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2" r:id="rId1"/>
  </p:sldMasterIdLst>
  <p:notesMasterIdLst>
    <p:notesMasterId r:id="rId59"/>
  </p:notesMasterIdLst>
  <p:handoutMasterIdLst>
    <p:handoutMasterId r:id="rId60"/>
  </p:handoutMasterIdLst>
  <p:sldIdLst>
    <p:sldId id="1062" r:id="rId2"/>
    <p:sldId id="673" r:id="rId3"/>
    <p:sldId id="763" r:id="rId4"/>
    <p:sldId id="773" r:id="rId5"/>
    <p:sldId id="764" r:id="rId6"/>
    <p:sldId id="788" r:id="rId7"/>
    <p:sldId id="1069" r:id="rId8"/>
    <p:sldId id="728" r:id="rId9"/>
    <p:sldId id="766" r:id="rId10"/>
    <p:sldId id="674" r:id="rId11"/>
    <p:sldId id="1063" r:id="rId12"/>
    <p:sldId id="1064" r:id="rId13"/>
    <p:sldId id="686" r:id="rId14"/>
    <p:sldId id="774" r:id="rId15"/>
    <p:sldId id="768" r:id="rId16"/>
    <p:sldId id="771" r:id="rId17"/>
    <p:sldId id="685" r:id="rId18"/>
    <p:sldId id="778" r:id="rId19"/>
    <p:sldId id="730" r:id="rId20"/>
    <p:sldId id="1056" r:id="rId21"/>
    <p:sldId id="779" r:id="rId22"/>
    <p:sldId id="733" r:id="rId23"/>
    <p:sldId id="1061" r:id="rId24"/>
    <p:sldId id="780" r:id="rId25"/>
    <p:sldId id="1059" r:id="rId26"/>
    <p:sldId id="1067" r:id="rId27"/>
    <p:sldId id="1065" r:id="rId28"/>
    <p:sldId id="1068" r:id="rId29"/>
    <p:sldId id="1066" r:id="rId30"/>
    <p:sldId id="1070" r:id="rId31"/>
    <p:sldId id="1071" r:id="rId32"/>
    <p:sldId id="687" r:id="rId33"/>
    <p:sldId id="1072" r:id="rId34"/>
    <p:sldId id="690" r:id="rId35"/>
    <p:sldId id="735" r:id="rId36"/>
    <p:sldId id="721" r:id="rId37"/>
    <p:sldId id="727" r:id="rId38"/>
    <p:sldId id="772" r:id="rId39"/>
    <p:sldId id="736" r:id="rId40"/>
    <p:sldId id="1060" r:id="rId41"/>
    <p:sldId id="723" r:id="rId42"/>
    <p:sldId id="767" r:id="rId43"/>
    <p:sldId id="740" r:id="rId44"/>
    <p:sldId id="770" r:id="rId45"/>
    <p:sldId id="1048" r:id="rId46"/>
    <p:sldId id="1053" r:id="rId47"/>
    <p:sldId id="1054" r:id="rId48"/>
    <p:sldId id="762" r:id="rId49"/>
    <p:sldId id="1057" r:id="rId50"/>
    <p:sldId id="786" r:id="rId51"/>
    <p:sldId id="1051" r:id="rId52"/>
    <p:sldId id="761" r:id="rId53"/>
    <p:sldId id="1050" r:id="rId54"/>
    <p:sldId id="1055" r:id="rId55"/>
    <p:sldId id="1052" r:id="rId56"/>
    <p:sldId id="689" r:id="rId57"/>
    <p:sldId id="785" r:id="rId58"/>
  </p:sldIdLst>
  <p:sldSz cx="10080625" cy="7559675"/>
  <p:notesSz cx="7315200" cy="9601200"/>
  <p:defaultTextStyle>
    <a:defPPr>
      <a:defRPr lang="en-GB"/>
    </a:defPPr>
    <a:lvl1pPr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873" indent="-285721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2881" indent="-228576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034" indent="-228576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187" indent="-228576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6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1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B491DB-A8D9-4ABE-B3E0-EB4726F83F2B}">
          <p14:sldIdLst>
            <p14:sldId id="1062"/>
            <p14:sldId id="673"/>
            <p14:sldId id="763"/>
            <p14:sldId id="773"/>
            <p14:sldId id="764"/>
            <p14:sldId id="788"/>
            <p14:sldId id="1069"/>
            <p14:sldId id="728"/>
            <p14:sldId id="766"/>
            <p14:sldId id="674"/>
            <p14:sldId id="1063"/>
            <p14:sldId id="1064"/>
            <p14:sldId id="686"/>
            <p14:sldId id="774"/>
            <p14:sldId id="768"/>
            <p14:sldId id="771"/>
            <p14:sldId id="685"/>
            <p14:sldId id="778"/>
            <p14:sldId id="730"/>
            <p14:sldId id="1056"/>
            <p14:sldId id="779"/>
            <p14:sldId id="733"/>
            <p14:sldId id="1061"/>
            <p14:sldId id="780"/>
            <p14:sldId id="1059"/>
            <p14:sldId id="1067"/>
            <p14:sldId id="1065"/>
            <p14:sldId id="1068"/>
            <p14:sldId id="1066"/>
            <p14:sldId id="1070"/>
            <p14:sldId id="1071"/>
            <p14:sldId id="687"/>
            <p14:sldId id="1072"/>
            <p14:sldId id="690"/>
            <p14:sldId id="735"/>
            <p14:sldId id="721"/>
            <p14:sldId id="727"/>
            <p14:sldId id="772"/>
            <p14:sldId id="736"/>
            <p14:sldId id="1060"/>
            <p14:sldId id="723"/>
            <p14:sldId id="767"/>
            <p14:sldId id="740"/>
            <p14:sldId id="770"/>
            <p14:sldId id="1048"/>
            <p14:sldId id="1053"/>
            <p14:sldId id="1054"/>
            <p14:sldId id="762"/>
            <p14:sldId id="1057"/>
            <p14:sldId id="786"/>
            <p14:sldId id="1051"/>
            <p14:sldId id="761"/>
            <p14:sldId id="1050"/>
            <p14:sldId id="1055"/>
            <p14:sldId id="1052"/>
            <p14:sldId id="689"/>
            <p14:sldId id="7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8">
          <p15:clr>
            <a:srgbClr val="A4A3A4"/>
          </p15:clr>
        </p15:guide>
        <p15:guide id="2" pos="2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7" autoAdjust="0"/>
    <p:restoredTop sz="90832" autoAdjust="0"/>
  </p:normalViewPr>
  <p:slideViewPr>
    <p:cSldViewPr>
      <p:cViewPr varScale="1">
        <p:scale>
          <a:sx n="89" d="100"/>
          <a:sy n="89" d="100"/>
        </p:scale>
        <p:origin x="1278" y="96"/>
      </p:cViewPr>
      <p:guideLst>
        <p:guide orient="horz" pos="2161"/>
        <p:guide pos="2880"/>
      </p:guideLst>
    </p:cSldViewPr>
  </p:slideViewPr>
  <p:outlineViewPr>
    <p:cViewPr varScale="1">
      <p:scale>
        <a:sx n="50" d="100"/>
        <a:sy n="50" d="100"/>
      </p:scale>
      <p:origin x="0" y="12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416"/>
    </p:cViewPr>
  </p:sorterViewPr>
  <p:notesViewPr>
    <p:cSldViewPr>
      <p:cViewPr>
        <p:scale>
          <a:sx n="100" d="100"/>
          <a:sy n="100" d="100"/>
        </p:scale>
        <p:origin x="3210" y="-1272"/>
      </p:cViewPr>
      <p:guideLst>
        <p:guide orient="horz" pos="2748"/>
        <p:guide pos="2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18" cy="480365"/>
          </a:xfrm>
          <a:prstGeom prst="rect">
            <a:avLst/>
          </a:prstGeom>
        </p:spPr>
        <p:txBody>
          <a:bodyPr vert="horz" lIns="86749" tIns="43375" rIns="86749" bIns="43375" rtlCol="0"/>
          <a:lstStyle>
            <a:lvl1pPr algn="l">
              <a:defRPr sz="1100"/>
            </a:lvl1pPr>
          </a:lstStyle>
          <a:p>
            <a:r>
              <a:rPr lang="en-US" dirty="0" err="1"/>
              <a:t>iEMSs</a:t>
            </a:r>
            <a:r>
              <a:rPr lang="en-US" dirty="0"/>
              <a:t> 2018 – Wes J. Lloyd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190" y="0"/>
            <a:ext cx="3170518" cy="480365"/>
          </a:xfrm>
          <a:prstGeom prst="rect">
            <a:avLst/>
          </a:prstGeom>
        </p:spPr>
        <p:txBody>
          <a:bodyPr vert="horz" lIns="86749" tIns="43375" rIns="86749" bIns="43375" rtlCol="0"/>
          <a:lstStyle>
            <a:lvl1pPr algn="r">
              <a:defRPr sz="1100"/>
            </a:lvl1pPr>
          </a:lstStyle>
          <a:p>
            <a:r>
              <a:rPr lang="en-US" dirty="0"/>
              <a:t>06/27/2018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1"/>
            <a:ext cx="3170518" cy="480365"/>
          </a:xfrm>
          <a:prstGeom prst="rect">
            <a:avLst/>
          </a:prstGeom>
        </p:spPr>
        <p:txBody>
          <a:bodyPr vert="horz" lIns="86749" tIns="43375" rIns="86749" bIns="43375" rtlCol="0" anchor="ctr"/>
          <a:lstStyle>
            <a:lvl1pPr algn="l">
              <a:defRPr sz="1100"/>
            </a:lvl1pPr>
          </a:lstStyle>
          <a:p>
            <a:r>
              <a:rPr lang="en-US" sz="1000" dirty="0"/>
              <a:t>Going Serverless: </a:t>
            </a:r>
            <a:br>
              <a:rPr lang="en-US" sz="1000" dirty="0"/>
            </a:br>
            <a:r>
              <a:rPr lang="en-US" sz="1000" dirty="0"/>
              <a:t>Evaluating the Potential of Serverless Computing for Environmental Modelling Application Hosting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190" y="9119321"/>
            <a:ext cx="3170518" cy="480365"/>
          </a:xfrm>
          <a:prstGeom prst="rect">
            <a:avLst/>
          </a:prstGeom>
        </p:spPr>
        <p:txBody>
          <a:bodyPr vert="horz" lIns="86749" tIns="43375" rIns="86749" bIns="43375" rtlCol="0" anchor="ctr"/>
          <a:lstStyle>
            <a:lvl1pPr algn="r">
              <a:defRPr sz="1100"/>
            </a:lvl1pPr>
          </a:lstStyle>
          <a:p>
            <a:fld id="{A42FD207-453E-4247-8CD4-D7AB7DDF74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2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8663"/>
            <a:ext cx="4795837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32118" y="4559663"/>
            <a:ext cx="5850965" cy="43187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173506" cy="478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0200" y="0"/>
            <a:ext cx="3173506" cy="478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" y="9120837"/>
            <a:ext cx="3173506" cy="478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140200" y="9120837"/>
            <a:ext cx="3173506" cy="478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DA94BC9-55D1-4AC8-9C6D-D9ECCBF985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29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873" indent="-285721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881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034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187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F48D13B-A5D9-451A-A8A3-9545348E33D0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5562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0906" y="3474028"/>
            <a:ext cx="7681352" cy="3291608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9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0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1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3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7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2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2015913"/>
          </a:xfrm>
          <a:ln>
            <a:noFill/>
          </a:ln>
        </p:spPr>
        <p:txBody>
          <a:bodyPr vert="horz" tIns="0" rIns="2015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1931917"/>
          </a:xfrm>
        </p:spPr>
        <p:txBody>
          <a:bodyPr lIns="0" rIns="20159"/>
          <a:lstStyle>
            <a:lvl1pPr marL="0" marR="50397" indent="0" algn="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C5507-CD16-4610-8343-F79B8E9E19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759FA-2DB5-41F9-A9C9-755E7335D3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007958"/>
            <a:ext cx="2268141" cy="574500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007958"/>
            <a:ext cx="6636411" cy="574500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38B4F-C44C-4AB6-967E-1ED1090ADD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-85036"/>
            <a:ext cx="9072563" cy="203607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  <a:lvl2pPr>
              <a:defRPr sz="32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Slide Number Placeholder 7"/>
          <p:cNvSpPr txBox="1">
            <a:spLocks/>
          </p:cNvSpPr>
          <p:nvPr userDrawn="1"/>
        </p:nvSpPr>
        <p:spPr>
          <a:xfrm>
            <a:off x="163512" y="7135538"/>
            <a:ext cx="9601200" cy="402483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457152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December 20, 2018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		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WOSC 2018: Improving Application Migration to Serverless Computing Platforms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                        </a:t>
            </a:r>
            <a:fld id="{DDC243CF-6E67-4D26-9155-D0CAC73B8308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152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1451458"/>
            <a:ext cx="8568531" cy="150185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tx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1664178"/>
          </a:xfrm>
        </p:spPr>
        <p:txBody>
          <a:bodyPr lIns="50397" rIns="50397"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00D27-B176-4B57-B574-1A9B3C0DC4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 tIns="5039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045068"/>
            <a:ext cx="4454027" cy="726813"/>
          </a:xfrm>
        </p:spPr>
        <p:txBody>
          <a:bodyPr lIns="50397" tIns="0" rIns="50397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2050038"/>
            <a:ext cx="4455776" cy="721843"/>
          </a:xfrm>
        </p:spPr>
        <p:txBody>
          <a:bodyPr lIns="50397" tIns="0" rIns="50397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771881"/>
            <a:ext cx="4454027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71881"/>
            <a:ext cx="4455776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9ED75-A712-44AB-963A-DD78B11134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503237"/>
            <a:ext cx="9156568" cy="1259946"/>
          </a:xfrm>
        </p:spPr>
        <p:txBody>
          <a:bodyPr vert="horz" tIns="5039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7" name="Slide Number Placeholder 7"/>
          <p:cNvSpPr txBox="1">
            <a:spLocks/>
          </p:cNvSpPr>
          <p:nvPr userDrawn="1"/>
        </p:nvSpPr>
        <p:spPr>
          <a:xfrm>
            <a:off x="392112" y="7111154"/>
            <a:ext cx="9220200" cy="402483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457152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August 22, 2013					DSG: Distributed Systems Group [2013]					</a:t>
            </a:r>
            <a:fld id="{DDC243CF-6E67-4D26-9155-D0CAC73B830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152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t>‹#›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44184" y="7006699"/>
            <a:ext cx="3529584" cy="402483"/>
          </a:xfrm>
        </p:spPr>
        <p:txBody>
          <a:bodyPr/>
          <a:lstStyle/>
          <a:p>
            <a:pPr>
              <a:defRPr/>
            </a:pPr>
            <a:fld id="{3A005B6A-0BF1-45E1-BFC4-97E3012F28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566978"/>
            <a:ext cx="3024188" cy="128094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6047" y="1847921"/>
            <a:ext cx="3024188" cy="5039783"/>
          </a:xfrm>
        </p:spPr>
        <p:txBody>
          <a:bodyPr lIns="20159" rIns="2015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1847921"/>
            <a:ext cx="5635349" cy="5039783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424FF-7756-4B60-883C-5157E9812E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90023" y="1221450"/>
            <a:ext cx="5796359" cy="453580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24002" y="5908153"/>
            <a:ext cx="171371" cy="171353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1297420"/>
            <a:ext cx="2439511" cy="1744547"/>
          </a:xfrm>
        </p:spPr>
        <p:txBody>
          <a:bodyPr vert="horz" lIns="50397" tIns="50397" rIns="50397" bIns="50397" anchor="b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2" y="3118211"/>
            <a:ext cx="2436151" cy="2402297"/>
          </a:xfrm>
        </p:spPr>
        <p:txBody>
          <a:bodyPr lIns="70556" rIns="50397" bIns="50397" anchor="t"/>
          <a:lstStyle>
            <a:lvl1pPr marL="0" indent="0" algn="l">
              <a:spcBef>
                <a:spcPts val="276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04552" y="7006699"/>
            <a:ext cx="672042" cy="402483"/>
          </a:xfrm>
        </p:spPr>
        <p:txBody>
          <a:bodyPr/>
          <a:lstStyle/>
          <a:p>
            <a:pPr>
              <a:defRPr/>
            </a:pPr>
            <a:fld id="{EC86CF18-7B56-438A-B812-D441835033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42845" y="1322245"/>
            <a:ext cx="5090716" cy="433421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30299" y="6856206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0"/>
            <a:ext cx="9072563" cy="2036073"/>
          </a:xfrm>
          <a:prstGeom prst="rect">
            <a:avLst/>
          </a:prstGeom>
        </p:spPr>
        <p:txBody>
          <a:bodyPr vert="horz" lIns="0" tIns="50397" rIns="0" bIns="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2133508"/>
            <a:ext cx="9072563" cy="483819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044184" y="7006699"/>
            <a:ext cx="3529584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D3052C-48B8-49A1-BD91-C0F7EF4449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5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705560" indent="-27214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007943" indent="-27214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3pPr>
      <a:lvl4pPr marL="1310326" indent="-23182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1612709" indent="-23182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j-lt"/>
          <a:ea typeface="+mn-ea"/>
          <a:cs typeface="+mn-cs"/>
        </a:defRPr>
      </a:lvl5pPr>
      <a:lvl6pPr marL="1915092" indent="-23182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19063" indent="-201589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1446" indent="-20158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2112" y="1916324"/>
            <a:ext cx="9296400" cy="2015913"/>
          </a:xfrm>
        </p:spPr>
        <p:txBody>
          <a:bodyPr tIns="31748">
            <a:noAutofit/>
          </a:bodyPr>
          <a:lstStyle/>
          <a:p>
            <a:pPr algn="ctr"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4800" dirty="0"/>
              <a:t>Improving Application Migration to Serverless Computing Platforms:</a:t>
            </a:r>
            <a:br>
              <a:rPr lang="en-US" sz="4800" dirty="0"/>
            </a:br>
            <a:r>
              <a:rPr lang="en-US" sz="3800" dirty="0"/>
              <a:t>Latency Mitigation with Keep-Alive Workloads</a:t>
            </a:r>
            <a:endParaRPr lang="en-US" sz="3800" b="1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88036" y="3863663"/>
            <a:ext cx="8659257" cy="3649974"/>
          </a:xfrm>
        </p:spPr>
        <p:txBody>
          <a:bodyPr anchor="ctr">
            <a:normAutofit fontScale="62500" lnSpcReduction="20000"/>
          </a:bodyPr>
          <a:lstStyle/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sz="3000" dirty="0">
              <a:solidFill>
                <a:schemeClr val="tx2">
                  <a:lumMod val="90000"/>
                </a:schemeClr>
              </a:solidFill>
              <a:latin typeface="+mj-lt"/>
            </a:endParaRP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dirty="0">
              <a:latin typeface="+mj-lt"/>
            </a:endParaRP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4100" dirty="0"/>
              <a:t>Minh Vu</a:t>
            </a:r>
            <a:r>
              <a:rPr lang="en-US" sz="4100" baseline="30000" dirty="0"/>
              <a:t>#</a:t>
            </a:r>
            <a:r>
              <a:rPr lang="en-US" sz="4100" dirty="0"/>
              <a:t>, </a:t>
            </a:r>
            <a:r>
              <a:rPr lang="en-US" sz="4100" dirty="0" err="1"/>
              <a:t>Baojia</a:t>
            </a:r>
            <a:r>
              <a:rPr lang="en-US" sz="4100" dirty="0"/>
              <a:t> Zhang</a:t>
            </a:r>
            <a:r>
              <a:rPr lang="en-US" sz="4100" baseline="30000" dirty="0"/>
              <a:t>#</a:t>
            </a:r>
            <a:r>
              <a:rPr lang="en-US" sz="4100" dirty="0"/>
              <a:t>, Olaf David, George </a:t>
            </a:r>
            <a:r>
              <a:rPr lang="en-US" sz="4100" dirty="0" err="1"/>
              <a:t>Leavesley</a:t>
            </a:r>
            <a:r>
              <a:rPr lang="en-US" sz="4100" dirty="0"/>
              <a:t>,  </a:t>
            </a:r>
            <a:br>
              <a:rPr lang="en-US" sz="4100" dirty="0"/>
            </a:br>
            <a:r>
              <a:rPr lang="en-US" sz="4100" dirty="0"/>
              <a:t>Wes Lloyd</a:t>
            </a:r>
            <a:r>
              <a:rPr lang="en-US" sz="4100" baseline="30000" dirty="0"/>
              <a:t>1</a:t>
            </a: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sz="2400" dirty="0"/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4100" dirty="0">
                <a:latin typeface="+mj-lt"/>
              </a:rPr>
              <a:t>December 20, 2018</a:t>
            </a: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sz="3700" dirty="0">
              <a:latin typeface="+mj-lt"/>
            </a:endParaRP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3700" dirty="0">
                <a:latin typeface="+mj-lt"/>
              </a:rPr>
              <a:t>School of Engineering and Technology, </a:t>
            </a:r>
            <a:br>
              <a:rPr lang="en-US" sz="3700" dirty="0">
                <a:latin typeface="+mj-lt"/>
              </a:rPr>
            </a:br>
            <a:r>
              <a:rPr lang="en-US" sz="3700" dirty="0">
                <a:latin typeface="+mj-lt"/>
              </a:rPr>
              <a:t>University of Washington, Tacoma, Washington USA</a:t>
            </a: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i="1" dirty="0"/>
              <a:t>WOSC 2018</a:t>
            </a:r>
            <a:r>
              <a:rPr lang="en-US" dirty="0"/>
              <a:t>: 4th IEEE Workshop on Serverless Computing (UCC  2018)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" y="-258763"/>
            <a:ext cx="1905000" cy="1905000"/>
          </a:xfrm>
          <a:prstGeom prst="rect">
            <a:avLst/>
          </a:prstGeom>
        </p:spPr>
      </p:pic>
      <p:pic>
        <p:nvPicPr>
          <p:cNvPr id="6" name="Picture 5" descr="usda.gif">
            <a:extLst>
              <a:ext uri="{FF2B5EF4-FFF2-40B4-BE49-F238E27FC236}">
                <a16:creationId xmlns:a16="http://schemas.microsoft.com/office/drawing/2014/main" id="{F8921292-6358-4B05-9499-BE1F02BFEEA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9819" y="285300"/>
            <a:ext cx="866775" cy="628650"/>
          </a:xfrm>
          <a:prstGeom prst="rect">
            <a:avLst/>
          </a:prstGeom>
        </p:spPr>
      </p:pic>
      <p:pic>
        <p:nvPicPr>
          <p:cNvPr id="7" name="Picture 6" descr="nrcs.gif">
            <a:extLst>
              <a:ext uri="{FF2B5EF4-FFF2-40B4-BE49-F238E27FC236}">
                <a16:creationId xmlns:a16="http://schemas.microsoft.com/office/drawing/2014/main" id="{65875567-27D6-430E-B030-5E69E5FEE53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4101" y="390075"/>
            <a:ext cx="1266825" cy="419100"/>
          </a:xfrm>
          <a:prstGeom prst="rect">
            <a:avLst/>
          </a:prstGeom>
        </p:spPr>
      </p:pic>
      <p:pic>
        <p:nvPicPr>
          <p:cNvPr id="8" name="Picture 7" descr="ars.jpg">
            <a:extLst>
              <a:ext uri="{FF2B5EF4-FFF2-40B4-BE49-F238E27FC236}">
                <a16:creationId xmlns:a16="http://schemas.microsoft.com/office/drawing/2014/main" id="{54A81B8A-E973-4A0F-8839-6DE1FCE6328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18433" y="371025"/>
            <a:ext cx="1676400" cy="457200"/>
          </a:xfrm>
          <a:prstGeom prst="rect">
            <a:avLst/>
          </a:prstGeom>
        </p:spPr>
      </p:pic>
      <p:pic>
        <p:nvPicPr>
          <p:cNvPr id="11" name="Picture 10" descr="csu.jpeg">
            <a:extLst>
              <a:ext uri="{FF2B5EF4-FFF2-40B4-BE49-F238E27FC236}">
                <a16:creationId xmlns:a16="http://schemas.microsoft.com/office/drawing/2014/main" id="{CD6DD4E6-0A40-4970-A5E2-A36042DFDE5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 t="23041" b="23041"/>
          <a:stretch>
            <a:fillRect/>
          </a:stretch>
        </p:blipFill>
        <p:spPr>
          <a:xfrm>
            <a:off x="7792338" y="198437"/>
            <a:ext cx="1831086" cy="8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34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Workloads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10</a:t>
            </a:fld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849312" y="2865438"/>
            <a:ext cx="37338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49" y="-85036"/>
            <a:ext cx="9072563" cy="2036073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49" y="1630270"/>
            <a:ext cx="9072563" cy="5426167"/>
          </a:xfrm>
        </p:spPr>
        <p:txBody>
          <a:bodyPr>
            <a:normAutofit fontScale="92500"/>
          </a:bodyPr>
          <a:lstStyle/>
          <a:p>
            <a:pPr marL="457200" indent="0">
              <a:lnSpc>
                <a:spcPts val="38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914400" indent="-457200">
              <a:lnSpc>
                <a:spcPts val="3800"/>
              </a:lnSpc>
              <a:spcBef>
                <a:spcPts val="0"/>
              </a:spcBef>
              <a:buFont typeface="Calibri" panose="020F0502020204030204" pitchFamily="34" charset="0"/>
              <a:buChar char=" "/>
            </a:pPr>
            <a:r>
              <a:rPr lang="en-US" sz="3200" b="1" u="sng" dirty="0"/>
              <a:t>PERFORMANCE:</a:t>
            </a:r>
            <a:r>
              <a:rPr lang="en-US" sz="3200" dirty="0"/>
              <a:t> What are the performance implications for application migration? How does memory reservation size impact performance when coupled to CPU power?</a:t>
            </a:r>
            <a:r>
              <a:rPr lang="en-US" sz="3200" i="1" dirty="0"/>
              <a:t> </a:t>
            </a:r>
          </a:p>
          <a:p>
            <a:pPr marL="1317577" lvl="1" indent="-457200">
              <a:lnSpc>
                <a:spcPts val="3800"/>
              </a:lnSpc>
              <a:spcBef>
                <a:spcPts val="0"/>
              </a:spcBef>
              <a:buFont typeface="Calibri" panose="020F0502020204030204" pitchFamily="34" charset="0"/>
              <a:buChar char=" "/>
            </a:pPr>
            <a:endParaRPr lang="en-US" dirty="0"/>
          </a:p>
          <a:p>
            <a:pPr marL="914400" indent="-457200">
              <a:lnSpc>
                <a:spcPts val="3800"/>
              </a:lnSpc>
              <a:spcBef>
                <a:spcPts val="0"/>
              </a:spcBef>
              <a:buFont typeface="Calibri" panose="020F0502020204030204" pitchFamily="34" charset="0"/>
              <a:buChar char=" "/>
            </a:pPr>
            <a:r>
              <a:rPr lang="en-US" sz="3200" b="1" u="sng" dirty="0"/>
              <a:t>SCALABILITY:</a:t>
            </a:r>
            <a:r>
              <a:rPr lang="en-US" sz="3200" dirty="0"/>
              <a:t> For application migration what performance implications result from scaling the number of concurrent clients? How is scaling affected when infrastructure is allowed to go cold?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9712" y="1630270"/>
            <a:ext cx="9072563" cy="595956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RQ1:</a:t>
            </a: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3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3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3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3200" b="1" dirty="0">
                <a:latin typeface="+mj-lt"/>
              </a:rPr>
              <a:t>RQ2: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49" y="1673302"/>
            <a:ext cx="9072563" cy="5034409"/>
          </a:xfrm>
        </p:spPr>
        <p:txBody>
          <a:bodyPr>
            <a:normAutofit/>
          </a:bodyPr>
          <a:lstStyle/>
          <a:p>
            <a:pPr marL="914400" indent="-457200">
              <a:lnSpc>
                <a:spcPts val="3800"/>
              </a:lnSpc>
              <a:spcBef>
                <a:spcPts val="0"/>
              </a:spcBef>
              <a:buFont typeface="Wingdings 2" panose="05020102010507070707" pitchFamily="18" charset="2"/>
              <a:buChar char=""/>
            </a:pPr>
            <a:r>
              <a:rPr lang="en-US" sz="3200" b="1" u="sng" dirty="0"/>
              <a:t>COST:</a:t>
            </a:r>
            <a:r>
              <a:rPr lang="en-US" sz="3200" dirty="0"/>
              <a:t> For hosting large parallel service workloads, how does memory reservation size, impact hosting costs when coupled to CPU power?</a:t>
            </a:r>
            <a:br>
              <a:rPr lang="en-US" sz="3200" dirty="0"/>
            </a:br>
            <a:endParaRPr lang="en-US" sz="4900" dirty="0"/>
          </a:p>
          <a:p>
            <a:pPr marL="914400" indent="-457200">
              <a:lnSpc>
                <a:spcPts val="3800"/>
              </a:lnSpc>
              <a:spcBef>
                <a:spcPts val="0"/>
              </a:spcBef>
              <a:buFont typeface="Wingdings 2" panose="05020102010507070707" pitchFamily="18" charset="2"/>
              <a:buChar char=""/>
            </a:pPr>
            <a:r>
              <a:rPr lang="en-US" sz="3200" b="1" u="sng" dirty="0"/>
              <a:t>PERSISTING INFRSASTRUCTURE:</a:t>
            </a:r>
            <a:r>
              <a:rPr lang="en-US" sz="3200" dirty="0"/>
              <a:t> How effective are automatic triggers at retaining serverless infrastructure to reduce performance latency from the serverless freeze/thaw cycle?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12</a:t>
            </a:fld>
            <a:endParaRPr lang="en-US" sz="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4949" y="1630270"/>
            <a:ext cx="9072563" cy="595956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RQ3:</a:t>
            </a: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1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1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br>
              <a:rPr lang="en-US" sz="3200" b="1" dirty="0">
                <a:latin typeface="+mj-lt"/>
              </a:rPr>
            </a:br>
            <a:br>
              <a:rPr lang="en-US" sz="3200" b="1" dirty="0">
                <a:latin typeface="+mj-lt"/>
              </a:rPr>
            </a:br>
            <a:r>
              <a:rPr lang="en-US" sz="3200" b="1" dirty="0">
                <a:latin typeface="+mj-lt"/>
              </a:rPr>
              <a:t>RQ4:</a:t>
            </a: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80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Workloads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13</a:t>
            </a:fld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849312" y="3551238"/>
            <a:ext cx="46482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F7CE-CE21-4434-A0C3-29255E1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AWS Lambda</a:t>
            </a:r>
            <a:br>
              <a:rPr lang="en-US" sz="5000" dirty="0"/>
            </a:br>
            <a:r>
              <a:rPr lang="en-US" sz="5000" dirty="0"/>
              <a:t>PRMS Modeling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173AC-F251-449F-A6A4-148C69C6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951037"/>
            <a:ext cx="9072563" cy="53340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PRMS: deterministic, distributed-parameter model </a:t>
            </a:r>
          </a:p>
          <a:p>
            <a:r>
              <a:rPr lang="en-GB" dirty="0"/>
              <a:t>Evaluate impact of combinations of precipitation, climate, </a:t>
            </a:r>
            <a:br>
              <a:rPr lang="en-GB" dirty="0"/>
            </a:br>
            <a:r>
              <a:rPr lang="en-GB" dirty="0"/>
              <a:t>and land use on stream flow and general basin hydrology (</a:t>
            </a:r>
            <a:r>
              <a:rPr lang="en-GB" dirty="0" err="1"/>
              <a:t>Leavesley</a:t>
            </a:r>
            <a:r>
              <a:rPr lang="en-GB" dirty="0"/>
              <a:t> et al., 1983)</a:t>
            </a:r>
          </a:p>
          <a:p>
            <a:endParaRPr lang="en-GB" sz="2100" dirty="0"/>
          </a:p>
          <a:p>
            <a:r>
              <a:rPr lang="en-GB" dirty="0"/>
              <a:t>Java based PRMS, Object Modelling System (OMS) 3.0 </a:t>
            </a:r>
          </a:p>
          <a:p>
            <a:r>
              <a:rPr lang="en-GB" dirty="0"/>
              <a:t>Approximately ~11,000 lines of code </a:t>
            </a:r>
          </a:p>
          <a:p>
            <a:r>
              <a:rPr lang="en-GB" dirty="0"/>
              <a:t>Model service is 18.35 MB compressed as a Java JAR file </a:t>
            </a:r>
          </a:p>
          <a:p>
            <a:r>
              <a:rPr lang="en-GB" dirty="0"/>
              <a:t>Data files hosted using Amazon S3 (object storage)</a:t>
            </a:r>
          </a:p>
          <a:p>
            <a:pPr marL="0" indent="0">
              <a:buNone/>
            </a:pPr>
            <a:br>
              <a:rPr lang="en-US" sz="2100" b="1" dirty="0"/>
            </a:br>
            <a:r>
              <a:rPr lang="en-US" b="1" dirty="0"/>
              <a:t>Goal: quantify performance and cost implications of</a:t>
            </a:r>
            <a:br>
              <a:rPr lang="en-US" b="1" dirty="0"/>
            </a:br>
            <a:r>
              <a:rPr lang="en-US" b="1" i="1" u="sng" dirty="0"/>
              <a:t>memory reservation size</a:t>
            </a:r>
            <a:r>
              <a:rPr lang="en-US" b="1" dirty="0"/>
              <a:t> and </a:t>
            </a:r>
            <a:r>
              <a:rPr lang="en-US" b="1" i="1" u="sng" dirty="0"/>
              <a:t>scaling</a:t>
            </a:r>
            <a:r>
              <a:rPr lang="en-US" b="1" dirty="0"/>
              <a:t> for model </a:t>
            </a:r>
            <a:br>
              <a:rPr lang="en-US" b="1" dirty="0"/>
            </a:br>
            <a:r>
              <a:rPr lang="en-US" b="1" dirty="0"/>
              <a:t>service deployment to AWS Lambda</a:t>
            </a:r>
            <a:endParaRPr lang="en-US" sz="3500" b="1" dirty="0"/>
          </a:p>
        </p:txBody>
      </p:sp>
      <p:pic>
        <p:nvPicPr>
          <p:cNvPr id="4" name="Picture 6" descr="C:\Users\wlloyd\AppData\Local\Microsoft\Windows\Temporary Internet Files\Content.IE5\VRFJXVKF\MP900442242[1].jpg">
            <a:extLst>
              <a:ext uri="{FF2B5EF4-FFF2-40B4-BE49-F238E27FC236}">
                <a16:creationId xmlns:a16="http://schemas.microsoft.com/office/drawing/2014/main" id="{D6D3EDF4-91E5-41B8-ABE1-F27ECCA12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8695"/>
          <a:stretch/>
        </p:blipFill>
        <p:spPr bwMode="auto">
          <a:xfrm>
            <a:off x="8356076" y="5532437"/>
            <a:ext cx="1574735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ocuments and Settings\wlloyd\Local Settings\Temporary Internet Files\Content.IE5\OE5VQGGD\MC900412590[1].wmf">
            <a:extLst>
              <a:ext uri="{FF2B5EF4-FFF2-40B4-BE49-F238E27FC236}">
                <a16:creationId xmlns:a16="http://schemas.microsoft.com/office/drawing/2014/main" id="{7FF7F41F-D868-495A-AF7E-2338FAD2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0292" y="2941637"/>
            <a:ext cx="1220519" cy="93590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34222-88C0-4F54-B1A7-BAECEB4D1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19" y="59469"/>
            <a:ext cx="1918292" cy="162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93DD-B7A0-4406-9869-87E5041C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389836"/>
            <a:ext cx="9072563" cy="2036073"/>
          </a:xfrm>
        </p:spPr>
        <p:txBody>
          <a:bodyPr/>
          <a:lstStyle/>
          <a:p>
            <a:r>
              <a:rPr lang="en-US" dirty="0"/>
              <a:t>PRMS Lambda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93861-E508-4EE3-9AF5-F691737DE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" y="1992817"/>
            <a:ext cx="1790700" cy="1348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104D9-6892-48E6-A922-F3B028CCB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24" y="2323708"/>
            <a:ext cx="1325880" cy="739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DA8201-865B-4CD0-A022-0BAB7E6CB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96" y="2126167"/>
            <a:ext cx="1562100" cy="1295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DE7B43-FAA1-4FB9-AF19-8ECA3162D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36" y="1992817"/>
            <a:ext cx="1600200" cy="1943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CAAFD3-0E0E-4606-944B-CA3D878D9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19" y="2323708"/>
            <a:ext cx="1325880" cy="7391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CA249F-CF44-4154-9A20-65690E1FB112}"/>
              </a:ext>
            </a:extLst>
          </p:cNvPr>
          <p:cNvSpPr txBox="1"/>
          <p:nvPr/>
        </p:nvSpPr>
        <p:spPr>
          <a:xfrm>
            <a:off x="182237" y="3391743"/>
            <a:ext cx="3472425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Client:</a:t>
            </a:r>
            <a:br>
              <a:rPr lang="en-US" sz="2400" dirty="0"/>
            </a:br>
            <a:r>
              <a:rPr lang="en-US" sz="2400" dirty="0"/>
              <a:t>c4.2xlarge or c4.8xlarge</a:t>
            </a:r>
            <a:br>
              <a:rPr lang="en-US" sz="2400" dirty="0"/>
            </a:br>
            <a:r>
              <a:rPr lang="en-US" sz="1600" dirty="0"/>
              <a:t>(8 core)                 (36 core)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25815-9319-4401-8B02-5CFB58624A4A}"/>
              </a:ext>
            </a:extLst>
          </p:cNvPr>
          <p:cNvSpPr txBox="1"/>
          <p:nvPr/>
        </p:nvSpPr>
        <p:spPr>
          <a:xfrm>
            <a:off x="7460188" y="3516817"/>
            <a:ext cx="213552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PRMS 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F94D4-9DAF-4110-9F86-F8D91FF250E1}"/>
              </a:ext>
            </a:extLst>
          </p:cNvPr>
          <p:cNvSpPr txBox="1"/>
          <p:nvPr/>
        </p:nvSpPr>
        <p:spPr>
          <a:xfrm>
            <a:off x="4369355" y="1570037"/>
            <a:ext cx="192873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REST/JSON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72164-1717-4487-9A23-0B7719B13F92}"/>
              </a:ext>
            </a:extLst>
          </p:cNvPr>
          <p:cNvSpPr txBox="1"/>
          <p:nvPr/>
        </p:nvSpPr>
        <p:spPr>
          <a:xfrm>
            <a:off x="572565" y="5509885"/>
            <a:ext cx="2691763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Up to 100 concurrent</a:t>
            </a:r>
          </a:p>
          <a:p>
            <a:pPr algn="ctr"/>
            <a:r>
              <a:rPr lang="en-US" sz="2000" dirty="0"/>
              <a:t>synchronous requests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7E251-8F44-4F16-98A8-7755565BE594}"/>
              </a:ext>
            </a:extLst>
          </p:cNvPr>
          <p:cNvSpPr txBox="1"/>
          <p:nvPr/>
        </p:nvSpPr>
        <p:spPr>
          <a:xfrm>
            <a:off x="7495452" y="4561733"/>
            <a:ext cx="2064989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Max</a:t>
            </a:r>
            <a:br>
              <a:rPr lang="en-US" sz="2000" dirty="0"/>
            </a:br>
            <a:r>
              <a:rPr lang="en-US" sz="2000" dirty="0"/>
              <a:t>service duration:</a:t>
            </a:r>
            <a:br>
              <a:rPr lang="en-US" sz="2000" dirty="0"/>
            </a:br>
            <a:r>
              <a:rPr lang="en-US" sz="2000" dirty="0"/>
              <a:t>&lt; 30 seconds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C2B44E-304F-449F-8A03-B5A116EFA3F5}"/>
              </a:ext>
            </a:extLst>
          </p:cNvPr>
          <p:cNvSpPr txBox="1"/>
          <p:nvPr/>
        </p:nvSpPr>
        <p:spPr>
          <a:xfrm>
            <a:off x="473179" y="4465637"/>
            <a:ext cx="289053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BASH: GNU Parallel</a:t>
            </a:r>
          </a:p>
          <a:p>
            <a:pPr algn="ctr"/>
            <a:r>
              <a:rPr lang="en-US" sz="2000" dirty="0"/>
              <a:t>Multi-thread client script</a:t>
            </a:r>
            <a:br>
              <a:rPr lang="en-US" sz="2000" dirty="0"/>
            </a:br>
            <a:r>
              <a:rPr lang="en-US" sz="2000" b="1" dirty="0"/>
              <a:t>“</a:t>
            </a:r>
            <a:r>
              <a:rPr lang="en-US" sz="2000" b="1" dirty="0" err="1"/>
              <a:t>partest</a:t>
            </a:r>
            <a:r>
              <a:rPr lang="en-US" sz="2000" b="1" dirty="0"/>
              <a:t>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7B61AC-C676-458D-8297-6E808E34F66C}"/>
              </a:ext>
            </a:extLst>
          </p:cNvPr>
          <p:cNvSpPr txBox="1"/>
          <p:nvPr/>
        </p:nvSpPr>
        <p:spPr>
          <a:xfrm>
            <a:off x="544512" y="6267898"/>
            <a:ext cx="2747868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Results of each thread</a:t>
            </a:r>
            <a:br>
              <a:rPr lang="en-US" sz="2000" dirty="0"/>
            </a:br>
            <a:r>
              <a:rPr lang="en-US" sz="2000" dirty="0"/>
              <a:t>traced individually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1A561-0F5F-4343-9593-F0B927D24310}"/>
              </a:ext>
            </a:extLst>
          </p:cNvPr>
          <p:cNvSpPr txBox="1"/>
          <p:nvPr/>
        </p:nvSpPr>
        <p:spPr>
          <a:xfrm>
            <a:off x="7591861" y="5631367"/>
            <a:ext cx="1922322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Memory:</a:t>
            </a:r>
            <a:br>
              <a:rPr lang="en-US" sz="2000" dirty="0"/>
            </a:br>
            <a:r>
              <a:rPr lang="en-US" sz="2000" dirty="0"/>
              <a:t>256 to 3008MB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493CE2-B2AC-493A-A5C4-784F58612362}"/>
              </a:ext>
            </a:extLst>
          </p:cNvPr>
          <p:cNvSpPr txBox="1"/>
          <p:nvPr/>
        </p:nvSpPr>
        <p:spPr>
          <a:xfrm>
            <a:off x="3556481" y="4756537"/>
            <a:ext cx="3459601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Fixed-availability zone:</a:t>
            </a:r>
          </a:p>
          <a:p>
            <a:pPr algn="ctr"/>
            <a:r>
              <a:rPr lang="en-US" sz="2000" b="1" dirty="0"/>
              <a:t>EC2 client / Lambda server</a:t>
            </a:r>
          </a:p>
          <a:p>
            <a:pPr algn="ctr"/>
            <a:r>
              <a:rPr lang="en-US" sz="2000" b="1" dirty="0"/>
              <a:t>us-east-1e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325350-DC26-416F-A420-A74FA40AEA3F}"/>
              </a:ext>
            </a:extLst>
          </p:cNvPr>
          <p:cNvSpPr txBox="1"/>
          <p:nvPr/>
        </p:nvSpPr>
        <p:spPr>
          <a:xfrm>
            <a:off x="7603893" y="1787949"/>
            <a:ext cx="201529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Images credit: aws.amazon.com</a:t>
            </a:r>
          </a:p>
        </p:txBody>
      </p:sp>
    </p:spTree>
    <p:extLst>
      <p:ext uri="{BB962C8B-B14F-4D97-AF65-F5344CB8AC3E}">
        <p14:creationId xmlns:p14="http://schemas.microsoft.com/office/powerpoint/2010/main" val="21634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BD43-9F41-4FA9-84D8-D1947BBE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313636"/>
            <a:ext cx="9072563" cy="2036073"/>
          </a:xfrm>
        </p:spPr>
        <p:txBody>
          <a:bodyPr/>
          <a:lstStyle/>
          <a:p>
            <a:r>
              <a:rPr lang="en-US" dirty="0"/>
              <a:t>PRMS Lambda Testing - 2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032B6A-9896-4C3B-B58E-E05651BDC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1" y="1916617"/>
            <a:ext cx="1790700" cy="134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DF2D73-2DE2-4FAC-AB90-0C6847B2B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9" y="2247508"/>
            <a:ext cx="1325880" cy="739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C84AE-C6C3-4BB7-89C5-CA2B4B8EB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717" y="2049967"/>
            <a:ext cx="156210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B9666-8764-452A-AAD1-6ED83326C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61" y="1916617"/>
            <a:ext cx="1600200" cy="194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7AAA0C-8D4D-4FF1-B4DB-705248588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44" y="2247508"/>
            <a:ext cx="1325880" cy="739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7B467B-884D-495E-8CED-FDEB4218B738}"/>
              </a:ext>
            </a:extLst>
          </p:cNvPr>
          <p:cNvSpPr txBox="1"/>
          <p:nvPr/>
        </p:nvSpPr>
        <p:spPr>
          <a:xfrm>
            <a:off x="7478008" y="3722687"/>
            <a:ext cx="213552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PRMS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B9C69-BA12-42C3-BA25-FFEF29667ADF}"/>
              </a:ext>
            </a:extLst>
          </p:cNvPr>
          <p:cNvSpPr txBox="1"/>
          <p:nvPr/>
        </p:nvSpPr>
        <p:spPr>
          <a:xfrm>
            <a:off x="4355080" y="1493837"/>
            <a:ext cx="192873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REST/JSON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26380-342E-403A-9C7E-A81AA02700C8}"/>
              </a:ext>
            </a:extLst>
          </p:cNvPr>
          <p:cNvSpPr txBox="1"/>
          <p:nvPr/>
        </p:nvSpPr>
        <p:spPr>
          <a:xfrm>
            <a:off x="7142178" y="4623573"/>
            <a:ext cx="2807179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Container Identification</a:t>
            </a:r>
            <a:br>
              <a:rPr lang="en-US" sz="2000" dirty="0"/>
            </a:br>
            <a:r>
              <a:rPr lang="en-US" sz="2000" dirty="0"/>
              <a:t>UUID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/</a:t>
            </a:r>
            <a:r>
              <a:rPr lang="en-US" sz="2000" dirty="0" err="1"/>
              <a:t>tmp</a:t>
            </a:r>
            <a:r>
              <a:rPr lang="en-US" sz="2000" dirty="0"/>
              <a:t>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9E5DF-30C0-4B87-BF5E-5BF86443226B}"/>
              </a:ext>
            </a:extLst>
          </p:cNvPr>
          <p:cNvSpPr txBox="1"/>
          <p:nvPr/>
        </p:nvSpPr>
        <p:spPr>
          <a:xfrm>
            <a:off x="7417894" y="5409940"/>
            <a:ext cx="2255747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VM Identification</a:t>
            </a:r>
            <a:br>
              <a:rPr lang="en-US" sz="2000" dirty="0"/>
            </a:br>
            <a:r>
              <a:rPr lang="en-US" sz="2000" dirty="0" err="1"/>
              <a:t>btime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/proc/stat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C314F-8104-4D86-86FA-BA77FC7ABA66}"/>
              </a:ext>
            </a:extLst>
          </p:cNvPr>
          <p:cNvSpPr txBox="1"/>
          <p:nvPr/>
        </p:nvSpPr>
        <p:spPr>
          <a:xfrm>
            <a:off x="121838" y="4613810"/>
            <a:ext cx="3929282" cy="364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/>
              <a:t>New vs. Recycled Containers/VMs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6C60D-1BA5-4754-BC0C-4AFB5BB3BE88}"/>
              </a:ext>
            </a:extLst>
          </p:cNvPr>
          <p:cNvSpPr txBox="1"/>
          <p:nvPr/>
        </p:nvSpPr>
        <p:spPr>
          <a:xfrm>
            <a:off x="7391445" y="6196307"/>
            <a:ext cx="2308645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Linux CPU metrics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01411-D79E-41B1-BB83-B80B6A46ED5E}"/>
              </a:ext>
            </a:extLst>
          </p:cNvPr>
          <p:cNvSpPr txBox="1"/>
          <p:nvPr/>
        </p:nvSpPr>
        <p:spPr>
          <a:xfrm>
            <a:off x="272702" y="5046367"/>
            <a:ext cx="3525324" cy="364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/>
              <a:t># of requests per container/VM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47FD06-41CD-4ECF-A31F-1D734BAC8CCD}"/>
              </a:ext>
            </a:extLst>
          </p:cNvPr>
          <p:cNvSpPr txBox="1"/>
          <p:nvPr/>
        </p:nvSpPr>
        <p:spPr>
          <a:xfrm>
            <a:off x="11112" y="5478924"/>
            <a:ext cx="4037066" cy="364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/>
              <a:t>Avg. performance per container/VM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2D07E-29F3-4CA9-8DC1-6AEC0FBF09BA}"/>
              </a:ext>
            </a:extLst>
          </p:cNvPr>
          <p:cNvSpPr txBox="1"/>
          <p:nvPr/>
        </p:nvSpPr>
        <p:spPr>
          <a:xfrm>
            <a:off x="448377" y="5911481"/>
            <a:ext cx="3155416" cy="364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/>
              <a:t>Avg. performance workload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35160-F62B-4814-82E5-358EF3CA5960}"/>
              </a:ext>
            </a:extLst>
          </p:cNvPr>
          <p:cNvSpPr txBox="1"/>
          <p:nvPr/>
        </p:nvSpPr>
        <p:spPr>
          <a:xfrm>
            <a:off x="354363" y="6344037"/>
            <a:ext cx="3050836" cy="636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/>
              <a:t>Standard deviation of </a:t>
            </a:r>
            <a:br>
              <a:rPr lang="en-US" sz="1900" dirty="0"/>
            </a:br>
            <a:r>
              <a:rPr lang="en-US" sz="1900" dirty="0"/>
              <a:t>requests per container/VM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18193-DCCF-4026-A7DA-B92B26293CBD}"/>
              </a:ext>
            </a:extLst>
          </p:cNvPr>
          <p:cNvSpPr txBox="1"/>
          <p:nvPr/>
        </p:nvSpPr>
        <p:spPr>
          <a:xfrm>
            <a:off x="9963" y="4181253"/>
            <a:ext cx="3930884" cy="364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b="1" u="sng" dirty="0"/>
              <a:t>Automatic Metrics Collection</a:t>
            </a:r>
            <a:r>
              <a:rPr lang="en-US" sz="1900" b="1" u="sng" baseline="30000" dirty="0"/>
              <a:t>(1)</a:t>
            </a:r>
            <a:r>
              <a:rPr lang="en-US" sz="1900" b="1" u="sng" dirty="0"/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7A099-BE50-4D68-9093-761C48D06B5A}"/>
              </a:ext>
            </a:extLst>
          </p:cNvPr>
          <p:cNvSpPr txBox="1"/>
          <p:nvPr/>
        </p:nvSpPr>
        <p:spPr>
          <a:xfrm>
            <a:off x="7603893" y="1787949"/>
            <a:ext cx="201529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Images credit: aws.amazon.com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8CE91D-17A7-405A-AD7C-829DAA951F1D}"/>
              </a:ext>
            </a:extLst>
          </p:cNvPr>
          <p:cNvSpPr txBox="1"/>
          <p:nvPr/>
        </p:nvSpPr>
        <p:spPr>
          <a:xfrm>
            <a:off x="182237" y="3198099"/>
            <a:ext cx="3472425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Client:</a:t>
            </a:r>
            <a:br>
              <a:rPr lang="en-US" sz="2400" dirty="0"/>
            </a:br>
            <a:r>
              <a:rPr lang="en-US" sz="2400" dirty="0"/>
              <a:t>c4.2xlarge or c4.8xlarge</a:t>
            </a:r>
            <a:br>
              <a:rPr lang="en-US" sz="2400" dirty="0"/>
            </a:br>
            <a:r>
              <a:rPr lang="en-US" sz="1600" dirty="0"/>
              <a:t>(8 core)                 (36 core)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69D1D-E09B-47BA-9FF5-E9B172197BE9}"/>
              </a:ext>
            </a:extLst>
          </p:cNvPr>
          <p:cNvSpPr txBox="1"/>
          <p:nvPr/>
        </p:nvSpPr>
        <p:spPr>
          <a:xfrm>
            <a:off x="3969758" y="5753431"/>
            <a:ext cx="3569587" cy="139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baseline="30000" dirty="0"/>
              <a:t>(1) </a:t>
            </a:r>
            <a:r>
              <a:rPr lang="en-US" sz="1300" b="1" dirty="0"/>
              <a:t>Lloyd, W., Ramesh, S., </a:t>
            </a:r>
            <a:r>
              <a:rPr lang="en-US" sz="1300" b="1" dirty="0" err="1"/>
              <a:t>Chinthalapati</a:t>
            </a:r>
            <a:r>
              <a:rPr lang="en-US" sz="1300" b="1" dirty="0"/>
              <a:t>, </a:t>
            </a:r>
            <a:br>
              <a:rPr lang="en-US" sz="1300" b="1" dirty="0"/>
            </a:br>
            <a:r>
              <a:rPr lang="en-US" sz="1300" b="1" dirty="0"/>
              <a:t>S., Ly, L., &amp; </a:t>
            </a:r>
            <a:r>
              <a:rPr lang="en-US" sz="1300" b="1" dirty="0" err="1"/>
              <a:t>Pallickara</a:t>
            </a:r>
            <a:r>
              <a:rPr lang="en-US" sz="1300" b="1" dirty="0"/>
              <a:t>, S. (April 2018). </a:t>
            </a:r>
            <a:br>
              <a:rPr lang="en-US" sz="1300" b="1" dirty="0"/>
            </a:br>
            <a:r>
              <a:rPr lang="en-US" sz="1300" b="1" dirty="0"/>
              <a:t>Serverless computing: An investigation</a:t>
            </a:r>
            <a:br>
              <a:rPr lang="en-US" sz="1300" b="1" dirty="0"/>
            </a:br>
            <a:r>
              <a:rPr lang="en-US" sz="1300" b="1" dirty="0"/>
              <a:t>of factors influencing microservice </a:t>
            </a:r>
            <a:br>
              <a:rPr lang="en-US" sz="1300" b="1" dirty="0"/>
            </a:br>
            <a:r>
              <a:rPr lang="en-US" sz="1300" b="1" dirty="0"/>
              <a:t>performance. In Cloud Engineering (IC2E), </a:t>
            </a:r>
            <a:br>
              <a:rPr lang="en-US" sz="1300" b="1" dirty="0"/>
            </a:br>
            <a:r>
              <a:rPr lang="en-US" sz="1300" b="1" dirty="0"/>
              <a:t>2018 IEEE International Conference </a:t>
            </a:r>
            <a:br>
              <a:rPr lang="en-US" sz="1300" b="1" dirty="0"/>
            </a:br>
            <a:r>
              <a:rPr lang="en-US" sz="1300" b="1" dirty="0"/>
              <a:t>on (pp. 159-169). IEEE.</a:t>
            </a:r>
          </a:p>
        </p:txBody>
      </p:sp>
    </p:spTree>
    <p:extLst>
      <p:ext uri="{BB962C8B-B14F-4D97-AF65-F5344CB8AC3E}">
        <p14:creationId xmlns:p14="http://schemas.microsoft.com/office/powerpoint/2010/main" val="248735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19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Workloads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17</a:t>
            </a:fld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849312" y="4185221"/>
            <a:ext cx="46482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21A1-2C0A-43CB-A4A8-E8664FD4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RQ-1: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2B9A3-D310-4B14-816A-E9D05D6C3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>
              <a:lnSpc>
                <a:spcPts val="3800"/>
              </a:lnSpc>
              <a:spcBef>
                <a:spcPts val="0"/>
              </a:spcBef>
            </a:pPr>
            <a:br>
              <a:rPr lang="en-US" sz="3700" dirty="0"/>
            </a:br>
            <a:r>
              <a:rPr lang="en-US" sz="4000" b="1" i="1" u="sng" dirty="0"/>
              <a:t>Infrastructure </a:t>
            </a:r>
            <a:br>
              <a:rPr lang="en-US" sz="4000" b="1" i="1" u="sng" dirty="0"/>
            </a:br>
            <a:r>
              <a:rPr lang="en-US" sz="3900" dirty="0"/>
              <a:t>What are the performance implications of memory reservation size ? </a:t>
            </a:r>
          </a:p>
          <a:p>
            <a:pPr marL="457200">
              <a:lnSpc>
                <a:spcPts val="3800"/>
              </a:lnSpc>
              <a:spcBef>
                <a:spcPts val="0"/>
              </a:spcBef>
            </a:pPr>
            <a:br>
              <a:rPr lang="en-US" sz="3700" dirty="0"/>
            </a:br>
            <a:endParaRPr lang="en-US" sz="3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D1EF0-D387-4C3C-9025-649A5200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C00-D37F-4ABE-99C6-42821E6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RQ-1: AWS Lambda</a:t>
            </a:r>
            <a:br>
              <a:rPr lang="en-US" sz="4800" dirty="0"/>
            </a:br>
            <a:r>
              <a:rPr lang="en-US" sz="4800" dirty="0"/>
              <a:t>Memory Reservation Size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E5ACC1-05BA-4916-8999-9F766AB36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3" y="1798637"/>
            <a:ext cx="9088579" cy="51736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4A0D-C400-48F3-9059-94191B7A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DC9A3-7257-49D0-8EF9-453ED6C7A5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19</a:t>
            </a:fld>
            <a:endParaRPr lang="en-US" sz="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DE05C-6C79-4FBE-B71B-396B73A1DEC2}"/>
              </a:ext>
            </a:extLst>
          </p:cNvPr>
          <p:cNvSpPr txBox="1"/>
          <p:nvPr/>
        </p:nvSpPr>
        <p:spPr>
          <a:xfrm>
            <a:off x="3601156" y="2560637"/>
            <a:ext cx="34804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c4.2xlarge – average of 8 runs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177A86-3777-45EA-8CC2-5E76DB3B4924}"/>
              </a:ext>
            </a:extLst>
          </p:cNvPr>
          <p:cNvGrpSpPr/>
          <p:nvPr/>
        </p:nvGrpSpPr>
        <p:grpSpPr>
          <a:xfrm>
            <a:off x="1413187" y="2408237"/>
            <a:ext cx="7254250" cy="3813288"/>
            <a:chOff x="1413187" y="3398837"/>
            <a:chExt cx="7254250" cy="38132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BAF642-3440-45E2-B4A9-247B54DE9245}"/>
                </a:ext>
              </a:extLst>
            </p:cNvPr>
            <p:cNvSpPr txBox="1"/>
            <p:nvPr/>
          </p:nvSpPr>
          <p:spPr>
            <a:xfrm>
              <a:off x="1413187" y="3398837"/>
              <a:ext cx="7254250" cy="38132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br>
                <a:rPr lang="en-US" sz="400" b="1" dirty="0">
                  <a:latin typeface="Franklin Gothic Book" panose="020B0503020102020204" pitchFamily="34" charset="0"/>
                </a:rPr>
              </a:br>
              <a:r>
                <a:rPr lang="en-US" sz="3600" b="1" u="sng" dirty="0">
                  <a:latin typeface="Franklin Gothic Book" panose="020B0503020102020204" pitchFamily="34" charset="0"/>
                </a:rPr>
                <a:t>Memory Speedup (256 </a:t>
              </a:r>
              <a:r>
                <a:rPr lang="en-US" sz="2200" b="1" u="sng" dirty="0">
                  <a:latin typeface="Franklin Gothic Book" panose="020B050302010202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3600" b="1" u="sng" dirty="0">
                  <a:latin typeface="Franklin Gothic Book" panose="020B0503020102020204" pitchFamily="34" charset="0"/>
                </a:rPr>
                <a:t>3008 MB):</a:t>
              </a:r>
            </a:p>
            <a:p>
              <a:pPr algn="ctr"/>
              <a:r>
                <a:rPr lang="en-US" sz="3600" b="1" dirty="0">
                  <a:latin typeface="Franklin Gothic Book" panose="020B0503020102020204" pitchFamily="34" charset="0"/>
                </a:rPr>
                <a:t>4.3 X   </a:t>
              </a:r>
              <a:r>
                <a:rPr lang="en-US" sz="2800" b="1" dirty="0">
                  <a:latin typeface="Franklin Gothic Book" panose="020B0503020102020204" pitchFamily="34" charset="0"/>
                </a:rPr>
                <a:t>8-vCPU client</a:t>
              </a:r>
              <a:br>
                <a:rPr lang="en-US" sz="3600" b="1" dirty="0">
                  <a:latin typeface="Franklin Gothic Book" panose="020B0503020102020204" pitchFamily="34" charset="0"/>
                </a:rPr>
              </a:br>
              <a:r>
                <a:rPr lang="en-US" sz="3600" b="1" dirty="0">
                  <a:latin typeface="Franklin Gothic Book" panose="020B0503020102020204" pitchFamily="34" charset="0"/>
                </a:rPr>
                <a:t>10.1 X   </a:t>
              </a:r>
              <a:r>
                <a:rPr lang="en-US" sz="2800" b="1" dirty="0">
                  <a:latin typeface="Franklin Gothic Book" panose="020B0503020102020204" pitchFamily="34" charset="0"/>
                </a:rPr>
                <a:t>36-vCPU client</a:t>
              </a:r>
            </a:p>
            <a:p>
              <a:pPr algn="ctr"/>
              <a:br>
                <a:rPr lang="en-US" sz="3600" b="1" i="1" dirty="0">
                  <a:latin typeface="Franklin Gothic Book" panose="020B0503020102020204" pitchFamily="34" charset="0"/>
                </a:rPr>
              </a:br>
              <a:br>
                <a:rPr lang="en-US" sz="3600" b="1" dirty="0">
                  <a:latin typeface="Franklin Gothic Book" panose="020B0503020102020204" pitchFamily="34" charset="0"/>
                </a:rPr>
              </a:br>
              <a:br>
                <a:rPr lang="en-US" sz="3600" b="1" dirty="0">
                  <a:latin typeface="Franklin Gothic Book" panose="020B0503020102020204" pitchFamily="34" charset="0"/>
                </a:rPr>
              </a:br>
              <a:br>
                <a:rPr lang="en-US" sz="3600" b="1" dirty="0">
                  <a:latin typeface="Franklin Gothic Book" panose="020B0503020102020204" pitchFamily="34" charset="0"/>
                </a:rPr>
              </a:br>
              <a:endParaRPr lang="en-US" sz="400" b="1" i="1" dirty="0">
                <a:latin typeface="Franklin Gothic Book" panose="020B05030201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AE3A6B-5F43-4662-B368-177A67DE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562" y="5151437"/>
              <a:ext cx="7175500" cy="17907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F999296-9E42-49C3-97FE-DBF942B91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841" y="63598"/>
            <a:ext cx="2632625" cy="19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Workloads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2</a:t>
            </a:fld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860070" y="2201153"/>
            <a:ext cx="30480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B59AD5-36FD-47E3-A75E-1C3C4F774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7" y="1592447"/>
            <a:ext cx="8988471" cy="56246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900E4-5FB8-4565-809B-D821129C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RQ-1: AWS Lambda</a:t>
            </a:r>
            <a:br>
              <a:rPr lang="en-US" sz="4100" dirty="0"/>
            </a:br>
            <a:r>
              <a:rPr lang="en-US" sz="4100" dirty="0"/>
              <a:t>Memory Reservation Size -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0620D-E839-497A-AEC6-5119A468B213}"/>
              </a:ext>
            </a:extLst>
          </p:cNvPr>
          <p:cNvSpPr txBox="1"/>
          <p:nvPr/>
        </p:nvSpPr>
        <p:spPr>
          <a:xfrm>
            <a:off x="3601156" y="2255837"/>
            <a:ext cx="34804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c4.2xlarge – average of 8 runs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3A335-6C84-47CA-82EC-7D539B362FFB}"/>
              </a:ext>
            </a:extLst>
          </p:cNvPr>
          <p:cNvSpPr txBox="1"/>
          <p:nvPr/>
        </p:nvSpPr>
        <p:spPr>
          <a:xfrm>
            <a:off x="396720" y="427037"/>
            <a:ext cx="9260680" cy="1065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200" b="1" dirty="0">
                <a:latin typeface="Franklin Gothic Book" panose="020B0503020102020204" pitchFamily="34" charset="0"/>
              </a:rPr>
              <a:t>Many more Hosts leveraged</a:t>
            </a:r>
            <a:br>
              <a:rPr lang="en-US" sz="3200" b="1" dirty="0">
                <a:latin typeface="Franklin Gothic Book" panose="020B0503020102020204" pitchFamily="34" charset="0"/>
              </a:rPr>
            </a:br>
            <a:r>
              <a:rPr lang="en-US" sz="3200" b="1" dirty="0">
                <a:latin typeface="Franklin Gothic Book" panose="020B0503020102020204" pitchFamily="34" charset="0"/>
              </a:rPr>
              <a:t>when memory &gt; 1536 MB</a:t>
            </a:r>
            <a:endParaRPr lang="en-US" sz="3200" b="1" i="1" dirty="0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BEDC7-6E1E-431E-B926-60112BE4D4C4}"/>
              </a:ext>
            </a:extLst>
          </p:cNvPr>
          <p:cNvSpPr txBox="1"/>
          <p:nvPr/>
        </p:nvSpPr>
        <p:spPr>
          <a:xfrm>
            <a:off x="396720" y="437795"/>
            <a:ext cx="9260680" cy="1065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200" b="1" dirty="0">
                <a:latin typeface="Franklin Gothic Book" panose="020B0503020102020204" pitchFamily="34" charset="0"/>
              </a:rPr>
              <a:t>8 vCPU client struggles to generate</a:t>
            </a:r>
            <a:br>
              <a:rPr lang="en-US" sz="3200" b="1" dirty="0">
                <a:latin typeface="Franklin Gothic Book" panose="020B0503020102020204" pitchFamily="34" charset="0"/>
              </a:rPr>
            </a:br>
            <a:r>
              <a:rPr lang="en-US" sz="3200" b="1" dirty="0">
                <a:latin typeface="Franklin Gothic Book" panose="020B0503020102020204" pitchFamily="34" charset="0"/>
              </a:rPr>
              <a:t>100 concurrent requests &gt;= 1024MB</a:t>
            </a:r>
            <a:endParaRPr lang="en-US" sz="3200" b="1" i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21A1-2C0A-43CB-A4A8-E8664FD4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/>
              <a:t>RQ-2: Scalability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2B9A3-D310-4B14-816A-E9D05D6C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112" y="2981391"/>
            <a:ext cx="9067800" cy="1664178"/>
          </a:xfrm>
        </p:spPr>
        <p:txBody>
          <a:bodyPr>
            <a:noAutofit/>
          </a:bodyPr>
          <a:lstStyle/>
          <a:p>
            <a:pPr marL="457200">
              <a:lnSpc>
                <a:spcPts val="3800"/>
              </a:lnSpc>
              <a:spcBef>
                <a:spcPts val="0"/>
              </a:spcBef>
            </a:pPr>
            <a:br>
              <a:rPr lang="en-US" sz="3700" dirty="0"/>
            </a:br>
            <a:br>
              <a:rPr lang="en-US" sz="4000" b="1" i="1" u="sng" dirty="0"/>
            </a:br>
            <a:r>
              <a:rPr lang="en-US" sz="3700" dirty="0"/>
              <a:t>How does performance change when increasing the number of concurrent users ?</a:t>
            </a:r>
            <a:br>
              <a:rPr lang="en-US" sz="3700" dirty="0"/>
            </a:br>
            <a:br>
              <a:rPr lang="en-US" sz="4000" dirty="0"/>
            </a:br>
            <a:r>
              <a:rPr lang="en-US" sz="3600" i="1" dirty="0"/>
              <a:t>(scaling-up, totally cold, and warm)</a:t>
            </a:r>
            <a:br>
              <a:rPr lang="en-US" sz="3600" i="1" dirty="0"/>
            </a:br>
            <a:endParaRPr lang="en-US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D1EF0-D387-4C3C-9025-649A5200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2749-BC1C-400D-98DD-359C7A1B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RQ-2: AWS Lambda </a:t>
            </a:r>
            <a:br>
              <a:rPr lang="en-US" dirty="0"/>
            </a:br>
            <a:r>
              <a:rPr lang="en-US" dirty="0"/>
              <a:t>PRMS Scaling Performance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1B4ECE-0D71-4F9B-9C65-0012375C6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5" y="2103438"/>
            <a:ext cx="9607994" cy="46411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2191-2489-429F-B1C4-944BB82C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6435F-1E37-4546-B3DF-6BCC5F6EE3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22</a:t>
            </a:fld>
            <a:endParaRPr lang="en-US" sz="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991F0-5B61-4DAC-8804-D9EB8716B4C1}"/>
              </a:ext>
            </a:extLst>
          </p:cNvPr>
          <p:cNvSpPr txBox="1"/>
          <p:nvPr/>
        </p:nvSpPr>
        <p:spPr>
          <a:xfrm>
            <a:off x="1611312" y="3398837"/>
            <a:ext cx="7254250" cy="1752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Franklin Gothic Book" panose="020B0503020102020204" pitchFamily="34" charset="0"/>
              </a:rPr>
              <a:t>W</a:t>
            </a:r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600" b="1" dirty="0">
                <a:latin typeface="Franklin Gothic Book" panose="020B0503020102020204" pitchFamily="34" charset="0"/>
              </a:rPr>
              <a:t>When slowly increasing the number of clients, performance stabilizes after ~15-20 concurrent clients.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endParaRPr lang="en-US" sz="400" b="1" dirty="0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E128A-C355-4061-B887-09F6DBC56B19}"/>
              </a:ext>
            </a:extLst>
          </p:cNvPr>
          <p:cNvSpPr txBox="1"/>
          <p:nvPr/>
        </p:nvSpPr>
        <p:spPr>
          <a:xfrm>
            <a:off x="163512" y="6337424"/>
            <a:ext cx="3653565" cy="40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C4.8xlarge 36 vCPU client</a:t>
            </a:r>
          </a:p>
        </p:txBody>
      </p:sp>
    </p:spTree>
    <p:extLst>
      <p:ext uri="{BB962C8B-B14F-4D97-AF65-F5344CB8AC3E}">
        <p14:creationId xmlns:p14="http://schemas.microsoft.com/office/powerpoint/2010/main" val="36201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F1FF-40EA-4C25-B622-580EC8A5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RQ-2: AWS Lambda</a:t>
            </a:r>
            <a:br>
              <a:rPr lang="en-US" dirty="0"/>
            </a:br>
            <a:r>
              <a:rPr lang="en-US" dirty="0"/>
              <a:t>Cold Scaling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9B54E-3CFA-450C-BE65-7A14724BB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8" y="1924533"/>
            <a:ext cx="8975068" cy="51670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670C6-C66B-4719-8CC4-F6DBBD3ED72A}"/>
              </a:ext>
            </a:extLst>
          </p:cNvPr>
          <p:cNvSpPr txBox="1"/>
          <p:nvPr/>
        </p:nvSpPr>
        <p:spPr>
          <a:xfrm>
            <a:off x="1142681" y="2636837"/>
            <a:ext cx="7795262" cy="36415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600" b="1" u="sng" dirty="0">
                <a:latin typeface="Franklin Gothic Book" panose="020B0503020102020204" pitchFamily="34" charset="0"/>
              </a:rPr>
              <a:t>To Do: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@1664MB Cold Scaling Test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@3008MB Cold Scaling Test 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r>
              <a:rPr lang="en-US" sz="2800" b="1" i="1" dirty="0">
                <a:latin typeface="Franklin Gothic Book" panose="020B0503020102020204" pitchFamily="34" charset="0"/>
              </a:rPr>
              <a:t>(estimate ~16sec initialization)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br>
              <a:rPr lang="en-US" sz="3600" b="1" dirty="0">
                <a:latin typeface="Franklin Gothic Book" panose="020B0503020102020204" pitchFamily="34" charset="0"/>
              </a:rPr>
            </a:br>
            <a:r>
              <a:rPr lang="en-US" sz="3600" b="1" dirty="0">
                <a:latin typeface="Franklin Gothic Book" panose="020B0503020102020204" pitchFamily="34" charset="0"/>
              </a:rPr>
              <a:t>@3008MB model execution is 3.1x faster than @512MB, is initialization ??</a:t>
            </a:r>
            <a:endParaRPr lang="en-US" sz="4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21A1-2C0A-43CB-A4A8-E8664FD4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700" dirty="0"/>
              <a:t>RQ-3: Cost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2B9A3-D310-4B14-816A-E9D05D6C3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914400" indent="-457200">
              <a:lnSpc>
                <a:spcPts val="3800"/>
              </a:lnSpc>
              <a:spcBef>
                <a:spcPts val="0"/>
              </a:spcBef>
              <a:buFont typeface="Wingdings 2" panose="05020102010507070707" pitchFamily="18" charset="2"/>
              <a:buChar char=""/>
            </a:pPr>
            <a:br>
              <a:rPr lang="en-US" sz="3700" dirty="0"/>
            </a:br>
            <a:r>
              <a:rPr lang="en-US" sz="4000" dirty="0"/>
              <a:t>What are the costs of hosting PRMS using a </a:t>
            </a:r>
            <a:r>
              <a:rPr lang="en-US" sz="4000" dirty="0" err="1"/>
              <a:t>FaaS</a:t>
            </a:r>
            <a:r>
              <a:rPr lang="en-US" sz="4000" dirty="0"/>
              <a:t> platform in comparison to IaaS?</a:t>
            </a:r>
            <a:endParaRPr lang="en-US" sz="3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D1EF0-D387-4C3C-9025-649A5200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0DC9-8E9E-43D3-BB7F-28C918E9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RQ-3: IaaS (EC2) Hosting Cost</a:t>
            </a:r>
            <a:br>
              <a:rPr lang="en-US" dirty="0"/>
            </a:br>
            <a:r>
              <a:rPr lang="en-US" dirty="0"/>
              <a:t>1,000,000 PRMS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F98C-4C4C-4E7B-9FC8-201229AF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2 vCPU c4.large EC2 VM </a:t>
            </a:r>
          </a:p>
          <a:p>
            <a:pPr lvl="1"/>
            <a:r>
              <a:rPr lang="en-US" dirty="0"/>
              <a:t>2 concurrent client calls, no scale-up</a:t>
            </a:r>
          </a:p>
          <a:p>
            <a:r>
              <a:rPr lang="en-US" dirty="0"/>
              <a:t>Estimated time: 347.2 hours, </a:t>
            </a:r>
            <a:r>
              <a:rPr lang="en-US" sz="5000" b="1" dirty="0"/>
              <a:t>14.46 days</a:t>
            </a:r>
          </a:p>
          <a:p>
            <a:pPr lvl="1"/>
            <a:r>
              <a:rPr lang="en-US" dirty="0"/>
              <a:t>Assume average exe time of 2.5 sec/run</a:t>
            </a:r>
          </a:p>
          <a:p>
            <a:r>
              <a:rPr lang="en-US" dirty="0"/>
              <a:t>Hosting cost @ 10¢/hour = </a:t>
            </a:r>
            <a:r>
              <a:rPr lang="en-US" sz="5000" b="1" dirty="0"/>
              <a:t>$34.72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06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B9FE-09C6-43F6-B67C-8B52D361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RQ-3: </a:t>
            </a:r>
            <a:r>
              <a:rPr lang="en-US" dirty="0" err="1"/>
              <a:t>FaaS</a:t>
            </a:r>
            <a:r>
              <a:rPr lang="en-US" dirty="0"/>
              <a:t> Hosting Cost</a:t>
            </a:r>
            <a:br>
              <a:rPr lang="en-US" dirty="0"/>
            </a:br>
            <a:r>
              <a:rPr lang="en-US" dirty="0"/>
              <a:t>1,000,000 PRMS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CBC3-051D-4E53-A635-875D7B25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8A083-B831-473B-AADF-661F0CF7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52" y="1951038"/>
            <a:ext cx="8320120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5E6BF-8FE5-4BA4-AD2B-F301E083CA25}"/>
              </a:ext>
            </a:extLst>
          </p:cNvPr>
          <p:cNvSpPr txBox="1"/>
          <p:nvPr/>
        </p:nvSpPr>
        <p:spPr>
          <a:xfrm>
            <a:off x="1413187" y="2615355"/>
            <a:ext cx="7254250" cy="3441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600" b="1" u="sng" dirty="0">
                <a:latin typeface="Franklin Gothic Book" panose="020B0503020102020204" pitchFamily="34" charset="0"/>
              </a:rPr>
              <a:t>AWS Lambda @ 512MB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Enables execution of 1,000,000 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r>
              <a:rPr lang="en-US" sz="3600" b="1" dirty="0">
                <a:latin typeface="Franklin Gothic Book" panose="020B0503020102020204" pitchFamily="34" charset="0"/>
              </a:rPr>
              <a:t>PRMS model runs in </a:t>
            </a:r>
            <a:r>
              <a:rPr lang="en-US" sz="4200" b="1" u="sng" dirty="0">
                <a:latin typeface="Franklin Gothic Medium" panose="020B0603020102020204" pitchFamily="34" charset="0"/>
              </a:rPr>
              <a:t>2.26 hours</a:t>
            </a:r>
            <a:br>
              <a:rPr lang="en-US" sz="3600" b="1" u="sng" dirty="0">
                <a:latin typeface="Franklin Gothic Book" panose="020B0503020102020204" pitchFamily="34" charset="0"/>
              </a:rPr>
            </a:br>
            <a:r>
              <a:rPr lang="en-US" sz="3600" b="1" dirty="0">
                <a:latin typeface="Franklin Gothic Book" panose="020B0503020102020204" pitchFamily="34" charset="0"/>
              </a:rPr>
              <a:t>@ 1,000 runs/cycle - for </a:t>
            </a:r>
            <a:r>
              <a:rPr lang="en-US" sz="4200" b="1" u="sng" dirty="0">
                <a:latin typeface="Franklin Gothic Medium" panose="020B0603020102020204" pitchFamily="34" charset="0"/>
              </a:rPr>
              <a:t>$66.20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endParaRPr lang="en-US" sz="3600" b="1" dirty="0">
              <a:latin typeface="Franklin Gothic Book" panose="020B0503020102020204" pitchFamily="34" charset="0"/>
            </a:endParaRPr>
          </a:p>
          <a:p>
            <a:pPr algn="ctr"/>
            <a:r>
              <a:rPr lang="en-US" sz="3600" b="1" i="1" dirty="0">
                <a:latin typeface="Franklin Gothic Book" panose="020B0503020102020204" pitchFamily="34" charset="0"/>
              </a:rPr>
              <a:t>With no setup (creation of VMs)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endParaRPr lang="en-US" sz="4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0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21A1-2C0A-43CB-A4A8-E8664FD4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/>
              <a:t>RQ-4: Persisting Infrastructure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2B9A3-D310-4B14-816A-E9D05D6C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112" y="2981391"/>
            <a:ext cx="9067800" cy="1664178"/>
          </a:xfrm>
        </p:spPr>
        <p:txBody>
          <a:bodyPr>
            <a:noAutofit/>
          </a:bodyPr>
          <a:lstStyle/>
          <a:p>
            <a:pPr marL="457200">
              <a:lnSpc>
                <a:spcPts val="3800"/>
              </a:lnSpc>
              <a:spcBef>
                <a:spcPts val="0"/>
              </a:spcBef>
            </a:pPr>
            <a:br>
              <a:rPr lang="en-US" sz="3700" dirty="0"/>
            </a:br>
            <a:br>
              <a:rPr lang="en-US" sz="4000" b="1" i="1" u="sng" dirty="0"/>
            </a:br>
            <a:r>
              <a:rPr lang="en-US" sz="3700" dirty="0"/>
              <a:t>How effective are automatic triggers at retaining serverless infrastructure to reduce performance latency from the serverless</a:t>
            </a:r>
          </a:p>
          <a:p>
            <a:pPr marL="457200">
              <a:lnSpc>
                <a:spcPts val="3800"/>
              </a:lnSpc>
              <a:spcBef>
                <a:spcPts val="0"/>
              </a:spcBef>
            </a:pPr>
            <a:r>
              <a:rPr lang="en-US" sz="3700" dirty="0"/>
              <a:t>freeze/thaw cycle?</a:t>
            </a:r>
            <a:endParaRPr lang="en-US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D1EF0-D387-4C3C-9025-649A5200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8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9965-7AF7-4D24-9CE4-D270CF17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RQ-4: Persisting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8846-D7F9-45D0-8F2D-C8B6CED3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798637"/>
            <a:ext cx="9184481" cy="51730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preserve 100 firecracker containers for 24hrs</a:t>
            </a:r>
          </a:p>
          <a:p>
            <a:pPr lvl="1"/>
            <a:r>
              <a:rPr lang="en-US" dirty="0"/>
              <a:t>Mitigate cold start latency</a:t>
            </a:r>
          </a:p>
          <a:p>
            <a:r>
              <a:rPr lang="en-US" dirty="0"/>
              <a:t>Memory: 192, 256, 384, 512 MB</a:t>
            </a:r>
          </a:p>
          <a:p>
            <a:r>
              <a:rPr lang="en-US" dirty="0"/>
              <a:t>All initial host infrastructure replaced between </a:t>
            </a:r>
            <a:br>
              <a:rPr lang="en-US" dirty="0"/>
            </a:br>
            <a:r>
              <a:rPr lang="en-US" dirty="0"/>
              <a:t>~4.75 – 7.75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Replacement cycle (</a:t>
            </a:r>
            <a:r>
              <a:rPr lang="en-US" dirty="0" err="1"/>
              <a:t>start</a:t>
            </a:r>
            <a:r>
              <a:rPr lang="en-US" dirty="0" err="1">
                <a:sym typeface="Wingdings" panose="05000000000000000000" pitchFamily="2" charset="2"/>
              </a:rPr>
              <a:t>finish</a:t>
            </a:r>
            <a:r>
              <a:rPr lang="en-US" dirty="0">
                <a:sym typeface="Wingdings" panose="05000000000000000000" pitchFamily="2" charset="2"/>
              </a:rPr>
              <a:t>): </a:t>
            </a:r>
            <a:r>
              <a:rPr lang="en-US" dirty="0"/>
              <a:t>~2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Infrastructure generations performance variance observed from: -14.7% to 19.4% (</a:t>
            </a:r>
            <a:r>
              <a:rPr lang="en-US" dirty="0">
                <a:sym typeface="Symbol" panose="05050102010706020507" pitchFamily="18" charset="2"/>
              </a:rPr>
              <a:t> 34%)</a:t>
            </a:r>
            <a:endParaRPr lang="en-US" dirty="0"/>
          </a:p>
          <a:p>
            <a:r>
              <a:rPr lang="en-US" dirty="0"/>
              <a:t>Average performance variance larger for lower memory sizes: 9% (192MB), 3.6% (512MB)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C82A-CB5F-4E80-81F9-238B5DF8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31246"/>
            <a:ext cx="9072563" cy="2036073"/>
          </a:xfrm>
        </p:spPr>
        <p:txBody>
          <a:bodyPr>
            <a:normAutofit fontScale="90000"/>
          </a:bodyPr>
          <a:lstStyle/>
          <a:p>
            <a:r>
              <a:rPr lang="en-US" dirty="0"/>
              <a:t>RQ-4: Persisting Infrastructure</a:t>
            </a:r>
            <a:br>
              <a:rPr lang="en-US" dirty="0"/>
            </a:br>
            <a:r>
              <a:rPr lang="en-US" sz="4400" dirty="0"/>
              <a:t>AWS Lambda: time to infrastructure replacement vs. memory reservation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50FF8A-A40C-4366-9D9D-B202AD842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72" y="2133600"/>
            <a:ext cx="5466882" cy="4838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AF2AE-46D4-4853-AD26-EE0B9353F4AB}"/>
              </a:ext>
            </a:extLst>
          </p:cNvPr>
          <p:cNvSpPr txBox="1"/>
          <p:nvPr/>
        </p:nvSpPr>
        <p:spPr>
          <a:xfrm>
            <a:off x="1420812" y="3228066"/>
            <a:ext cx="7239000" cy="1466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3200" b="1" dirty="0">
                <a:latin typeface="Franklin Gothic Book" panose="020B0503020102020204" pitchFamily="34" charset="0"/>
              </a:rPr>
              <a:t>With more service requests per hour,</a:t>
            </a:r>
            <a:br>
              <a:rPr lang="en-US" sz="3200" b="1" dirty="0">
                <a:latin typeface="Franklin Gothic Book" panose="020B0503020102020204" pitchFamily="34" charset="0"/>
              </a:rPr>
            </a:br>
            <a:r>
              <a:rPr lang="en-US" sz="3200" b="1" dirty="0">
                <a:latin typeface="Franklin Gothic Book" panose="020B0503020102020204" pitchFamily="34" charset="0"/>
              </a:rPr>
              <a:t>Lambda initiated replacement of infrastructure sooner (p=.001)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42E89-39A8-4E26-917F-45352BDEDA7C}"/>
              </a:ext>
            </a:extLst>
          </p:cNvPr>
          <p:cNvSpPr txBox="1"/>
          <p:nvPr/>
        </p:nvSpPr>
        <p:spPr>
          <a:xfrm>
            <a:off x="7773753" y="5227637"/>
            <a:ext cx="2268051" cy="103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Franklin Gothic Book" panose="020B0503020102020204" pitchFamily="34" charset="0"/>
              </a:rPr>
              <a:t>Memory sizes </a:t>
            </a:r>
            <a:br>
              <a:rPr lang="en-US" sz="2200" b="1" dirty="0">
                <a:latin typeface="Franklin Gothic Book" panose="020B0503020102020204" pitchFamily="34" charset="0"/>
              </a:rPr>
            </a:br>
            <a:r>
              <a:rPr lang="en-US" sz="2200" b="1" dirty="0">
                <a:latin typeface="Franklin Gothic Book" panose="020B0503020102020204" pitchFamily="34" charset="0"/>
              </a:rPr>
              <a:t>tested: 192, 256, 384, 512 MB</a:t>
            </a:r>
          </a:p>
        </p:txBody>
      </p:sp>
    </p:spTree>
    <p:extLst>
      <p:ext uri="{BB962C8B-B14F-4D97-AF65-F5344CB8AC3E}">
        <p14:creationId xmlns:p14="http://schemas.microsoft.com/office/powerpoint/2010/main" val="50089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BC78-1AF2-439C-A725-530D49D2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182563"/>
            <a:ext cx="9072563" cy="2036073"/>
          </a:xfrm>
        </p:spPr>
        <p:txBody>
          <a:bodyPr/>
          <a:lstStyle/>
          <a:p>
            <a:r>
              <a:rPr lang="en-US" dirty="0"/>
              <a:t>Serverless Computing</a:t>
            </a:r>
          </a:p>
        </p:txBody>
      </p:sp>
      <p:sp>
        <p:nvSpPr>
          <p:cNvPr id="4" name="Cloud 2">
            <a:extLst>
              <a:ext uri="{FF2B5EF4-FFF2-40B4-BE49-F238E27FC236}">
                <a16:creationId xmlns:a16="http://schemas.microsoft.com/office/drawing/2014/main" id="{CD5C3D34-62B5-4883-B016-A8BFF0054987}"/>
              </a:ext>
            </a:extLst>
          </p:cNvPr>
          <p:cNvSpPr/>
          <p:nvPr/>
        </p:nvSpPr>
        <p:spPr>
          <a:xfrm flipV="1">
            <a:off x="0" y="1265236"/>
            <a:ext cx="10029314" cy="5545948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7622 w 43256"/>
              <a:gd name="connsiteY12" fmla="*/ 38335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7622 w 43256"/>
              <a:gd name="connsiteY12" fmla="*/ 38335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9509 w 43256"/>
              <a:gd name="connsiteY7" fmla="*/ 403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7622 w 43256"/>
              <a:gd name="connsiteY12" fmla="*/ 38335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680 w 43256"/>
              <a:gd name="connsiteY6" fmla="*/ 37528 h 43219"/>
              <a:gd name="connsiteX7" fmla="*/ 29509 w 43256"/>
              <a:gd name="connsiteY7" fmla="*/ 403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002"/>
              <a:gd name="connsiteX1" fmla="*/ 5659 w 43256"/>
              <a:gd name="connsiteY1" fmla="*/ 6766 h 43002"/>
              <a:gd name="connsiteX2" fmla="*/ 14041 w 43256"/>
              <a:gd name="connsiteY2" fmla="*/ 5061 h 43002"/>
              <a:gd name="connsiteX3" fmla="*/ 22492 w 43256"/>
              <a:gd name="connsiteY3" fmla="*/ 3291 h 43002"/>
              <a:gd name="connsiteX4" fmla="*/ 25785 w 43256"/>
              <a:gd name="connsiteY4" fmla="*/ 59 h 43002"/>
              <a:gd name="connsiteX5" fmla="*/ 29869 w 43256"/>
              <a:gd name="connsiteY5" fmla="*/ 2340 h 43002"/>
              <a:gd name="connsiteX6" fmla="*/ 35499 w 43256"/>
              <a:gd name="connsiteY6" fmla="*/ 549 h 43002"/>
              <a:gd name="connsiteX7" fmla="*/ 38354 w 43256"/>
              <a:gd name="connsiteY7" fmla="*/ 5435 h 43002"/>
              <a:gd name="connsiteX8" fmla="*/ 42018 w 43256"/>
              <a:gd name="connsiteY8" fmla="*/ 10177 h 43002"/>
              <a:gd name="connsiteX9" fmla="*/ 41854 w 43256"/>
              <a:gd name="connsiteY9" fmla="*/ 15319 h 43002"/>
              <a:gd name="connsiteX10" fmla="*/ 43052 w 43256"/>
              <a:gd name="connsiteY10" fmla="*/ 23181 h 43002"/>
              <a:gd name="connsiteX11" fmla="*/ 37440 w 43256"/>
              <a:gd name="connsiteY11" fmla="*/ 30063 h 43002"/>
              <a:gd name="connsiteX12" fmla="*/ 37622 w 43256"/>
              <a:gd name="connsiteY12" fmla="*/ 38335 h 43002"/>
              <a:gd name="connsiteX13" fmla="*/ 28591 w 43256"/>
              <a:gd name="connsiteY13" fmla="*/ 37692 h 43002"/>
              <a:gd name="connsiteX14" fmla="*/ 23703 w 43256"/>
              <a:gd name="connsiteY14" fmla="*/ 42965 h 43002"/>
              <a:gd name="connsiteX15" fmla="*/ 16516 w 43256"/>
              <a:gd name="connsiteY15" fmla="*/ 39125 h 43002"/>
              <a:gd name="connsiteX16" fmla="*/ 5840 w 43256"/>
              <a:gd name="connsiteY16" fmla="*/ 35331 h 43002"/>
              <a:gd name="connsiteX17" fmla="*/ 1146 w 43256"/>
              <a:gd name="connsiteY17" fmla="*/ 31109 h 43002"/>
              <a:gd name="connsiteX18" fmla="*/ 2149 w 43256"/>
              <a:gd name="connsiteY18" fmla="*/ 25410 h 43002"/>
              <a:gd name="connsiteX19" fmla="*/ 31 w 43256"/>
              <a:gd name="connsiteY19" fmla="*/ 19563 h 43002"/>
              <a:gd name="connsiteX20" fmla="*/ 3899 w 43256"/>
              <a:gd name="connsiteY20" fmla="*/ 14366 h 43002"/>
              <a:gd name="connsiteX21" fmla="*/ 3936 w 43256"/>
              <a:gd name="connsiteY21" fmla="*/ 14229 h 43002"/>
              <a:gd name="connsiteX0" fmla="*/ 4729 w 43256"/>
              <a:gd name="connsiteY0" fmla="*/ 26036 h 43002"/>
              <a:gd name="connsiteX1" fmla="*/ 2196 w 43256"/>
              <a:gd name="connsiteY1" fmla="*/ 25239 h 43002"/>
              <a:gd name="connsiteX2" fmla="*/ 6964 w 43256"/>
              <a:gd name="connsiteY2" fmla="*/ 34758 h 43002"/>
              <a:gd name="connsiteX3" fmla="*/ 5856 w 43256"/>
              <a:gd name="connsiteY3" fmla="*/ 35139 h 43002"/>
              <a:gd name="connsiteX4" fmla="*/ 16514 w 43256"/>
              <a:gd name="connsiteY4" fmla="*/ 38949 h 43002"/>
              <a:gd name="connsiteX5" fmla="*/ 15846 w 43256"/>
              <a:gd name="connsiteY5" fmla="*/ 37209 h 43002"/>
              <a:gd name="connsiteX6" fmla="*/ 28680 w 43256"/>
              <a:gd name="connsiteY6" fmla="*/ 37528 h 43002"/>
              <a:gd name="connsiteX7" fmla="*/ 29509 w 43256"/>
              <a:gd name="connsiteY7" fmla="*/ 40319 h 43002"/>
              <a:gd name="connsiteX8" fmla="*/ 34165 w 43256"/>
              <a:gd name="connsiteY8" fmla="*/ 22813 h 43002"/>
              <a:gd name="connsiteX9" fmla="*/ 37416 w 43256"/>
              <a:gd name="connsiteY9" fmla="*/ 29949 h 43002"/>
              <a:gd name="connsiteX10" fmla="*/ 41834 w 43256"/>
              <a:gd name="connsiteY10" fmla="*/ 15213 h 43002"/>
              <a:gd name="connsiteX11" fmla="*/ 40386 w 43256"/>
              <a:gd name="connsiteY11" fmla="*/ 17889 h 43002"/>
              <a:gd name="connsiteX12" fmla="*/ 38360 w 43256"/>
              <a:gd name="connsiteY12" fmla="*/ 5285 h 43002"/>
              <a:gd name="connsiteX13" fmla="*/ 38436 w 43256"/>
              <a:gd name="connsiteY13" fmla="*/ 6549 h 43002"/>
              <a:gd name="connsiteX14" fmla="*/ 29114 w 43256"/>
              <a:gd name="connsiteY14" fmla="*/ 3811 h 43002"/>
              <a:gd name="connsiteX15" fmla="*/ 29856 w 43256"/>
              <a:gd name="connsiteY15" fmla="*/ 2199 h 43002"/>
              <a:gd name="connsiteX16" fmla="*/ 22177 w 43256"/>
              <a:gd name="connsiteY16" fmla="*/ 4579 h 43002"/>
              <a:gd name="connsiteX17" fmla="*/ 22536 w 43256"/>
              <a:gd name="connsiteY17" fmla="*/ 3189 h 43002"/>
              <a:gd name="connsiteX18" fmla="*/ 14036 w 43256"/>
              <a:gd name="connsiteY18" fmla="*/ 5051 h 43002"/>
              <a:gd name="connsiteX19" fmla="*/ 15336 w 43256"/>
              <a:gd name="connsiteY19" fmla="*/ 6399 h 43002"/>
              <a:gd name="connsiteX20" fmla="*/ 4163 w 43256"/>
              <a:gd name="connsiteY20" fmla="*/ 15648 h 43002"/>
              <a:gd name="connsiteX21" fmla="*/ 3936 w 43256"/>
              <a:gd name="connsiteY21" fmla="*/ 14229 h 43002"/>
              <a:gd name="connsiteX0" fmla="*/ 3936 w 43256"/>
              <a:gd name="connsiteY0" fmla="*/ 14229 h 43002"/>
              <a:gd name="connsiteX1" fmla="*/ 5659 w 43256"/>
              <a:gd name="connsiteY1" fmla="*/ 6766 h 43002"/>
              <a:gd name="connsiteX2" fmla="*/ 14041 w 43256"/>
              <a:gd name="connsiteY2" fmla="*/ 5061 h 43002"/>
              <a:gd name="connsiteX3" fmla="*/ 22492 w 43256"/>
              <a:gd name="connsiteY3" fmla="*/ 3291 h 43002"/>
              <a:gd name="connsiteX4" fmla="*/ 25785 w 43256"/>
              <a:gd name="connsiteY4" fmla="*/ 59 h 43002"/>
              <a:gd name="connsiteX5" fmla="*/ 29869 w 43256"/>
              <a:gd name="connsiteY5" fmla="*/ 2340 h 43002"/>
              <a:gd name="connsiteX6" fmla="*/ 35499 w 43256"/>
              <a:gd name="connsiteY6" fmla="*/ 549 h 43002"/>
              <a:gd name="connsiteX7" fmla="*/ 38354 w 43256"/>
              <a:gd name="connsiteY7" fmla="*/ 5435 h 43002"/>
              <a:gd name="connsiteX8" fmla="*/ 42018 w 43256"/>
              <a:gd name="connsiteY8" fmla="*/ 10177 h 43002"/>
              <a:gd name="connsiteX9" fmla="*/ 41854 w 43256"/>
              <a:gd name="connsiteY9" fmla="*/ 15319 h 43002"/>
              <a:gd name="connsiteX10" fmla="*/ 43052 w 43256"/>
              <a:gd name="connsiteY10" fmla="*/ 23181 h 43002"/>
              <a:gd name="connsiteX11" fmla="*/ 37440 w 43256"/>
              <a:gd name="connsiteY11" fmla="*/ 30063 h 43002"/>
              <a:gd name="connsiteX12" fmla="*/ 37622 w 43256"/>
              <a:gd name="connsiteY12" fmla="*/ 38335 h 43002"/>
              <a:gd name="connsiteX13" fmla="*/ 28591 w 43256"/>
              <a:gd name="connsiteY13" fmla="*/ 37692 h 43002"/>
              <a:gd name="connsiteX14" fmla="*/ 23703 w 43256"/>
              <a:gd name="connsiteY14" fmla="*/ 42965 h 43002"/>
              <a:gd name="connsiteX15" fmla="*/ 16516 w 43256"/>
              <a:gd name="connsiteY15" fmla="*/ 39125 h 43002"/>
              <a:gd name="connsiteX16" fmla="*/ 5840 w 43256"/>
              <a:gd name="connsiteY16" fmla="*/ 35331 h 43002"/>
              <a:gd name="connsiteX17" fmla="*/ 1146 w 43256"/>
              <a:gd name="connsiteY17" fmla="*/ 31109 h 43002"/>
              <a:gd name="connsiteX18" fmla="*/ 2149 w 43256"/>
              <a:gd name="connsiteY18" fmla="*/ 25410 h 43002"/>
              <a:gd name="connsiteX19" fmla="*/ 31 w 43256"/>
              <a:gd name="connsiteY19" fmla="*/ 19563 h 43002"/>
              <a:gd name="connsiteX20" fmla="*/ 3899 w 43256"/>
              <a:gd name="connsiteY20" fmla="*/ 14366 h 43002"/>
              <a:gd name="connsiteX21" fmla="*/ 3936 w 43256"/>
              <a:gd name="connsiteY21" fmla="*/ 14229 h 43002"/>
              <a:gd name="connsiteX0" fmla="*/ 4729 w 43256"/>
              <a:gd name="connsiteY0" fmla="*/ 26036 h 43002"/>
              <a:gd name="connsiteX1" fmla="*/ 2196 w 43256"/>
              <a:gd name="connsiteY1" fmla="*/ 25239 h 43002"/>
              <a:gd name="connsiteX2" fmla="*/ 6964 w 43256"/>
              <a:gd name="connsiteY2" fmla="*/ 34758 h 43002"/>
              <a:gd name="connsiteX3" fmla="*/ 5856 w 43256"/>
              <a:gd name="connsiteY3" fmla="*/ 35139 h 43002"/>
              <a:gd name="connsiteX4" fmla="*/ 16514 w 43256"/>
              <a:gd name="connsiteY4" fmla="*/ 38949 h 43002"/>
              <a:gd name="connsiteX5" fmla="*/ 15846 w 43256"/>
              <a:gd name="connsiteY5" fmla="*/ 37209 h 43002"/>
              <a:gd name="connsiteX6" fmla="*/ 28680 w 43256"/>
              <a:gd name="connsiteY6" fmla="*/ 37528 h 43002"/>
              <a:gd name="connsiteX7" fmla="*/ 29874 w 43256"/>
              <a:gd name="connsiteY7" fmla="*/ 42287 h 43002"/>
              <a:gd name="connsiteX8" fmla="*/ 34165 w 43256"/>
              <a:gd name="connsiteY8" fmla="*/ 22813 h 43002"/>
              <a:gd name="connsiteX9" fmla="*/ 37416 w 43256"/>
              <a:gd name="connsiteY9" fmla="*/ 29949 h 43002"/>
              <a:gd name="connsiteX10" fmla="*/ 41834 w 43256"/>
              <a:gd name="connsiteY10" fmla="*/ 15213 h 43002"/>
              <a:gd name="connsiteX11" fmla="*/ 40386 w 43256"/>
              <a:gd name="connsiteY11" fmla="*/ 17889 h 43002"/>
              <a:gd name="connsiteX12" fmla="*/ 38360 w 43256"/>
              <a:gd name="connsiteY12" fmla="*/ 5285 h 43002"/>
              <a:gd name="connsiteX13" fmla="*/ 38436 w 43256"/>
              <a:gd name="connsiteY13" fmla="*/ 6549 h 43002"/>
              <a:gd name="connsiteX14" fmla="*/ 29114 w 43256"/>
              <a:gd name="connsiteY14" fmla="*/ 3811 h 43002"/>
              <a:gd name="connsiteX15" fmla="*/ 29856 w 43256"/>
              <a:gd name="connsiteY15" fmla="*/ 2199 h 43002"/>
              <a:gd name="connsiteX16" fmla="*/ 22177 w 43256"/>
              <a:gd name="connsiteY16" fmla="*/ 4579 h 43002"/>
              <a:gd name="connsiteX17" fmla="*/ 22536 w 43256"/>
              <a:gd name="connsiteY17" fmla="*/ 3189 h 43002"/>
              <a:gd name="connsiteX18" fmla="*/ 14036 w 43256"/>
              <a:gd name="connsiteY18" fmla="*/ 5051 h 43002"/>
              <a:gd name="connsiteX19" fmla="*/ 15336 w 43256"/>
              <a:gd name="connsiteY19" fmla="*/ 6399 h 43002"/>
              <a:gd name="connsiteX20" fmla="*/ 4163 w 43256"/>
              <a:gd name="connsiteY20" fmla="*/ 15648 h 43002"/>
              <a:gd name="connsiteX21" fmla="*/ 3936 w 43256"/>
              <a:gd name="connsiteY21" fmla="*/ 14229 h 43002"/>
              <a:gd name="connsiteX0" fmla="*/ 3936 w 43256"/>
              <a:gd name="connsiteY0" fmla="*/ 14229 h 43002"/>
              <a:gd name="connsiteX1" fmla="*/ 5659 w 43256"/>
              <a:gd name="connsiteY1" fmla="*/ 6766 h 43002"/>
              <a:gd name="connsiteX2" fmla="*/ 14041 w 43256"/>
              <a:gd name="connsiteY2" fmla="*/ 5061 h 43002"/>
              <a:gd name="connsiteX3" fmla="*/ 22492 w 43256"/>
              <a:gd name="connsiteY3" fmla="*/ 3291 h 43002"/>
              <a:gd name="connsiteX4" fmla="*/ 25785 w 43256"/>
              <a:gd name="connsiteY4" fmla="*/ 59 h 43002"/>
              <a:gd name="connsiteX5" fmla="*/ 29869 w 43256"/>
              <a:gd name="connsiteY5" fmla="*/ 2340 h 43002"/>
              <a:gd name="connsiteX6" fmla="*/ 35499 w 43256"/>
              <a:gd name="connsiteY6" fmla="*/ 549 h 43002"/>
              <a:gd name="connsiteX7" fmla="*/ 38354 w 43256"/>
              <a:gd name="connsiteY7" fmla="*/ 5435 h 43002"/>
              <a:gd name="connsiteX8" fmla="*/ 42018 w 43256"/>
              <a:gd name="connsiteY8" fmla="*/ 10177 h 43002"/>
              <a:gd name="connsiteX9" fmla="*/ 41854 w 43256"/>
              <a:gd name="connsiteY9" fmla="*/ 15319 h 43002"/>
              <a:gd name="connsiteX10" fmla="*/ 43052 w 43256"/>
              <a:gd name="connsiteY10" fmla="*/ 23181 h 43002"/>
              <a:gd name="connsiteX11" fmla="*/ 37440 w 43256"/>
              <a:gd name="connsiteY11" fmla="*/ 30063 h 43002"/>
              <a:gd name="connsiteX12" fmla="*/ 37622 w 43256"/>
              <a:gd name="connsiteY12" fmla="*/ 38335 h 43002"/>
              <a:gd name="connsiteX13" fmla="*/ 28591 w 43256"/>
              <a:gd name="connsiteY13" fmla="*/ 37692 h 43002"/>
              <a:gd name="connsiteX14" fmla="*/ 23703 w 43256"/>
              <a:gd name="connsiteY14" fmla="*/ 42965 h 43002"/>
              <a:gd name="connsiteX15" fmla="*/ 16516 w 43256"/>
              <a:gd name="connsiteY15" fmla="*/ 39125 h 43002"/>
              <a:gd name="connsiteX16" fmla="*/ 5840 w 43256"/>
              <a:gd name="connsiteY16" fmla="*/ 35331 h 43002"/>
              <a:gd name="connsiteX17" fmla="*/ 1146 w 43256"/>
              <a:gd name="connsiteY17" fmla="*/ 31109 h 43002"/>
              <a:gd name="connsiteX18" fmla="*/ 2149 w 43256"/>
              <a:gd name="connsiteY18" fmla="*/ 25410 h 43002"/>
              <a:gd name="connsiteX19" fmla="*/ 31 w 43256"/>
              <a:gd name="connsiteY19" fmla="*/ 19563 h 43002"/>
              <a:gd name="connsiteX20" fmla="*/ 3899 w 43256"/>
              <a:gd name="connsiteY20" fmla="*/ 14366 h 43002"/>
              <a:gd name="connsiteX21" fmla="*/ 3936 w 43256"/>
              <a:gd name="connsiteY21" fmla="*/ 14229 h 43002"/>
              <a:gd name="connsiteX0" fmla="*/ 4729 w 43256"/>
              <a:gd name="connsiteY0" fmla="*/ 26036 h 43002"/>
              <a:gd name="connsiteX1" fmla="*/ 2196 w 43256"/>
              <a:gd name="connsiteY1" fmla="*/ 25239 h 43002"/>
              <a:gd name="connsiteX2" fmla="*/ 6964 w 43256"/>
              <a:gd name="connsiteY2" fmla="*/ 34758 h 43002"/>
              <a:gd name="connsiteX3" fmla="*/ 5856 w 43256"/>
              <a:gd name="connsiteY3" fmla="*/ 35139 h 43002"/>
              <a:gd name="connsiteX4" fmla="*/ 16514 w 43256"/>
              <a:gd name="connsiteY4" fmla="*/ 38949 h 43002"/>
              <a:gd name="connsiteX5" fmla="*/ 15846 w 43256"/>
              <a:gd name="connsiteY5" fmla="*/ 37209 h 43002"/>
              <a:gd name="connsiteX6" fmla="*/ 29593 w 43256"/>
              <a:gd name="connsiteY6" fmla="*/ 39835 h 43002"/>
              <a:gd name="connsiteX7" fmla="*/ 29874 w 43256"/>
              <a:gd name="connsiteY7" fmla="*/ 42287 h 43002"/>
              <a:gd name="connsiteX8" fmla="*/ 34165 w 43256"/>
              <a:gd name="connsiteY8" fmla="*/ 22813 h 43002"/>
              <a:gd name="connsiteX9" fmla="*/ 37416 w 43256"/>
              <a:gd name="connsiteY9" fmla="*/ 29949 h 43002"/>
              <a:gd name="connsiteX10" fmla="*/ 41834 w 43256"/>
              <a:gd name="connsiteY10" fmla="*/ 15213 h 43002"/>
              <a:gd name="connsiteX11" fmla="*/ 40386 w 43256"/>
              <a:gd name="connsiteY11" fmla="*/ 17889 h 43002"/>
              <a:gd name="connsiteX12" fmla="*/ 38360 w 43256"/>
              <a:gd name="connsiteY12" fmla="*/ 5285 h 43002"/>
              <a:gd name="connsiteX13" fmla="*/ 38436 w 43256"/>
              <a:gd name="connsiteY13" fmla="*/ 6549 h 43002"/>
              <a:gd name="connsiteX14" fmla="*/ 29114 w 43256"/>
              <a:gd name="connsiteY14" fmla="*/ 3811 h 43002"/>
              <a:gd name="connsiteX15" fmla="*/ 29856 w 43256"/>
              <a:gd name="connsiteY15" fmla="*/ 2199 h 43002"/>
              <a:gd name="connsiteX16" fmla="*/ 22177 w 43256"/>
              <a:gd name="connsiteY16" fmla="*/ 4579 h 43002"/>
              <a:gd name="connsiteX17" fmla="*/ 22536 w 43256"/>
              <a:gd name="connsiteY17" fmla="*/ 3189 h 43002"/>
              <a:gd name="connsiteX18" fmla="*/ 14036 w 43256"/>
              <a:gd name="connsiteY18" fmla="*/ 5051 h 43002"/>
              <a:gd name="connsiteX19" fmla="*/ 15336 w 43256"/>
              <a:gd name="connsiteY19" fmla="*/ 6399 h 43002"/>
              <a:gd name="connsiteX20" fmla="*/ 4163 w 43256"/>
              <a:gd name="connsiteY20" fmla="*/ 15648 h 43002"/>
              <a:gd name="connsiteX21" fmla="*/ 3936 w 43256"/>
              <a:gd name="connsiteY21" fmla="*/ 14229 h 43002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591 w 43256"/>
              <a:gd name="connsiteY13" fmla="*/ 37692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593 w 43256"/>
              <a:gd name="connsiteY6" fmla="*/ 39835 h 42976"/>
              <a:gd name="connsiteX7" fmla="*/ 29874 w 43256"/>
              <a:gd name="connsiteY7" fmla="*/ 42287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774 w 43256"/>
              <a:gd name="connsiteY13" fmla="*/ 39660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593 w 43256"/>
              <a:gd name="connsiteY6" fmla="*/ 39835 h 42976"/>
              <a:gd name="connsiteX7" fmla="*/ 29874 w 43256"/>
              <a:gd name="connsiteY7" fmla="*/ 42287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774 w 43256"/>
              <a:gd name="connsiteY13" fmla="*/ 39660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593 w 43256"/>
              <a:gd name="connsiteY6" fmla="*/ 39835 h 42976"/>
              <a:gd name="connsiteX7" fmla="*/ 28779 w 43256"/>
              <a:gd name="connsiteY7" fmla="*/ 40319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774 w 43256"/>
              <a:gd name="connsiteY13" fmla="*/ 39660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776 w 43256"/>
              <a:gd name="connsiteY6" fmla="*/ 41328 h 42976"/>
              <a:gd name="connsiteX7" fmla="*/ 28779 w 43256"/>
              <a:gd name="connsiteY7" fmla="*/ 40319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30965 w 43256"/>
              <a:gd name="connsiteY13" fmla="*/ 42035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776 w 43256"/>
              <a:gd name="connsiteY6" fmla="*/ 41328 h 42976"/>
              <a:gd name="connsiteX7" fmla="*/ 28779 w 43256"/>
              <a:gd name="connsiteY7" fmla="*/ 40319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30965 w 43256"/>
              <a:gd name="connsiteY13" fmla="*/ 42035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776 w 43256"/>
              <a:gd name="connsiteY6" fmla="*/ 41328 h 42976"/>
              <a:gd name="connsiteX7" fmla="*/ 28414 w 43256"/>
              <a:gd name="connsiteY7" fmla="*/ 42355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3063"/>
              <a:gd name="connsiteX1" fmla="*/ 5659 w 43256"/>
              <a:gd name="connsiteY1" fmla="*/ 6766 h 43063"/>
              <a:gd name="connsiteX2" fmla="*/ 14041 w 43256"/>
              <a:gd name="connsiteY2" fmla="*/ 5061 h 43063"/>
              <a:gd name="connsiteX3" fmla="*/ 22492 w 43256"/>
              <a:gd name="connsiteY3" fmla="*/ 3291 h 43063"/>
              <a:gd name="connsiteX4" fmla="*/ 25785 w 43256"/>
              <a:gd name="connsiteY4" fmla="*/ 59 h 43063"/>
              <a:gd name="connsiteX5" fmla="*/ 29869 w 43256"/>
              <a:gd name="connsiteY5" fmla="*/ 2340 h 43063"/>
              <a:gd name="connsiteX6" fmla="*/ 35499 w 43256"/>
              <a:gd name="connsiteY6" fmla="*/ 549 h 43063"/>
              <a:gd name="connsiteX7" fmla="*/ 38354 w 43256"/>
              <a:gd name="connsiteY7" fmla="*/ 5435 h 43063"/>
              <a:gd name="connsiteX8" fmla="*/ 42018 w 43256"/>
              <a:gd name="connsiteY8" fmla="*/ 10177 h 43063"/>
              <a:gd name="connsiteX9" fmla="*/ 41854 w 43256"/>
              <a:gd name="connsiteY9" fmla="*/ 15319 h 43063"/>
              <a:gd name="connsiteX10" fmla="*/ 43052 w 43256"/>
              <a:gd name="connsiteY10" fmla="*/ 23181 h 43063"/>
              <a:gd name="connsiteX11" fmla="*/ 37440 w 43256"/>
              <a:gd name="connsiteY11" fmla="*/ 30063 h 43063"/>
              <a:gd name="connsiteX12" fmla="*/ 37622 w 43256"/>
              <a:gd name="connsiteY12" fmla="*/ 38335 h 43063"/>
              <a:gd name="connsiteX13" fmla="*/ 30965 w 43256"/>
              <a:gd name="connsiteY13" fmla="*/ 42035 h 43063"/>
              <a:gd name="connsiteX14" fmla="*/ 28860 w 43256"/>
              <a:gd name="connsiteY14" fmla="*/ 41566 h 43063"/>
              <a:gd name="connsiteX15" fmla="*/ 23703 w 43256"/>
              <a:gd name="connsiteY15" fmla="*/ 42965 h 43063"/>
              <a:gd name="connsiteX16" fmla="*/ 16516 w 43256"/>
              <a:gd name="connsiteY16" fmla="*/ 39125 h 43063"/>
              <a:gd name="connsiteX17" fmla="*/ 5840 w 43256"/>
              <a:gd name="connsiteY17" fmla="*/ 35331 h 43063"/>
              <a:gd name="connsiteX18" fmla="*/ 1146 w 43256"/>
              <a:gd name="connsiteY18" fmla="*/ 31109 h 43063"/>
              <a:gd name="connsiteX19" fmla="*/ 2149 w 43256"/>
              <a:gd name="connsiteY19" fmla="*/ 25410 h 43063"/>
              <a:gd name="connsiteX20" fmla="*/ 31 w 43256"/>
              <a:gd name="connsiteY20" fmla="*/ 19563 h 43063"/>
              <a:gd name="connsiteX21" fmla="*/ 3899 w 43256"/>
              <a:gd name="connsiteY21" fmla="*/ 14366 h 43063"/>
              <a:gd name="connsiteX22" fmla="*/ 3936 w 43256"/>
              <a:gd name="connsiteY22" fmla="*/ 14229 h 43063"/>
              <a:gd name="connsiteX0" fmla="*/ 4729 w 43256"/>
              <a:gd name="connsiteY0" fmla="*/ 26036 h 43063"/>
              <a:gd name="connsiteX1" fmla="*/ 2196 w 43256"/>
              <a:gd name="connsiteY1" fmla="*/ 25239 h 43063"/>
              <a:gd name="connsiteX2" fmla="*/ 6964 w 43256"/>
              <a:gd name="connsiteY2" fmla="*/ 34758 h 43063"/>
              <a:gd name="connsiteX3" fmla="*/ 5856 w 43256"/>
              <a:gd name="connsiteY3" fmla="*/ 35139 h 43063"/>
              <a:gd name="connsiteX4" fmla="*/ 16514 w 43256"/>
              <a:gd name="connsiteY4" fmla="*/ 38949 h 43063"/>
              <a:gd name="connsiteX5" fmla="*/ 15846 w 43256"/>
              <a:gd name="connsiteY5" fmla="*/ 37209 h 43063"/>
              <a:gd name="connsiteX6" fmla="*/ 29776 w 43256"/>
              <a:gd name="connsiteY6" fmla="*/ 41328 h 43063"/>
              <a:gd name="connsiteX7" fmla="*/ 28414 w 43256"/>
              <a:gd name="connsiteY7" fmla="*/ 42355 h 43063"/>
              <a:gd name="connsiteX8" fmla="*/ 34165 w 43256"/>
              <a:gd name="connsiteY8" fmla="*/ 22813 h 43063"/>
              <a:gd name="connsiteX9" fmla="*/ 37416 w 43256"/>
              <a:gd name="connsiteY9" fmla="*/ 29949 h 43063"/>
              <a:gd name="connsiteX10" fmla="*/ 41834 w 43256"/>
              <a:gd name="connsiteY10" fmla="*/ 15213 h 43063"/>
              <a:gd name="connsiteX11" fmla="*/ 40386 w 43256"/>
              <a:gd name="connsiteY11" fmla="*/ 17889 h 43063"/>
              <a:gd name="connsiteX12" fmla="*/ 38360 w 43256"/>
              <a:gd name="connsiteY12" fmla="*/ 5285 h 43063"/>
              <a:gd name="connsiteX13" fmla="*/ 38436 w 43256"/>
              <a:gd name="connsiteY13" fmla="*/ 6549 h 43063"/>
              <a:gd name="connsiteX14" fmla="*/ 29114 w 43256"/>
              <a:gd name="connsiteY14" fmla="*/ 3811 h 43063"/>
              <a:gd name="connsiteX15" fmla="*/ 29856 w 43256"/>
              <a:gd name="connsiteY15" fmla="*/ 2199 h 43063"/>
              <a:gd name="connsiteX16" fmla="*/ 22177 w 43256"/>
              <a:gd name="connsiteY16" fmla="*/ 4579 h 43063"/>
              <a:gd name="connsiteX17" fmla="*/ 22536 w 43256"/>
              <a:gd name="connsiteY17" fmla="*/ 3189 h 43063"/>
              <a:gd name="connsiteX18" fmla="*/ 14036 w 43256"/>
              <a:gd name="connsiteY18" fmla="*/ 5051 h 43063"/>
              <a:gd name="connsiteX19" fmla="*/ 15336 w 43256"/>
              <a:gd name="connsiteY19" fmla="*/ 6399 h 43063"/>
              <a:gd name="connsiteX20" fmla="*/ 4163 w 43256"/>
              <a:gd name="connsiteY20" fmla="*/ 15648 h 43063"/>
              <a:gd name="connsiteX21" fmla="*/ 3936 w 43256"/>
              <a:gd name="connsiteY21" fmla="*/ 14229 h 43063"/>
              <a:gd name="connsiteX0" fmla="*/ 3936 w 43256"/>
              <a:gd name="connsiteY0" fmla="*/ 14229 h 43063"/>
              <a:gd name="connsiteX1" fmla="*/ 5659 w 43256"/>
              <a:gd name="connsiteY1" fmla="*/ 6766 h 43063"/>
              <a:gd name="connsiteX2" fmla="*/ 14041 w 43256"/>
              <a:gd name="connsiteY2" fmla="*/ 5061 h 43063"/>
              <a:gd name="connsiteX3" fmla="*/ 22492 w 43256"/>
              <a:gd name="connsiteY3" fmla="*/ 3291 h 43063"/>
              <a:gd name="connsiteX4" fmla="*/ 25785 w 43256"/>
              <a:gd name="connsiteY4" fmla="*/ 59 h 43063"/>
              <a:gd name="connsiteX5" fmla="*/ 29869 w 43256"/>
              <a:gd name="connsiteY5" fmla="*/ 2340 h 43063"/>
              <a:gd name="connsiteX6" fmla="*/ 35499 w 43256"/>
              <a:gd name="connsiteY6" fmla="*/ 549 h 43063"/>
              <a:gd name="connsiteX7" fmla="*/ 38354 w 43256"/>
              <a:gd name="connsiteY7" fmla="*/ 5435 h 43063"/>
              <a:gd name="connsiteX8" fmla="*/ 42018 w 43256"/>
              <a:gd name="connsiteY8" fmla="*/ 10177 h 43063"/>
              <a:gd name="connsiteX9" fmla="*/ 41854 w 43256"/>
              <a:gd name="connsiteY9" fmla="*/ 15319 h 43063"/>
              <a:gd name="connsiteX10" fmla="*/ 43052 w 43256"/>
              <a:gd name="connsiteY10" fmla="*/ 23181 h 43063"/>
              <a:gd name="connsiteX11" fmla="*/ 37440 w 43256"/>
              <a:gd name="connsiteY11" fmla="*/ 30063 h 43063"/>
              <a:gd name="connsiteX12" fmla="*/ 37622 w 43256"/>
              <a:gd name="connsiteY12" fmla="*/ 38335 h 43063"/>
              <a:gd name="connsiteX13" fmla="*/ 30965 w 43256"/>
              <a:gd name="connsiteY13" fmla="*/ 42035 h 43063"/>
              <a:gd name="connsiteX14" fmla="*/ 28860 w 43256"/>
              <a:gd name="connsiteY14" fmla="*/ 41566 h 43063"/>
              <a:gd name="connsiteX15" fmla="*/ 23703 w 43256"/>
              <a:gd name="connsiteY15" fmla="*/ 42965 h 43063"/>
              <a:gd name="connsiteX16" fmla="*/ 16516 w 43256"/>
              <a:gd name="connsiteY16" fmla="*/ 39125 h 43063"/>
              <a:gd name="connsiteX17" fmla="*/ 5840 w 43256"/>
              <a:gd name="connsiteY17" fmla="*/ 35331 h 43063"/>
              <a:gd name="connsiteX18" fmla="*/ 1146 w 43256"/>
              <a:gd name="connsiteY18" fmla="*/ 31109 h 43063"/>
              <a:gd name="connsiteX19" fmla="*/ 2149 w 43256"/>
              <a:gd name="connsiteY19" fmla="*/ 25410 h 43063"/>
              <a:gd name="connsiteX20" fmla="*/ 31 w 43256"/>
              <a:gd name="connsiteY20" fmla="*/ 19563 h 43063"/>
              <a:gd name="connsiteX21" fmla="*/ 3899 w 43256"/>
              <a:gd name="connsiteY21" fmla="*/ 14366 h 43063"/>
              <a:gd name="connsiteX22" fmla="*/ 3936 w 43256"/>
              <a:gd name="connsiteY22" fmla="*/ 14229 h 43063"/>
              <a:gd name="connsiteX0" fmla="*/ 4729 w 43256"/>
              <a:gd name="connsiteY0" fmla="*/ 26036 h 43063"/>
              <a:gd name="connsiteX1" fmla="*/ 2196 w 43256"/>
              <a:gd name="connsiteY1" fmla="*/ 25239 h 43063"/>
              <a:gd name="connsiteX2" fmla="*/ 6964 w 43256"/>
              <a:gd name="connsiteY2" fmla="*/ 34758 h 43063"/>
              <a:gd name="connsiteX3" fmla="*/ 5856 w 43256"/>
              <a:gd name="connsiteY3" fmla="*/ 35139 h 43063"/>
              <a:gd name="connsiteX4" fmla="*/ 16514 w 43256"/>
              <a:gd name="connsiteY4" fmla="*/ 38949 h 43063"/>
              <a:gd name="connsiteX5" fmla="*/ 15846 w 43256"/>
              <a:gd name="connsiteY5" fmla="*/ 37209 h 43063"/>
              <a:gd name="connsiteX6" fmla="*/ 32149 w 43256"/>
              <a:gd name="connsiteY6" fmla="*/ 39903 h 43063"/>
              <a:gd name="connsiteX7" fmla="*/ 28414 w 43256"/>
              <a:gd name="connsiteY7" fmla="*/ 42355 h 43063"/>
              <a:gd name="connsiteX8" fmla="*/ 34165 w 43256"/>
              <a:gd name="connsiteY8" fmla="*/ 22813 h 43063"/>
              <a:gd name="connsiteX9" fmla="*/ 37416 w 43256"/>
              <a:gd name="connsiteY9" fmla="*/ 29949 h 43063"/>
              <a:gd name="connsiteX10" fmla="*/ 41834 w 43256"/>
              <a:gd name="connsiteY10" fmla="*/ 15213 h 43063"/>
              <a:gd name="connsiteX11" fmla="*/ 40386 w 43256"/>
              <a:gd name="connsiteY11" fmla="*/ 17889 h 43063"/>
              <a:gd name="connsiteX12" fmla="*/ 38360 w 43256"/>
              <a:gd name="connsiteY12" fmla="*/ 5285 h 43063"/>
              <a:gd name="connsiteX13" fmla="*/ 38436 w 43256"/>
              <a:gd name="connsiteY13" fmla="*/ 6549 h 43063"/>
              <a:gd name="connsiteX14" fmla="*/ 29114 w 43256"/>
              <a:gd name="connsiteY14" fmla="*/ 3811 h 43063"/>
              <a:gd name="connsiteX15" fmla="*/ 29856 w 43256"/>
              <a:gd name="connsiteY15" fmla="*/ 2199 h 43063"/>
              <a:gd name="connsiteX16" fmla="*/ 22177 w 43256"/>
              <a:gd name="connsiteY16" fmla="*/ 4579 h 43063"/>
              <a:gd name="connsiteX17" fmla="*/ 22536 w 43256"/>
              <a:gd name="connsiteY17" fmla="*/ 3189 h 43063"/>
              <a:gd name="connsiteX18" fmla="*/ 14036 w 43256"/>
              <a:gd name="connsiteY18" fmla="*/ 5051 h 43063"/>
              <a:gd name="connsiteX19" fmla="*/ 15336 w 43256"/>
              <a:gd name="connsiteY19" fmla="*/ 6399 h 43063"/>
              <a:gd name="connsiteX20" fmla="*/ 4163 w 43256"/>
              <a:gd name="connsiteY20" fmla="*/ 15648 h 43063"/>
              <a:gd name="connsiteX21" fmla="*/ 3936 w 43256"/>
              <a:gd name="connsiteY21" fmla="*/ 14229 h 43063"/>
              <a:gd name="connsiteX0" fmla="*/ 3936 w 43256"/>
              <a:gd name="connsiteY0" fmla="*/ 14229 h 43063"/>
              <a:gd name="connsiteX1" fmla="*/ 5659 w 43256"/>
              <a:gd name="connsiteY1" fmla="*/ 6766 h 43063"/>
              <a:gd name="connsiteX2" fmla="*/ 14041 w 43256"/>
              <a:gd name="connsiteY2" fmla="*/ 5061 h 43063"/>
              <a:gd name="connsiteX3" fmla="*/ 22492 w 43256"/>
              <a:gd name="connsiteY3" fmla="*/ 3291 h 43063"/>
              <a:gd name="connsiteX4" fmla="*/ 25785 w 43256"/>
              <a:gd name="connsiteY4" fmla="*/ 59 h 43063"/>
              <a:gd name="connsiteX5" fmla="*/ 29869 w 43256"/>
              <a:gd name="connsiteY5" fmla="*/ 2340 h 43063"/>
              <a:gd name="connsiteX6" fmla="*/ 35499 w 43256"/>
              <a:gd name="connsiteY6" fmla="*/ 549 h 43063"/>
              <a:gd name="connsiteX7" fmla="*/ 38354 w 43256"/>
              <a:gd name="connsiteY7" fmla="*/ 5435 h 43063"/>
              <a:gd name="connsiteX8" fmla="*/ 42018 w 43256"/>
              <a:gd name="connsiteY8" fmla="*/ 10177 h 43063"/>
              <a:gd name="connsiteX9" fmla="*/ 41854 w 43256"/>
              <a:gd name="connsiteY9" fmla="*/ 15319 h 43063"/>
              <a:gd name="connsiteX10" fmla="*/ 43052 w 43256"/>
              <a:gd name="connsiteY10" fmla="*/ 23181 h 43063"/>
              <a:gd name="connsiteX11" fmla="*/ 37440 w 43256"/>
              <a:gd name="connsiteY11" fmla="*/ 30063 h 43063"/>
              <a:gd name="connsiteX12" fmla="*/ 37622 w 43256"/>
              <a:gd name="connsiteY12" fmla="*/ 38335 h 43063"/>
              <a:gd name="connsiteX13" fmla="*/ 30965 w 43256"/>
              <a:gd name="connsiteY13" fmla="*/ 42035 h 43063"/>
              <a:gd name="connsiteX14" fmla="*/ 28860 w 43256"/>
              <a:gd name="connsiteY14" fmla="*/ 41566 h 43063"/>
              <a:gd name="connsiteX15" fmla="*/ 23703 w 43256"/>
              <a:gd name="connsiteY15" fmla="*/ 42965 h 43063"/>
              <a:gd name="connsiteX16" fmla="*/ 16516 w 43256"/>
              <a:gd name="connsiteY16" fmla="*/ 39125 h 43063"/>
              <a:gd name="connsiteX17" fmla="*/ 5840 w 43256"/>
              <a:gd name="connsiteY17" fmla="*/ 35331 h 43063"/>
              <a:gd name="connsiteX18" fmla="*/ 1146 w 43256"/>
              <a:gd name="connsiteY18" fmla="*/ 31109 h 43063"/>
              <a:gd name="connsiteX19" fmla="*/ 2149 w 43256"/>
              <a:gd name="connsiteY19" fmla="*/ 25410 h 43063"/>
              <a:gd name="connsiteX20" fmla="*/ 31 w 43256"/>
              <a:gd name="connsiteY20" fmla="*/ 19563 h 43063"/>
              <a:gd name="connsiteX21" fmla="*/ 3899 w 43256"/>
              <a:gd name="connsiteY21" fmla="*/ 14366 h 43063"/>
              <a:gd name="connsiteX22" fmla="*/ 3936 w 43256"/>
              <a:gd name="connsiteY22" fmla="*/ 14229 h 43063"/>
              <a:gd name="connsiteX0" fmla="*/ 4729 w 43256"/>
              <a:gd name="connsiteY0" fmla="*/ 26036 h 43063"/>
              <a:gd name="connsiteX1" fmla="*/ 2196 w 43256"/>
              <a:gd name="connsiteY1" fmla="*/ 25239 h 43063"/>
              <a:gd name="connsiteX2" fmla="*/ 6964 w 43256"/>
              <a:gd name="connsiteY2" fmla="*/ 34758 h 43063"/>
              <a:gd name="connsiteX3" fmla="*/ 5856 w 43256"/>
              <a:gd name="connsiteY3" fmla="*/ 35139 h 43063"/>
              <a:gd name="connsiteX4" fmla="*/ 16514 w 43256"/>
              <a:gd name="connsiteY4" fmla="*/ 38949 h 43063"/>
              <a:gd name="connsiteX5" fmla="*/ 15846 w 43256"/>
              <a:gd name="connsiteY5" fmla="*/ 37209 h 43063"/>
              <a:gd name="connsiteX6" fmla="*/ 32149 w 43256"/>
              <a:gd name="connsiteY6" fmla="*/ 39903 h 43063"/>
              <a:gd name="connsiteX7" fmla="*/ 28414 w 43256"/>
              <a:gd name="connsiteY7" fmla="*/ 42355 h 43063"/>
              <a:gd name="connsiteX8" fmla="*/ 34165 w 43256"/>
              <a:gd name="connsiteY8" fmla="*/ 22813 h 43063"/>
              <a:gd name="connsiteX9" fmla="*/ 37416 w 43256"/>
              <a:gd name="connsiteY9" fmla="*/ 29949 h 43063"/>
              <a:gd name="connsiteX10" fmla="*/ 41834 w 43256"/>
              <a:gd name="connsiteY10" fmla="*/ 15213 h 43063"/>
              <a:gd name="connsiteX11" fmla="*/ 40386 w 43256"/>
              <a:gd name="connsiteY11" fmla="*/ 17889 h 43063"/>
              <a:gd name="connsiteX12" fmla="*/ 38360 w 43256"/>
              <a:gd name="connsiteY12" fmla="*/ 5285 h 43063"/>
              <a:gd name="connsiteX13" fmla="*/ 38436 w 43256"/>
              <a:gd name="connsiteY13" fmla="*/ 6549 h 43063"/>
              <a:gd name="connsiteX14" fmla="*/ 29114 w 43256"/>
              <a:gd name="connsiteY14" fmla="*/ 3811 h 43063"/>
              <a:gd name="connsiteX15" fmla="*/ 29856 w 43256"/>
              <a:gd name="connsiteY15" fmla="*/ 2199 h 43063"/>
              <a:gd name="connsiteX16" fmla="*/ 22177 w 43256"/>
              <a:gd name="connsiteY16" fmla="*/ 4579 h 43063"/>
              <a:gd name="connsiteX17" fmla="*/ 22536 w 43256"/>
              <a:gd name="connsiteY17" fmla="*/ 3189 h 43063"/>
              <a:gd name="connsiteX18" fmla="*/ 14036 w 43256"/>
              <a:gd name="connsiteY18" fmla="*/ 5051 h 43063"/>
              <a:gd name="connsiteX19" fmla="*/ 15336 w 43256"/>
              <a:gd name="connsiteY19" fmla="*/ 6399 h 43063"/>
              <a:gd name="connsiteX20" fmla="*/ 4163 w 43256"/>
              <a:gd name="connsiteY20" fmla="*/ 15648 h 43063"/>
              <a:gd name="connsiteX21" fmla="*/ 3936 w 43256"/>
              <a:gd name="connsiteY21" fmla="*/ 14229 h 43063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0965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355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355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684 w 43256"/>
              <a:gd name="connsiteY7" fmla="*/ 42694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684 w 43256"/>
              <a:gd name="connsiteY7" fmla="*/ 42694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501 w 43256"/>
              <a:gd name="connsiteY7" fmla="*/ 42830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501 w 43256"/>
              <a:gd name="connsiteY7" fmla="*/ 42830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049 w 43256"/>
              <a:gd name="connsiteY7" fmla="*/ 42830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423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423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9146 w 43256"/>
              <a:gd name="connsiteY7" fmla="*/ 41906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6514 w 43256"/>
              <a:gd name="connsiteY4" fmla="*/ 39637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7069 w 43256"/>
              <a:gd name="connsiteY4" fmla="*/ 39706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6514 w 43256"/>
              <a:gd name="connsiteY4" fmla="*/ 39637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2992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8366" y="36340"/>
                  <a:pt x="37622" y="38335"/>
                </a:cubicBezTo>
                <a:cubicBezTo>
                  <a:pt x="36878" y="40330"/>
                  <a:pt x="34524" y="42096"/>
                  <a:pt x="32973" y="42035"/>
                </a:cubicBezTo>
                <a:cubicBezTo>
                  <a:pt x="31422" y="41974"/>
                  <a:pt x="31683" y="39805"/>
                  <a:pt x="30868" y="40684"/>
                </a:cubicBezTo>
                <a:cubicBezTo>
                  <a:pt x="30053" y="41563"/>
                  <a:pt x="26095" y="43225"/>
                  <a:pt x="23703" y="42965"/>
                </a:cubicBezTo>
                <a:cubicBezTo>
                  <a:pt x="21311" y="42705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2992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414"/>
                  <a:pt x="5856" y="35474"/>
                </a:cubicBezTo>
                <a:moveTo>
                  <a:pt x="16514" y="39637"/>
                </a:moveTo>
                <a:cubicBezTo>
                  <a:pt x="16247" y="39091"/>
                  <a:pt x="16023" y="37820"/>
                  <a:pt x="15846" y="37209"/>
                </a:cubicBezTo>
                <a:moveTo>
                  <a:pt x="31710" y="40148"/>
                </a:moveTo>
                <a:cubicBezTo>
                  <a:pt x="29115" y="41881"/>
                  <a:pt x="31293" y="40483"/>
                  <a:pt x="29146" y="41852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chemeClr val="bg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4B68072D-8EA3-4366-9C5B-94320057D618}"/>
              </a:ext>
            </a:extLst>
          </p:cNvPr>
          <p:cNvSpPr/>
          <p:nvPr/>
        </p:nvSpPr>
        <p:spPr>
          <a:xfrm>
            <a:off x="3897312" y="1676405"/>
            <a:ext cx="4578288" cy="1033272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Pay only for </a:t>
            </a:r>
            <a:b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CPU/memory utilization</a:t>
            </a:r>
          </a:p>
        </p:txBody>
      </p:sp>
      <p:sp>
        <p:nvSpPr>
          <p:cNvPr id="6" name="Rounded Rectangle 51">
            <a:extLst>
              <a:ext uri="{FF2B5EF4-FFF2-40B4-BE49-F238E27FC236}">
                <a16:creationId xmlns:a16="http://schemas.microsoft.com/office/drawing/2014/main" id="{02FFBC34-1CCE-4423-8AC2-EFCAFBD17D94}"/>
              </a:ext>
            </a:extLst>
          </p:cNvPr>
          <p:cNvSpPr/>
          <p:nvPr/>
        </p:nvSpPr>
        <p:spPr>
          <a:xfrm>
            <a:off x="1154112" y="2836995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6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High Availability</a:t>
            </a:r>
          </a:p>
        </p:txBody>
      </p:sp>
      <p:sp>
        <p:nvSpPr>
          <p:cNvPr id="7" name="Rounded Rectangle 51">
            <a:extLst>
              <a:ext uri="{FF2B5EF4-FFF2-40B4-BE49-F238E27FC236}">
                <a16:creationId xmlns:a16="http://schemas.microsoft.com/office/drawing/2014/main" id="{ACB6FCDE-A967-4130-B2A6-462B0A6B6C42}"/>
              </a:ext>
            </a:extLst>
          </p:cNvPr>
          <p:cNvSpPr/>
          <p:nvPr/>
        </p:nvSpPr>
        <p:spPr>
          <a:xfrm>
            <a:off x="3281424" y="3650113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6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Fault Tolerance</a:t>
            </a:r>
          </a:p>
        </p:txBody>
      </p:sp>
      <p:sp>
        <p:nvSpPr>
          <p:cNvPr id="8" name="Rounded Rectangle 51">
            <a:extLst>
              <a:ext uri="{FF2B5EF4-FFF2-40B4-BE49-F238E27FC236}">
                <a16:creationId xmlns:a16="http://schemas.microsoft.com/office/drawing/2014/main" id="{F84885AE-EA39-46E8-BEFB-E0464921A585}"/>
              </a:ext>
            </a:extLst>
          </p:cNvPr>
          <p:cNvSpPr/>
          <p:nvPr/>
        </p:nvSpPr>
        <p:spPr>
          <a:xfrm>
            <a:off x="927935" y="4463231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6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Infrastructure Elasticity</a:t>
            </a:r>
          </a:p>
        </p:txBody>
      </p:sp>
      <p:sp>
        <p:nvSpPr>
          <p:cNvPr id="9" name="Rounded Rectangle 51">
            <a:extLst>
              <a:ext uri="{FF2B5EF4-FFF2-40B4-BE49-F238E27FC236}">
                <a16:creationId xmlns:a16="http://schemas.microsoft.com/office/drawing/2014/main" id="{93767547-CBA7-433B-98D1-8CC975AE17F3}"/>
              </a:ext>
            </a:extLst>
          </p:cNvPr>
          <p:cNvSpPr/>
          <p:nvPr/>
        </p:nvSpPr>
        <p:spPr>
          <a:xfrm>
            <a:off x="2751168" y="5276349"/>
            <a:ext cx="4578288" cy="1033272"/>
          </a:xfrm>
          <a:prstGeom prst="roundRect">
            <a:avLst/>
          </a:prstGeom>
          <a:solidFill>
            <a:schemeClr val="bg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Function-as-a-Service</a:t>
            </a:r>
            <a:b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(FAAS)</a:t>
            </a:r>
          </a:p>
        </p:txBody>
      </p:sp>
      <p:sp>
        <p:nvSpPr>
          <p:cNvPr id="10" name="Rounded Rectangle 51">
            <a:extLst>
              <a:ext uri="{FF2B5EF4-FFF2-40B4-BE49-F238E27FC236}">
                <a16:creationId xmlns:a16="http://schemas.microsoft.com/office/drawing/2014/main" id="{A7B6FD4C-F032-4C6B-A00C-82264583852C}"/>
              </a:ext>
            </a:extLst>
          </p:cNvPr>
          <p:cNvSpPr/>
          <p:nvPr/>
        </p:nvSpPr>
        <p:spPr>
          <a:xfrm>
            <a:off x="6304131" y="4464474"/>
            <a:ext cx="2969377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6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No Setup</a:t>
            </a:r>
          </a:p>
        </p:txBody>
      </p:sp>
    </p:spTree>
    <p:extLst>
      <p:ext uri="{BB962C8B-B14F-4D97-AF65-F5344CB8AC3E}">
        <p14:creationId xmlns:p14="http://schemas.microsoft.com/office/powerpoint/2010/main" val="334937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1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64EA-2ADF-4F77-9DAF-F4FA2569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RQ-4: Persisting Infrastructure</a:t>
            </a:r>
            <a:br>
              <a:rPr lang="en-US" dirty="0"/>
            </a:br>
            <a:r>
              <a:rPr lang="en-US" sz="4000" dirty="0"/>
              <a:t>Keep-Alive Infrastructure Preservation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1D4E-07A4-4FD4-BED9-B305F839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PRMS Service: parameterize for “ping”</a:t>
            </a:r>
          </a:p>
          <a:p>
            <a:pPr lvl="1"/>
            <a:r>
              <a:rPr lang="en-US" dirty="0"/>
              <a:t>Perform sleep (idle CPU) – do not run model</a:t>
            </a:r>
          </a:p>
          <a:p>
            <a:pPr lvl="1"/>
            <a:r>
              <a:rPr lang="en-US" dirty="0"/>
              <a:t>Provides delay to overlap (n=100) parallel requests to preserve infrastructure</a:t>
            </a:r>
          </a:p>
          <a:p>
            <a:r>
              <a:rPr lang="en-US" dirty="0"/>
              <a:t>Ping intervals: tested 3, 4, and 5-minutes</a:t>
            </a:r>
          </a:p>
          <a:p>
            <a:r>
              <a:rPr lang="en-US" u="sng" dirty="0"/>
              <a:t>VM Keep-Alive client: </a:t>
            </a:r>
            <a:br>
              <a:rPr lang="en-US" u="sng" dirty="0"/>
            </a:br>
            <a:r>
              <a:rPr lang="en-US" dirty="0"/>
              <a:t>c4.8xlarge 36 vCPU instance: ~4.5s sleep</a:t>
            </a:r>
          </a:p>
          <a:p>
            <a:r>
              <a:rPr lang="en-US" u="sng" dirty="0"/>
              <a:t>CloudWatch Keep-Alive client: </a:t>
            </a:r>
            <a:br>
              <a:rPr lang="en-US" u="sng" dirty="0"/>
            </a:br>
            <a:r>
              <a:rPr lang="en-US" dirty="0"/>
              <a:t>100 rules x 5 targets: 5-s sleep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78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E0D3-B572-4EA3-B064-4944B7FC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RQ-4: Keep-Alive Client Summary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6284FF-826F-4288-912E-9E8CAAEEE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5" y="2255837"/>
            <a:ext cx="9788934" cy="303471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C98FF9-AC2E-4039-A68F-D98800F52297}"/>
              </a:ext>
            </a:extLst>
          </p:cNvPr>
          <p:cNvSpPr/>
          <p:nvPr/>
        </p:nvSpPr>
        <p:spPr>
          <a:xfrm>
            <a:off x="128178" y="3072521"/>
            <a:ext cx="9788934" cy="304800"/>
          </a:xfrm>
          <a:prstGeom prst="rect">
            <a:avLst/>
          </a:prstGeom>
          <a:noFill/>
          <a:ln w="762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3A87-925F-4BB1-B01E-DF5BB0A3A1CB}"/>
              </a:ext>
            </a:extLst>
          </p:cNvPr>
          <p:cNvSpPr/>
          <p:nvPr/>
        </p:nvSpPr>
        <p:spPr>
          <a:xfrm>
            <a:off x="128178" y="3322637"/>
            <a:ext cx="9788934" cy="304800"/>
          </a:xfrm>
          <a:prstGeom prst="rect">
            <a:avLst/>
          </a:prstGeom>
          <a:noFill/>
          <a:ln w="762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971FD3-6DF8-467C-9728-92CC327FC07B}"/>
              </a:ext>
            </a:extLst>
          </p:cNvPr>
          <p:cNvSpPr/>
          <p:nvPr/>
        </p:nvSpPr>
        <p:spPr>
          <a:xfrm>
            <a:off x="128178" y="4999037"/>
            <a:ext cx="9788934" cy="304800"/>
          </a:xfrm>
          <a:prstGeom prst="rect">
            <a:avLst/>
          </a:prstGeom>
          <a:noFill/>
          <a:ln w="762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BFD70C-F4AB-4943-96B1-91F9FE1D5F65}"/>
              </a:ext>
            </a:extLst>
          </p:cNvPr>
          <p:cNvSpPr txBox="1">
            <a:spLocks/>
          </p:cNvSpPr>
          <p:nvPr/>
        </p:nvSpPr>
        <p:spPr>
          <a:xfrm>
            <a:off x="504031" y="2133508"/>
            <a:ext cx="9072563" cy="483819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lvl1pPr marL="302383" indent="-302383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05560" indent="-27214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007943" indent="-27214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10326" indent="-23182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12709" indent="-23182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915092" indent="-231827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6681" indent="-201589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063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21446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1200" b="1" dirty="0"/>
          </a:p>
          <a:p>
            <a:pPr marL="0" indent="0" algn="ctr" defTabSz="91440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600" b="1" dirty="0"/>
              <a:t>Keep-Alive clients can support trading off cost for performance for preserving </a:t>
            </a:r>
            <a:r>
              <a:rPr lang="en-US" sz="2600" b="1" dirty="0" err="1"/>
              <a:t>FaaS</a:t>
            </a:r>
            <a:r>
              <a:rPr lang="en-US" sz="2600" b="1" dirty="0"/>
              <a:t> infrastructure to mitigate cold start latency</a:t>
            </a:r>
          </a:p>
        </p:txBody>
      </p:sp>
    </p:spTree>
    <p:extLst>
      <p:ext uri="{BB962C8B-B14F-4D97-AF65-F5344CB8AC3E}">
        <p14:creationId xmlns:p14="http://schemas.microsoft.com/office/powerpoint/2010/main" val="17881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Workloads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9312" y="4846638"/>
            <a:ext cx="46482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32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C0C0-C0B2-4774-844D-F5B26E43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326E-75BF-4727-9858-D2A2D62D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u="sng" dirty="0"/>
              <a:t>RQ-1 Memory Reservation Size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MAX memory: 10x speedup, 7x more hosts</a:t>
            </a:r>
          </a:p>
          <a:p>
            <a:r>
              <a:rPr lang="en-US" sz="3000" b="1" u="sng" dirty="0"/>
              <a:t>RQ-2 Scaling Performance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1+ scale-up near warm, COLD scale-up is slow</a:t>
            </a:r>
          </a:p>
          <a:p>
            <a:r>
              <a:rPr lang="en-US" sz="3000" b="1" u="sng" dirty="0"/>
              <a:t>RQ-3 Cost</a:t>
            </a:r>
          </a:p>
          <a:p>
            <a:pPr lvl="1"/>
            <a:r>
              <a:rPr lang="en-US" sz="2800" dirty="0"/>
              <a:t>m4.large $35 (14d), Lambda $66 (2.3 </a:t>
            </a:r>
            <a:r>
              <a:rPr lang="en-US" sz="2800" dirty="0" err="1"/>
              <a:t>hr</a:t>
            </a:r>
            <a:r>
              <a:rPr lang="en-US" sz="2800" dirty="0"/>
              <a:t>), $125 (42 min)</a:t>
            </a:r>
          </a:p>
          <a:p>
            <a:r>
              <a:rPr lang="en-US" sz="3000" b="1" u="sng" dirty="0"/>
              <a:t>RQ-4 Persisting Infrastructure (Keep-Alive)</a:t>
            </a:r>
          </a:p>
          <a:p>
            <a:pPr lvl="1"/>
            <a:r>
              <a:rPr lang="en-US" sz="2600" dirty="0"/>
              <a:t>c4.8xlarge VM  $4,484/</a:t>
            </a:r>
            <a:r>
              <a:rPr lang="en-US" sz="2600" dirty="0" err="1"/>
              <a:t>yr</a:t>
            </a:r>
            <a:r>
              <a:rPr lang="en-US" sz="2600" dirty="0"/>
              <a:t> (13.3% slowdown vs warm, 4x </a:t>
            </a:r>
            <a:r>
              <a:rPr lang="en-US" sz="2600" dirty="0">
                <a:sym typeface="Symbol" panose="05050102010706020507" pitchFamily="18" charset="2"/>
              </a:rPr>
              <a:t></a:t>
            </a:r>
            <a:r>
              <a:rPr lang="en-US" sz="2600" dirty="0"/>
              <a:t>), CloudWatch $2,278/</a:t>
            </a:r>
            <a:r>
              <a:rPr lang="en-US" sz="2600" dirty="0" err="1"/>
              <a:t>yr</a:t>
            </a:r>
            <a:r>
              <a:rPr lang="en-US" sz="2600" dirty="0"/>
              <a:t> (11.6% slowdown vs warm, 4.1x </a:t>
            </a:r>
            <a:r>
              <a:rPr lang="en-US" sz="2600" dirty="0">
                <a:sym typeface="Symbol" panose="05050102010706020507" pitchFamily="18" charset="2"/>
              </a:rPr>
              <a:t>)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wlloyd\AppData\Local\Microsoft\Windows\Temporary Internet Files\Content.IE5\5GBZPPR5\MC900300920[1].wmf">
            <a:extLst>
              <a:ext uri="{FF2B5EF4-FFF2-40B4-BE49-F238E27FC236}">
                <a16:creationId xmlns:a16="http://schemas.microsoft.com/office/drawing/2014/main" id="{4EDAB294-0762-42F1-A6F2-367404E1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90" y="46037"/>
            <a:ext cx="698602" cy="18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4676" y="503237"/>
            <a:ext cx="8568531" cy="150185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</a:t>
            </a:r>
          </a:p>
        </p:txBody>
      </p:sp>
      <p:pic>
        <p:nvPicPr>
          <p:cNvPr id="7" name="Picture 23" descr="MCBD00028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5822" y="2610278"/>
            <a:ext cx="3988981" cy="3912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75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6E9C-8FAB-4742-B7E3-DB194A52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RQ-2: AWS Lambda </a:t>
            </a:r>
            <a:br>
              <a:rPr lang="en-US" dirty="0"/>
            </a:br>
            <a:r>
              <a:rPr lang="en-US" dirty="0"/>
              <a:t>Infrastructure for Scaling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10FE45E-4E0F-4452-A83B-9644BBC0B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1" y="1758877"/>
            <a:ext cx="9273763" cy="55099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BD9B1-5F25-4BD0-9F5A-29256F21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BF0EE-327C-478C-9121-985664F240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35</a:t>
            </a:fld>
            <a:endParaRPr lang="en-US" sz="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70C60-8116-4888-B47C-C11287D61E22}"/>
              </a:ext>
            </a:extLst>
          </p:cNvPr>
          <p:cNvSpPr txBox="1"/>
          <p:nvPr/>
        </p:nvSpPr>
        <p:spPr>
          <a:xfrm>
            <a:off x="1359850" y="3169624"/>
            <a:ext cx="7360925" cy="2210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600" b="1" u="sng" dirty="0">
                <a:latin typeface="Franklin Gothic Book" panose="020B0503020102020204" pitchFamily="34" charset="0"/>
              </a:rPr>
              <a:t>Load Balancing: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@512MB: 5/6 requests per VMs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@1664MB (&lt;82): 2 requests per VM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@1664MB (&gt;82): 6 requests per VM</a:t>
            </a:r>
            <a:endParaRPr lang="en-US" sz="400" b="1" dirty="0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52758-C525-4C40-B16D-FED9DA91BE94}"/>
              </a:ext>
            </a:extLst>
          </p:cNvPr>
          <p:cNvSpPr txBox="1"/>
          <p:nvPr/>
        </p:nvSpPr>
        <p:spPr>
          <a:xfrm>
            <a:off x="315912" y="6764885"/>
            <a:ext cx="3332964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C4.8xlarge 36 vCPU client</a:t>
            </a:r>
          </a:p>
        </p:txBody>
      </p:sp>
    </p:spTree>
    <p:extLst>
      <p:ext uri="{BB962C8B-B14F-4D97-AF65-F5344CB8AC3E}">
        <p14:creationId xmlns:p14="http://schemas.microsoft.com/office/powerpoint/2010/main" val="11349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9DA2-8249-4504-BDBE-BDF2383E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Vendor architectural lock-in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D2B1-58A0-420E-9BDD-3172E85B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722437"/>
            <a:ext cx="9072563" cy="568659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Serverless software architecture requires </a:t>
            </a:r>
            <a:br>
              <a:rPr lang="en-US" sz="3200" dirty="0"/>
            </a:br>
            <a:r>
              <a:rPr lang="en-US" sz="3200" dirty="0"/>
              <a:t>external services/components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4400" dirty="0"/>
          </a:p>
          <a:p>
            <a:endParaRPr lang="en-US" sz="3900" dirty="0"/>
          </a:p>
          <a:p>
            <a:r>
              <a:rPr lang="en-US" sz="3200" dirty="0"/>
              <a:t>Increased dependencies </a:t>
            </a:r>
            <a:r>
              <a:rPr lang="en-US" sz="3200" dirty="0">
                <a:sym typeface="Wingdings" panose="05000000000000000000" pitchFamily="2" charset="2"/>
              </a:rPr>
              <a:t> increased hosting costs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99477-91C1-4473-BEFB-210B32C0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FC75-6613-4D0B-BB7F-A37BB799A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36</a:t>
            </a:fld>
            <a:endParaRPr lang="en-US" sz="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7A4AF-8FAA-43EB-B190-63BB7C90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8" y="2748768"/>
            <a:ext cx="9827348" cy="3587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EF9CF-2EF7-46D3-9B57-864396FA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1" y="3079793"/>
            <a:ext cx="801973" cy="834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CA37D1-1C68-48C5-86DA-F5526ABA4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221" y="2980840"/>
            <a:ext cx="801973" cy="834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85337-DB2B-4CA4-BC60-9DE7AFB0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12" y="3079793"/>
            <a:ext cx="801973" cy="8340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C8918D-20C5-4FB4-A1EB-547E0B55E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00" y="5688985"/>
            <a:ext cx="801973" cy="834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1674C-5D81-4E1F-B684-A4D930847B61}"/>
              </a:ext>
            </a:extLst>
          </p:cNvPr>
          <p:cNvSpPr txBox="1"/>
          <p:nvPr/>
        </p:nvSpPr>
        <p:spPr>
          <a:xfrm>
            <a:off x="2210154" y="3370658"/>
            <a:ext cx="1322799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4F2A8-13F6-4FE7-A5C2-4B52476D5E9C}"/>
              </a:ext>
            </a:extLst>
          </p:cNvPr>
          <p:cNvSpPr txBox="1"/>
          <p:nvPr/>
        </p:nvSpPr>
        <p:spPr>
          <a:xfrm>
            <a:off x="7977694" y="6231462"/>
            <a:ext cx="201529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Images credit: aws.amazon.com</a:t>
            </a:r>
          </a:p>
        </p:txBody>
      </p:sp>
    </p:spTree>
    <p:extLst>
      <p:ext uri="{BB962C8B-B14F-4D97-AF65-F5344CB8AC3E}">
        <p14:creationId xmlns:p14="http://schemas.microsoft.com/office/powerpoint/2010/main" val="91295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0026" y="1894957"/>
            <a:ext cx="9269118" cy="508528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IaaS pricing:</a:t>
            </a:r>
            <a:r>
              <a:rPr lang="en-US" sz="2800" b="1" dirty="0"/>
              <a:t>      </a:t>
            </a:r>
            <a:r>
              <a:rPr lang="en-US" sz="2700" dirty="0"/>
              <a:t>hourly rental pricing, billed to nearest second</a:t>
            </a:r>
            <a:br>
              <a:rPr lang="en-US" sz="2800" dirty="0"/>
            </a:br>
            <a:r>
              <a:rPr lang="en-US" sz="2800" dirty="0"/>
              <a:t>		          intuitive pricing model…</a:t>
            </a:r>
            <a:br>
              <a:rPr lang="en-US" sz="2800" dirty="0"/>
            </a:br>
            <a:endParaRPr lang="en-US" sz="800" dirty="0"/>
          </a:p>
          <a:p>
            <a:r>
              <a:rPr lang="en-US" sz="2800" b="1" u="sng" dirty="0"/>
              <a:t>Serverless Computing:</a:t>
            </a:r>
            <a:r>
              <a:rPr lang="en-US" sz="2800" b="1" dirty="0"/>
              <a:t>	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800" b="1" dirty="0"/>
            </a:br>
            <a:r>
              <a:rPr lang="en-US" sz="2800" b="1" dirty="0"/>
              <a:t>		          </a:t>
            </a:r>
            <a:r>
              <a:rPr lang="en-US" sz="2800" b="1" u="sng" dirty="0"/>
              <a:t>Example:</a:t>
            </a:r>
            <a:r>
              <a:rPr lang="en-US" sz="2800" b="1" dirty="0"/>
              <a:t> </a:t>
            </a:r>
            <a:r>
              <a:rPr lang="en-US" sz="2800" b="1" i="1" dirty="0"/>
              <a:t>AWS Lambda Pricing</a:t>
            </a:r>
            <a:br>
              <a:rPr lang="en-US" sz="2800" b="1" i="1" dirty="0"/>
            </a:br>
            <a:r>
              <a:rPr lang="en-US" sz="2800" b="1" u="sng" dirty="0"/>
              <a:t>FREE TIER:</a:t>
            </a:r>
            <a:r>
              <a:rPr lang="en-US" sz="2800" dirty="0"/>
              <a:t>          first 1,000,000 function calls/month </a:t>
            </a:r>
            <a:r>
              <a:rPr lang="en-US" sz="2800" dirty="0">
                <a:sym typeface="Wingdings" panose="05000000000000000000" pitchFamily="2" charset="2"/>
              </a:rPr>
              <a:t> FREE</a:t>
            </a: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		          first 400 GB-sec/month  FREE</a:t>
            </a:r>
          </a:p>
          <a:p>
            <a:endParaRPr lang="en-US" sz="2800" dirty="0"/>
          </a:p>
          <a:p>
            <a:r>
              <a:rPr lang="en-US" sz="2800" dirty="0"/>
              <a:t>Afterwards:         $0.0000002 per request</a:t>
            </a:r>
          </a:p>
          <a:p>
            <a:pPr marL="0" indent="0">
              <a:buNone/>
            </a:pPr>
            <a:r>
              <a:rPr lang="en-US" sz="2800" dirty="0"/>
              <a:t>			$0.000000208 to rent 128MB / 100-ms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Obfuscation </a:t>
            </a:r>
          </a:p>
        </p:txBody>
      </p:sp>
    </p:spTree>
    <p:extLst>
      <p:ext uri="{BB962C8B-B14F-4D97-AF65-F5344CB8AC3E}">
        <p14:creationId xmlns:p14="http://schemas.microsoft.com/office/powerpoint/2010/main" val="6653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EAB-25D4-4E9E-9AD7-E647EFA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281955"/>
            <a:ext cx="9072563" cy="2036073"/>
          </a:xfrm>
        </p:spPr>
        <p:txBody>
          <a:bodyPr/>
          <a:lstStyle/>
          <a:p>
            <a:r>
              <a:rPr lang="en-US" dirty="0"/>
              <a:t>Service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D386-D5E5-4922-A119-0CCF63E9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440829"/>
            <a:ext cx="9072563" cy="5477863"/>
          </a:xfrm>
        </p:spPr>
        <p:txBody>
          <a:bodyPr>
            <a:normAutofit/>
          </a:bodyPr>
          <a:lstStyle/>
          <a:p>
            <a:r>
              <a:rPr lang="en-US" sz="3000" b="1" dirty="0"/>
              <a:t>How should model code be composed for deployment to serverless computing platforms? </a:t>
            </a:r>
            <a:r>
              <a:rPr lang="en-US" sz="3000" dirty="0"/>
              <a:t> </a:t>
            </a:r>
          </a:p>
          <a:p>
            <a:endParaRPr lang="en-US" dirty="0"/>
          </a:p>
          <a:p>
            <a:endParaRPr lang="en-US" sz="6100" dirty="0"/>
          </a:p>
          <a:p>
            <a:r>
              <a:rPr lang="en-US" sz="3000" dirty="0"/>
              <a:t>Recommended practice: </a:t>
            </a:r>
            <a:br>
              <a:rPr lang="en-US" sz="3000" dirty="0"/>
            </a:br>
            <a:r>
              <a:rPr lang="en-US" sz="3000" dirty="0"/>
              <a:t>Decompose into many microservices</a:t>
            </a:r>
          </a:p>
          <a:p>
            <a:r>
              <a:rPr lang="en-US" sz="3000" dirty="0"/>
              <a:t>Platform limits: code + libraries  ~250MB </a:t>
            </a:r>
          </a:p>
          <a:p>
            <a:r>
              <a:rPr lang="en-US" sz="3000" b="1" dirty="0"/>
              <a:t>How does composition impact the number of</a:t>
            </a:r>
            <a:br>
              <a:rPr lang="en-US" sz="3000" b="1" dirty="0"/>
            </a:br>
            <a:r>
              <a:rPr lang="en-US" sz="3000" b="1" dirty="0"/>
              <a:t>function invocations, and memory utilization?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FAE061-C6B4-47CB-AE3E-31EC84B9DAC1}"/>
              </a:ext>
            </a:extLst>
          </p:cNvPr>
          <p:cNvGrpSpPr/>
          <p:nvPr/>
        </p:nvGrpSpPr>
        <p:grpSpPr>
          <a:xfrm>
            <a:off x="8037411" y="5373517"/>
            <a:ext cx="1909944" cy="1681947"/>
            <a:chOff x="2999719" y="3150970"/>
            <a:chExt cx="4961045" cy="3894236"/>
          </a:xfrm>
        </p:grpSpPr>
        <p:pic>
          <p:nvPicPr>
            <p:cNvPr id="8" name="Picture 2" descr="C:\Users\wlloyd\AppData\Local\Microsoft\Windows\Temporary Internet Files\Content.IE5\KJ3CIZ41\MC900434859[1].png">
              <a:extLst>
                <a:ext uri="{FF2B5EF4-FFF2-40B4-BE49-F238E27FC236}">
                  <a16:creationId xmlns:a16="http://schemas.microsoft.com/office/drawing/2014/main" id="{2AF349A4-D205-47E1-98ED-34F107E65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624" y="3150970"/>
              <a:ext cx="2932482" cy="2932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10E7A0-FE4C-4CCB-979D-B2267F1C9FA9}"/>
                </a:ext>
              </a:extLst>
            </p:cNvPr>
            <p:cNvSpPr txBox="1"/>
            <p:nvPr/>
          </p:nvSpPr>
          <p:spPr>
            <a:xfrm>
              <a:off x="2999719" y="6113345"/>
              <a:ext cx="4961045" cy="931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Performance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9F4897-6618-4D43-BB42-9BEB10C77885}"/>
              </a:ext>
            </a:extLst>
          </p:cNvPr>
          <p:cNvGrpSpPr/>
          <p:nvPr/>
        </p:nvGrpSpPr>
        <p:grpSpPr>
          <a:xfrm>
            <a:off x="315912" y="2865437"/>
            <a:ext cx="3485515" cy="856964"/>
            <a:chOff x="765759" y="3151473"/>
            <a:chExt cx="3485515" cy="8569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2B84ED-A698-4A2D-B1F7-9D5B16189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59" y="3414712"/>
              <a:ext cx="3485515" cy="59372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FD8AA9-ADBE-4997-9D92-607E172DF858}"/>
                </a:ext>
              </a:extLst>
            </p:cNvPr>
            <p:cNvSpPr txBox="1"/>
            <p:nvPr/>
          </p:nvSpPr>
          <p:spPr>
            <a:xfrm>
              <a:off x="1006343" y="3151473"/>
              <a:ext cx="3004349" cy="37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Monolithic Deployment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581540-4A2C-471E-9571-D1BDC5CAAD18}"/>
              </a:ext>
            </a:extLst>
          </p:cNvPr>
          <p:cNvGrpSpPr/>
          <p:nvPr/>
        </p:nvGrpSpPr>
        <p:grpSpPr>
          <a:xfrm>
            <a:off x="4364452" y="2389922"/>
            <a:ext cx="2558714" cy="2499607"/>
            <a:chOff x="4430712" y="2389922"/>
            <a:chExt cx="2558714" cy="24996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771E97A-E0B1-43DE-8D02-319E4AEDA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2545" y="2779297"/>
              <a:ext cx="1850390" cy="21102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6716FC-03EF-4A5E-852E-B627813E6CE5}"/>
                </a:ext>
              </a:extLst>
            </p:cNvPr>
            <p:cNvSpPr txBox="1"/>
            <p:nvPr/>
          </p:nvSpPr>
          <p:spPr>
            <a:xfrm>
              <a:off x="4430712" y="2389922"/>
              <a:ext cx="2558714" cy="664797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Client flow control, </a:t>
              </a:r>
              <a:br>
                <a:rPr lang="en-US" sz="2000" b="1" dirty="0"/>
              </a:br>
              <a:r>
                <a:rPr lang="en-US" sz="2000" b="1" dirty="0"/>
                <a:t>4 functions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7D545B-FC8D-4705-9A2C-9BD534004E13}"/>
              </a:ext>
            </a:extLst>
          </p:cNvPr>
          <p:cNvGrpSpPr/>
          <p:nvPr/>
        </p:nvGrpSpPr>
        <p:grpSpPr>
          <a:xfrm>
            <a:off x="6715960" y="2440150"/>
            <a:ext cx="3016814" cy="2459495"/>
            <a:chOff x="6715960" y="2440150"/>
            <a:chExt cx="3016814" cy="24594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E3447D4-00E3-4EF1-A90E-D99A8E0C3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960" y="2984485"/>
              <a:ext cx="2975864" cy="191516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23F074-67BC-4386-9DDF-F09EB1221B7D}"/>
                </a:ext>
              </a:extLst>
            </p:cNvPr>
            <p:cNvSpPr txBox="1"/>
            <p:nvPr/>
          </p:nvSpPr>
          <p:spPr>
            <a:xfrm>
              <a:off x="7087498" y="2440150"/>
              <a:ext cx="2645276" cy="664797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Server flow control, </a:t>
              </a:r>
              <a:br>
                <a:rPr lang="en-US" sz="2000" b="1" dirty="0"/>
              </a:br>
              <a:r>
                <a:rPr lang="en-US" sz="2000" b="1" dirty="0"/>
                <a:t>3 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0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A371-F715-479C-A884-7FC9C214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164548"/>
            <a:ext cx="9072563" cy="2036073"/>
          </a:xfrm>
        </p:spPr>
        <p:txBody>
          <a:bodyPr>
            <a:normAutofit/>
          </a:bodyPr>
          <a:lstStyle/>
          <a:p>
            <a:r>
              <a:rPr lang="en-US" sz="4600" dirty="0"/>
              <a:t>RQ-3: AWS Lambda Hosting</a:t>
            </a:r>
            <a:br>
              <a:rPr lang="en-US" sz="4600" dirty="0"/>
            </a:br>
            <a:r>
              <a:rPr lang="en-US" sz="4600" dirty="0"/>
              <a:t>1,000,000 PRMS runs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CE60EC-A5F4-43A5-9E7C-A93A7E87F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5"/>
          <a:stretch/>
        </p:blipFill>
        <p:spPr>
          <a:xfrm>
            <a:off x="275162" y="1629669"/>
            <a:ext cx="9530301" cy="55778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14D5-3E29-408B-A268-C44FC429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F172-CBF1-44BA-8F8C-1465D95BC7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39</a:t>
            </a:fld>
            <a:endParaRPr lang="en-US" sz="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2F6FC-FAA3-48D1-AB04-A1A08E91D85D}"/>
              </a:ext>
            </a:extLst>
          </p:cNvPr>
          <p:cNvSpPr/>
          <p:nvPr/>
        </p:nvSpPr>
        <p:spPr>
          <a:xfrm>
            <a:off x="1535112" y="1629669"/>
            <a:ext cx="1295400" cy="557784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03E66-2838-407A-A90B-1FEAC94D7B27}"/>
              </a:ext>
            </a:extLst>
          </p:cNvPr>
          <p:cNvSpPr/>
          <p:nvPr/>
        </p:nvSpPr>
        <p:spPr>
          <a:xfrm>
            <a:off x="2830512" y="1630997"/>
            <a:ext cx="1447800" cy="557784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3BA114-A8C9-4064-9548-BFDA192E89B0}"/>
              </a:ext>
            </a:extLst>
          </p:cNvPr>
          <p:cNvSpPr/>
          <p:nvPr/>
        </p:nvSpPr>
        <p:spPr>
          <a:xfrm>
            <a:off x="4278312" y="1646237"/>
            <a:ext cx="2286000" cy="557784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AF799-EAB0-4448-BE04-AC1C26EB025D}"/>
              </a:ext>
            </a:extLst>
          </p:cNvPr>
          <p:cNvSpPr/>
          <p:nvPr/>
        </p:nvSpPr>
        <p:spPr>
          <a:xfrm>
            <a:off x="6564311" y="2355229"/>
            <a:ext cx="3241151" cy="2286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4785-8475-4A98-B8F7-8E090D69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429DCD39-AAC0-488E-91A4-313319CE5701}"/>
              </a:ext>
            </a:extLst>
          </p:cNvPr>
          <p:cNvSpPr/>
          <p:nvPr/>
        </p:nvSpPr>
        <p:spPr>
          <a:xfrm>
            <a:off x="925513" y="2133508"/>
            <a:ext cx="8229599" cy="36275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+mj-lt"/>
              </a:rPr>
              <a:t>Why Serverless Computing?</a:t>
            </a:r>
            <a:br>
              <a:rPr lang="en-US" sz="3600" b="1" u="sng" dirty="0">
                <a:solidFill>
                  <a:schemeClr val="bg1"/>
                </a:solidFill>
                <a:latin typeface="+mj-lt"/>
              </a:rPr>
            </a:br>
            <a:endParaRPr lang="en-US" sz="1600" b="1" u="sng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Many features of distributed systems, that are challenging to deliver, are provided automatically</a:t>
            </a:r>
          </a:p>
          <a:p>
            <a:endParaRPr lang="en-US" sz="10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…they are built into the platform</a:t>
            </a:r>
          </a:p>
        </p:txBody>
      </p:sp>
    </p:spTree>
    <p:extLst>
      <p:ext uri="{BB962C8B-B14F-4D97-AF65-F5344CB8AC3E}">
        <p14:creationId xmlns:p14="http://schemas.microsoft.com/office/powerpoint/2010/main" val="116105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A371-F715-479C-A884-7FC9C214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164548"/>
            <a:ext cx="9072563" cy="2036073"/>
          </a:xfrm>
        </p:spPr>
        <p:txBody>
          <a:bodyPr>
            <a:normAutofit/>
          </a:bodyPr>
          <a:lstStyle/>
          <a:p>
            <a:r>
              <a:rPr lang="en-US" sz="4400" dirty="0"/>
              <a:t>RQ-3: AWS Lambda Hosting</a:t>
            </a:r>
            <a:br>
              <a:rPr lang="en-US" sz="4400" dirty="0"/>
            </a:br>
            <a:r>
              <a:rPr lang="en-US" sz="4400" dirty="0"/>
              <a:t>1,000,000 PRMS runs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CE60EC-A5F4-43A5-9E7C-A93A7E87F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5"/>
          <a:stretch/>
        </p:blipFill>
        <p:spPr>
          <a:xfrm>
            <a:off x="275162" y="1629669"/>
            <a:ext cx="9530301" cy="55778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14D5-3E29-408B-A268-C44FC429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F172-CBF1-44BA-8F8C-1465D95BC7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40</a:t>
            </a:fld>
            <a:endParaRPr lang="en-US" sz="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BFD58-0E02-4284-AD86-23DF5211FB57}"/>
              </a:ext>
            </a:extLst>
          </p:cNvPr>
          <p:cNvSpPr txBox="1"/>
          <p:nvPr/>
        </p:nvSpPr>
        <p:spPr>
          <a:xfrm>
            <a:off x="1413187" y="2615355"/>
            <a:ext cx="7254250" cy="3441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600" b="1" u="sng" dirty="0">
                <a:latin typeface="Franklin Gothic Book" panose="020B0503020102020204" pitchFamily="34" charset="0"/>
              </a:rPr>
              <a:t>AWS Lambda @ 512MB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Enables execution of 1,000,000 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r>
              <a:rPr lang="en-US" sz="3600" b="1" dirty="0">
                <a:latin typeface="Franklin Gothic Book" panose="020B0503020102020204" pitchFamily="34" charset="0"/>
              </a:rPr>
              <a:t>PRMS model runs in </a:t>
            </a:r>
            <a:r>
              <a:rPr lang="en-US" sz="4200" b="1" u="sng" dirty="0">
                <a:latin typeface="Franklin Gothic Medium" panose="020B0603020102020204" pitchFamily="34" charset="0"/>
              </a:rPr>
              <a:t>2.26 hours</a:t>
            </a:r>
            <a:br>
              <a:rPr lang="en-US" sz="3600" b="1" u="sng" dirty="0">
                <a:latin typeface="Franklin Gothic Book" panose="020B0503020102020204" pitchFamily="34" charset="0"/>
              </a:rPr>
            </a:br>
            <a:r>
              <a:rPr lang="en-US" sz="3600" b="1" dirty="0">
                <a:latin typeface="Franklin Gothic Book" panose="020B0503020102020204" pitchFamily="34" charset="0"/>
              </a:rPr>
              <a:t>@ 1,000 runs/cycle - for </a:t>
            </a:r>
            <a:r>
              <a:rPr lang="en-US" sz="4200" b="1" u="sng" dirty="0">
                <a:latin typeface="Franklin Gothic Medium" panose="020B0603020102020204" pitchFamily="34" charset="0"/>
              </a:rPr>
              <a:t>$66.20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endParaRPr lang="en-US" sz="3600" b="1" dirty="0">
              <a:latin typeface="Franklin Gothic Book" panose="020B0503020102020204" pitchFamily="34" charset="0"/>
            </a:endParaRPr>
          </a:p>
          <a:p>
            <a:pPr algn="ctr"/>
            <a:r>
              <a:rPr lang="en-US" sz="3600" b="1" i="1" dirty="0">
                <a:latin typeface="Franklin Gothic Book" panose="020B0503020102020204" pitchFamily="34" charset="0"/>
              </a:rPr>
              <a:t>With no setup (creation of VMs)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endParaRPr lang="en-US" sz="4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68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0E0C-7C0D-4271-AFA7-E5BECB66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184189"/>
            <a:ext cx="9072563" cy="2036073"/>
          </a:xfrm>
        </p:spPr>
        <p:txBody>
          <a:bodyPr/>
          <a:lstStyle/>
          <a:p>
            <a:r>
              <a:rPr lang="en-US" dirty="0"/>
              <a:t>Webservice hosting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E890-D79E-4FDD-943B-FA6DC35D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646237"/>
            <a:ext cx="9072563" cy="53254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service call:	100% of 1 CPU-core</a:t>
            </a:r>
            <a:br>
              <a:rPr lang="en-US" dirty="0"/>
            </a:br>
            <a:r>
              <a:rPr lang="en-US" dirty="0"/>
              <a:t>				100% of 4GB of memory</a:t>
            </a:r>
          </a:p>
          <a:p>
            <a:r>
              <a:rPr lang="en-US" dirty="0"/>
              <a:t>Workload:		2 continuous client threads</a:t>
            </a:r>
          </a:p>
          <a:p>
            <a:r>
              <a:rPr lang="en-US" dirty="0"/>
              <a:t>Duration:		          1 month (30 days)</a:t>
            </a:r>
          </a:p>
          <a:p>
            <a:endParaRPr lang="en-US" sz="1800" dirty="0"/>
          </a:p>
          <a:p>
            <a:r>
              <a:rPr lang="en-US" dirty="0"/>
              <a:t>VM:		    Amazon EC2 m4.large 2-vCPU VM</a:t>
            </a:r>
          </a:p>
          <a:p>
            <a:r>
              <a:rPr lang="en-US" dirty="0"/>
              <a:t>Hosting cost:        </a:t>
            </a:r>
            <a:r>
              <a:rPr lang="en-US" u="sng" dirty="0"/>
              <a:t>$72/month</a:t>
            </a:r>
            <a:br>
              <a:rPr lang="en-US" u="sng" dirty="0"/>
            </a:br>
            <a:r>
              <a:rPr lang="en-US" dirty="0"/>
              <a:t>m4.large: 	    10¢/hour, 24 </a:t>
            </a:r>
            <a:r>
              <a:rPr lang="en-US" dirty="0" err="1"/>
              <a:t>hrs</a:t>
            </a:r>
            <a:r>
              <a:rPr lang="en-US" dirty="0"/>
              <a:t>/day x 30 days</a:t>
            </a:r>
          </a:p>
          <a:p>
            <a:endParaRPr lang="en-US" sz="2600" dirty="0"/>
          </a:p>
          <a:p>
            <a:r>
              <a:rPr lang="en-US" sz="4500" b="1" dirty="0"/>
              <a:t>How much would hosting this workload </a:t>
            </a:r>
            <a:br>
              <a:rPr lang="en-US" sz="4500" b="1" dirty="0"/>
            </a:br>
            <a:r>
              <a:rPr lang="en-US" sz="4500" b="1" dirty="0"/>
              <a:t>cost on AWS Lambda?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3EB3-6FCB-427D-9B3E-F17C99F4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2BC6E-D745-418E-95F2-AE71C9EA5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8085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8CB1-D746-487E-A35E-8FEED30E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334963"/>
            <a:ext cx="9072563" cy="2036073"/>
          </a:xfrm>
        </p:spPr>
        <p:txBody>
          <a:bodyPr/>
          <a:lstStyle/>
          <a:p>
            <a:r>
              <a:rPr lang="en-US" dirty="0"/>
              <a:t>Pricing Obfuscation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7B0E-59EF-4953-9A3E-C1E4EBB1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493837"/>
            <a:ext cx="9072563" cy="5477863"/>
          </a:xfrm>
        </p:spPr>
        <p:txBody>
          <a:bodyPr>
            <a:normAutofit/>
          </a:bodyPr>
          <a:lstStyle/>
          <a:p>
            <a:r>
              <a:rPr lang="en-US" sz="3200" dirty="0"/>
              <a:t>Workload: 			20,736,000 GB-sec</a:t>
            </a:r>
          </a:p>
          <a:p>
            <a:r>
              <a:rPr lang="en-US" sz="3200" dirty="0"/>
              <a:t>FREE:			-		     400 GB-sec</a:t>
            </a:r>
          </a:p>
          <a:p>
            <a:r>
              <a:rPr lang="en-US" sz="3200" dirty="0"/>
              <a:t>Charge:				20,735,600 GB-sec</a:t>
            </a:r>
          </a:p>
          <a:p>
            <a:r>
              <a:rPr lang="en-US" sz="3200" dirty="0"/>
              <a:t>Memory:						</a:t>
            </a:r>
            <a:r>
              <a:rPr lang="en-US" sz="3200" b="1" u="sng" dirty="0"/>
              <a:t>$345.04</a:t>
            </a:r>
            <a:endParaRPr lang="en-US" sz="3200" dirty="0"/>
          </a:p>
          <a:p>
            <a:r>
              <a:rPr lang="en-US" sz="3200" dirty="0"/>
              <a:t>Invocations:			5,184,000 calls</a:t>
            </a:r>
          </a:p>
          <a:p>
            <a:r>
              <a:rPr lang="en-US" sz="3200" dirty="0"/>
              <a:t>FREE:			-	1,000,000 calls</a:t>
            </a:r>
          </a:p>
          <a:p>
            <a:r>
              <a:rPr lang="en-US" sz="3200" dirty="0"/>
              <a:t>Charge:				4,184,000 calls</a:t>
            </a:r>
          </a:p>
          <a:p>
            <a:r>
              <a:rPr lang="en-US" sz="3200" dirty="0"/>
              <a:t>Calls:						       </a:t>
            </a:r>
            <a:r>
              <a:rPr lang="en-US" sz="3200" b="1" u="sng" dirty="0"/>
              <a:t>$.84</a:t>
            </a:r>
          </a:p>
          <a:p>
            <a:r>
              <a:rPr lang="en-US" sz="3200" b="1" u="sng" dirty="0"/>
              <a:t>Total:</a:t>
            </a:r>
            <a:r>
              <a:rPr lang="en-US" sz="3200" b="1" dirty="0"/>
              <a:t>						</a:t>
            </a:r>
            <a:r>
              <a:rPr lang="en-US" sz="3200" b="1" u="sng" dirty="0"/>
              <a:t>$345.88</a:t>
            </a:r>
            <a:endParaRPr lang="en-US" sz="32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D712E-2D77-43FF-B089-C6309162DF9F}"/>
              </a:ext>
            </a:extLst>
          </p:cNvPr>
          <p:cNvSpPr txBox="1"/>
          <p:nvPr/>
        </p:nvSpPr>
        <p:spPr>
          <a:xfrm>
            <a:off x="1268412" y="2617435"/>
            <a:ext cx="7543800" cy="23248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b="1" u="sng" dirty="0">
              <a:latin typeface="Lucida Sans" panose="020B0602030504020204" pitchFamily="34" charset="0"/>
            </a:endParaRPr>
          </a:p>
          <a:p>
            <a:r>
              <a:rPr lang="en-US" sz="3600" b="1" u="sng" dirty="0">
                <a:latin typeface="Lucida Sans" panose="020B0602030504020204" pitchFamily="34" charset="0"/>
              </a:rPr>
              <a:t>Worst-case scenario = ~4.8x !		</a:t>
            </a:r>
            <a:br>
              <a:rPr lang="en-US" sz="3600" b="1" u="sng" dirty="0">
                <a:latin typeface="Lucida Sans" panose="020B0602030504020204" pitchFamily="34" charset="0"/>
              </a:rPr>
            </a:br>
            <a:endParaRPr lang="en-US" sz="1200" b="1" u="sng" dirty="0">
              <a:latin typeface="Lucida Sans" panose="020B0602030504020204" pitchFamily="34" charset="0"/>
            </a:endParaRPr>
          </a:p>
          <a:p>
            <a:r>
              <a:rPr lang="en-US" sz="3600" dirty="0">
                <a:latin typeface="Lucida Sans" panose="020B0602030504020204" pitchFamily="34" charset="0"/>
              </a:rPr>
              <a:t>AWS EC2: 			</a:t>
            </a:r>
            <a:r>
              <a:rPr lang="en-US" sz="3600" b="1" dirty="0">
                <a:latin typeface="Lucida Sans" panose="020B0602030504020204" pitchFamily="34" charset="0"/>
              </a:rPr>
              <a:t>$72.00</a:t>
            </a:r>
          </a:p>
          <a:p>
            <a:br>
              <a:rPr lang="en-US" sz="1200" dirty="0">
                <a:latin typeface="Lucida Sans" panose="020B0602030504020204" pitchFamily="34" charset="0"/>
              </a:rPr>
            </a:br>
            <a:r>
              <a:rPr lang="en-US" sz="3600" dirty="0">
                <a:latin typeface="Lucida Sans" panose="020B0602030504020204" pitchFamily="34" charset="0"/>
              </a:rPr>
              <a:t>AWS Lambda: 	</a:t>
            </a:r>
            <a:r>
              <a:rPr lang="en-US" sz="3600" b="1" dirty="0">
                <a:latin typeface="Lucida Sans" panose="020B0602030504020204" pitchFamily="34" charset="0"/>
              </a:rPr>
              <a:t>$345.88</a:t>
            </a:r>
          </a:p>
          <a:p>
            <a:endParaRPr lang="en-US" sz="12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8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510B-00E5-4107-BA63-2E00CA0D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Implications of Serverless Computing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4EAD-6015-414E-B1A8-EEC6CB0C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elasticity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Provisioning variation</a:t>
            </a:r>
          </a:p>
          <a:p>
            <a:r>
              <a:rPr lang="en-US" dirty="0"/>
              <a:t>Infrastructure retention: COLD vs. WARM</a:t>
            </a:r>
          </a:p>
          <a:p>
            <a:r>
              <a:rPr lang="en-US" dirty="0"/>
              <a:t>Memory reservation</a:t>
            </a:r>
          </a:p>
        </p:txBody>
      </p:sp>
    </p:spTree>
    <p:extLst>
      <p:ext uri="{BB962C8B-B14F-4D97-AF65-F5344CB8AC3E}">
        <p14:creationId xmlns:p14="http://schemas.microsoft.com/office/powerpoint/2010/main" val="238409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E66A-408B-413F-B752-0AB9D5A5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0166-E82A-493B-A267-F90B1B4E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COLD and WARM performance testing</a:t>
            </a:r>
          </a:p>
          <a:p>
            <a:r>
              <a:rPr lang="en-US" dirty="0"/>
              <a:t>App service instance lifetime &gt; 12 hours</a:t>
            </a:r>
          </a:p>
          <a:p>
            <a:r>
              <a:rPr lang="en-US" dirty="0"/>
              <a:t>Restarting app, changing code, did not reassign infrastructure</a:t>
            </a:r>
          </a:p>
          <a:p>
            <a:r>
              <a:rPr lang="en-US" dirty="0"/>
              <a:t>To force COLD runs, had to create new function app</a:t>
            </a:r>
          </a:p>
          <a:p>
            <a:r>
              <a:rPr lang="en-US" dirty="0"/>
              <a:t>Concurrency test</a:t>
            </a:r>
          </a:p>
          <a:p>
            <a:pPr lvl="1"/>
            <a:r>
              <a:rPr lang="en-US" dirty="0"/>
              <a:t>From 1 to 200 concurrent client tests</a:t>
            </a:r>
          </a:p>
        </p:txBody>
      </p:sp>
    </p:spTree>
    <p:extLst>
      <p:ext uri="{BB962C8B-B14F-4D97-AF65-F5344CB8AC3E}">
        <p14:creationId xmlns:p14="http://schemas.microsoft.com/office/powerpoint/2010/main" val="11232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F62845-136E-42BA-8208-BF39EB10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- 4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25B81-FBEF-489E-8E2E-FB590D3A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3" y="1651851"/>
            <a:ext cx="9786639" cy="5504984"/>
          </a:xfrm>
        </p:spPr>
      </p:pic>
    </p:spTree>
    <p:extLst>
      <p:ext uri="{BB962C8B-B14F-4D97-AF65-F5344CB8AC3E}">
        <p14:creationId xmlns:p14="http://schemas.microsoft.com/office/powerpoint/2010/main" val="138387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0E0C-7C0D-4271-AFA7-E5BECB66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184189"/>
            <a:ext cx="9072563" cy="2036073"/>
          </a:xfrm>
        </p:spPr>
        <p:txBody>
          <a:bodyPr/>
          <a:lstStyle/>
          <a:p>
            <a:r>
              <a:rPr lang="en-US" dirty="0"/>
              <a:t>Model service hosting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E890-D79E-4FDD-943B-FA6DC35D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570037"/>
            <a:ext cx="9489281" cy="5706463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Continuous service execution for one month:</a:t>
            </a:r>
            <a:br>
              <a:rPr lang="en-US" sz="3500" dirty="0"/>
            </a:br>
            <a:br>
              <a:rPr lang="en-US" sz="1100" dirty="0"/>
            </a:br>
            <a:r>
              <a:rPr lang="en-US" sz="3500" dirty="0"/>
              <a:t>Each service call:	100% of 1 CPU-core</a:t>
            </a:r>
            <a:br>
              <a:rPr lang="en-US" sz="3500" dirty="0"/>
            </a:br>
            <a:r>
              <a:rPr lang="en-US" sz="3500" dirty="0"/>
              <a:t>			         	Use of 3GB of memory/call</a:t>
            </a:r>
          </a:p>
          <a:p>
            <a:r>
              <a:rPr lang="en-US" sz="3500" dirty="0"/>
              <a:t>Workload:		2 continuous client threads</a:t>
            </a:r>
          </a:p>
          <a:p>
            <a:r>
              <a:rPr lang="en-US" sz="3500" dirty="0"/>
              <a:t>Duration:		1 month (30 days)</a:t>
            </a:r>
          </a:p>
          <a:p>
            <a:endParaRPr lang="en-US" sz="1800" dirty="0"/>
          </a:p>
          <a:p>
            <a:r>
              <a:rPr lang="en-US" sz="3500" dirty="0"/>
              <a:t>VM:		    	Amazon EC2 m4.large 2-vCPU VM</a:t>
            </a:r>
          </a:p>
          <a:p>
            <a:r>
              <a:rPr lang="en-US" sz="3500" dirty="0"/>
              <a:t>Hosting cost:        	</a:t>
            </a:r>
            <a:r>
              <a:rPr lang="en-US" sz="3500" u="sng" dirty="0"/>
              <a:t>$72/month</a:t>
            </a:r>
            <a:br>
              <a:rPr lang="en-US" sz="3500" u="sng" dirty="0"/>
            </a:br>
            <a:r>
              <a:rPr lang="en-US" sz="3500" dirty="0"/>
              <a:t>m4.large: 	    	10¢/hour, 24 </a:t>
            </a:r>
            <a:r>
              <a:rPr lang="en-US" sz="3500" dirty="0" err="1"/>
              <a:t>hrs</a:t>
            </a:r>
            <a:r>
              <a:rPr lang="en-US" sz="3500" dirty="0"/>
              <a:t>/day x 30 days</a:t>
            </a:r>
          </a:p>
          <a:p>
            <a:endParaRPr lang="en-US" sz="2600" dirty="0"/>
          </a:p>
          <a:p>
            <a:r>
              <a:rPr lang="en-US" sz="3600" b="1" dirty="0"/>
              <a:t>How much would hosting this modeling workload </a:t>
            </a:r>
            <a:br>
              <a:rPr lang="en-US" sz="3600" b="1" dirty="0"/>
            </a:br>
            <a:r>
              <a:rPr lang="en-US" sz="3600" b="1" dirty="0"/>
              <a:t>cost on AWS Lambda?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3EB3-6FCB-427D-9B3E-F17C99F4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2BC6E-D745-418E-95F2-AE71C9EA5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4614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8CB1-D746-487E-A35E-8FEED30E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198437"/>
            <a:ext cx="9072563" cy="1447800"/>
          </a:xfrm>
        </p:spPr>
        <p:txBody>
          <a:bodyPr/>
          <a:lstStyle/>
          <a:p>
            <a:r>
              <a:rPr lang="en-US" dirty="0"/>
              <a:t>Pricing Obfuscation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7B0E-59EF-4953-9A3E-C1E4EBB1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72" y="1951037"/>
            <a:ext cx="8727281" cy="502066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Workload: 			15,552,000 GB-sec</a:t>
            </a:r>
          </a:p>
          <a:p>
            <a:r>
              <a:rPr lang="en-US" sz="3200" dirty="0"/>
              <a:t>FREE:			-	     400,000 GB-sec</a:t>
            </a:r>
          </a:p>
          <a:p>
            <a:r>
              <a:rPr lang="en-US" sz="3200" dirty="0"/>
              <a:t>Charge:				15,152,000 GB-sec</a:t>
            </a:r>
          </a:p>
          <a:p>
            <a:r>
              <a:rPr lang="en-US" sz="3200" dirty="0"/>
              <a:t>Memory:						</a:t>
            </a:r>
            <a:r>
              <a:rPr lang="en-US" sz="3200" b="1" u="sng" dirty="0"/>
              <a:t>$252.13</a:t>
            </a:r>
            <a:endParaRPr lang="en-US" sz="3200" dirty="0"/>
          </a:p>
          <a:p>
            <a:r>
              <a:rPr lang="en-US" sz="3200" dirty="0"/>
              <a:t>Invocations:			5,184,000 calls</a:t>
            </a:r>
          </a:p>
          <a:p>
            <a:r>
              <a:rPr lang="en-US" sz="3200" dirty="0"/>
              <a:t>FREE:			-	1,000,000 calls</a:t>
            </a:r>
          </a:p>
          <a:p>
            <a:r>
              <a:rPr lang="en-US" sz="3200" dirty="0"/>
              <a:t>Charge:				4,184,000 calls</a:t>
            </a:r>
          </a:p>
          <a:p>
            <a:r>
              <a:rPr lang="en-US" sz="3200" dirty="0"/>
              <a:t>Calls:						      </a:t>
            </a:r>
            <a:r>
              <a:rPr lang="en-US" sz="3200" b="1" u="sng" dirty="0"/>
              <a:t>$.84</a:t>
            </a:r>
          </a:p>
          <a:p>
            <a:r>
              <a:rPr lang="en-US" sz="3200" b="1" u="sng" dirty="0"/>
              <a:t>Total:</a:t>
            </a:r>
            <a:r>
              <a:rPr lang="en-US" sz="3200" b="1" dirty="0"/>
              <a:t>						</a:t>
            </a:r>
            <a:r>
              <a:rPr lang="en-US" sz="3200" b="1" u="sng" dirty="0"/>
              <a:t>$252.97</a:t>
            </a:r>
            <a:endParaRPr lang="en-US" sz="32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D712E-2D77-43FF-B089-C6309162DF9F}"/>
              </a:ext>
            </a:extLst>
          </p:cNvPr>
          <p:cNvSpPr txBox="1"/>
          <p:nvPr/>
        </p:nvSpPr>
        <p:spPr>
          <a:xfrm>
            <a:off x="1382712" y="2713037"/>
            <a:ext cx="7543800" cy="2496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b="1" u="sng" dirty="0">
              <a:latin typeface="Lucida Sans" panose="020B0602030504020204" pitchFamily="34" charset="0"/>
            </a:endParaRPr>
          </a:p>
          <a:p>
            <a:r>
              <a:rPr lang="en-US" sz="3600" b="1" u="sng" dirty="0">
                <a:latin typeface="Lucida Sans" panose="020B0602030504020204" pitchFamily="34" charset="0"/>
              </a:rPr>
              <a:t>Worst-case scenario = ~3.5x !		</a:t>
            </a:r>
            <a:br>
              <a:rPr lang="en-US" sz="3600" b="1" u="sng" dirty="0">
                <a:latin typeface="Lucida Sans" panose="020B0602030504020204" pitchFamily="34" charset="0"/>
              </a:rPr>
            </a:br>
            <a:endParaRPr lang="en-US" sz="1200" b="1" u="sng" dirty="0">
              <a:latin typeface="Lucida Sans" panose="020B0602030504020204" pitchFamily="34" charset="0"/>
            </a:endParaRPr>
          </a:p>
          <a:p>
            <a:r>
              <a:rPr lang="en-US" sz="3600" dirty="0">
                <a:latin typeface="Lucida Sans" panose="020B0602030504020204" pitchFamily="34" charset="0"/>
              </a:rPr>
              <a:t>AWS EC2: 			</a:t>
            </a:r>
            <a:r>
              <a:rPr lang="en-US" sz="3600" b="1" dirty="0">
                <a:latin typeface="Lucida Sans" panose="020B0602030504020204" pitchFamily="34" charset="0"/>
              </a:rPr>
              <a:t>$72.00</a:t>
            </a:r>
          </a:p>
          <a:p>
            <a:br>
              <a:rPr lang="en-US" sz="1200" dirty="0">
                <a:latin typeface="Lucida Sans" panose="020B0602030504020204" pitchFamily="34" charset="0"/>
              </a:rPr>
            </a:br>
            <a:r>
              <a:rPr lang="en-US" sz="3600" dirty="0">
                <a:latin typeface="Lucida Sans" panose="020B0602030504020204" pitchFamily="34" charset="0"/>
              </a:rPr>
              <a:t>AWS Lambda: 	</a:t>
            </a:r>
            <a:r>
              <a:rPr lang="en-US" sz="3600" b="1" dirty="0">
                <a:latin typeface="Lucida Sans" panose="020B0602030504020204" pitchFamily="34" charset="0"/>
              </a:rPr>
              <a:t>$252.97	</a:t>
            </a:r>
          </a:p>
          <a:p>
            <a:r>
              <a:rPr lang="en-US" sz="1200" b="1" dirty="0">
                <a:latin typeface="Franklin Gothic Book" panose="020B0503020102020204" pitchFamily="34" charset="0"/>
              </a:rPr>
              <a:t>3</a:t>
            </a:r>
          </a:p>
          <a:p>
            <a:endParaRPr lang="en-US" sz="12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9F14-F928-438D-9DB0-E44B9870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RQ-1: AWS Lambda </a:t>
            </a:r>
            <a:br>
              <a:rPr lang="en-US" dirty="0"/>
            </a:br>
            <a:r>
              <a:rPr lang="en-US" sz="5000" dirty="0"/>
              <a:t>Memory Reservation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7774-A337-407E-8A1B-FB9D474C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9" y="2105301"/>
            <a:ext cx="9072563" cy="4838192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AWS Lambda Memory coupled to CPU power</a:t>
            </a:r>
          </a:p>
          <a:p>
            <a:r>
              <a:rPr lang="en-US" sz="2800" dirty="0"/>
              <a:t>Each </a:t>
            </a:r>
            <a:r>
              <a:rPr lang="en-US" sz="2800" dirty="0" err="1"/>
              <a:t>Lamba</a:t>
            </a:r>
            <a:r>
              <a:rPr lang="en-US" sz="2800" dirty="0"/>
              <a:t> “container” has access to 2 vCPUs</a:t>
            </a:r>
          </a:p>
          <a:p>
            <a:endParaRPr lang="en-US" sz="1200" dirty="0"/>
          </a:p>
          <a:p>
            <a:r>
              <a:rPr lang="en-US" sz="2800" dirty="0"/>
              <a:t>AWS claims: “Doubling memory, doubles CPU power”</a:t>
            </a:r>
          </a:p>
          <a:p>
            <a:endParaRPr lang="en-US" sz="1200" dirty="0"/>
          </a:p>
          <a:p>
            <a:r>
              <a:rPr lang="en-US" sz="2800" dirty="0"/>
              <a:t>Lambda CPUs: Intel Xeon E5-2666v3 CPU – 2.9 GHz</a:t>
            </a:r>
          </a:p>
          <a:p>
            <a:pPr lvl="1"/>
            <a:endParaRPr lang="en-US" sz="1200" dirty="0"/>
          </a:p>
          <a:p>
            <a:r>
              <a:rPr lang="en-US" sz="2800" b="1" dirty="0"/>
              <a:t>Is execution time halved for every doubling of memory?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8E595-2933-41A2-BBFA-CFC8087B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762B5-C216-48D3-87EA-9D6A7DE029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48</a:t>
            </a:fld>
            <a:endParaRPr lang="en-US" sz="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1F858-273D-489C-8C17-BD5E1604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179" y="122237"/>
            <a:ext cx="2458309" cy="18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1F0B-EB60-4D4D-A35D-C4D05CF3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RQ-1: AWS Lambda</a:t>
            </a:r>
            <a:br>
              <a:rPr lang="en-US" sz="4800" dirty="0"/>
            </a:br>
            <a:r>
              <a:rPr lang="en-US" sz="4800" dirty="0"/>
              <a:t>Memory Reservation Size/Performance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880D6-1576-45BA-BB4B-1F85C1409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9" y="2133600"/>
            <a:ext cx="8980627" cy="4838700"/>
          </a:xfrm>
        </p:spPr>
      </p:pic>
    </p:spTree>
    <p:extLst>
      <p:ext uri="{BB962C8B-B14F-4D97-AF65-F5344CB8AC3E}">
        <p14:creationId xmlns:p14="http://schemas.microsoft.com/office/powerpoint/2010/main" val="395832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BC78-1AF2-439C-A725-530D49D2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182563"/>
            <a:ext cx="9072563" cy="2036073"/>
          </a:xfrm>
        </p:spPr>
        <p:txBody>
          <a:bodyPr/>
          <a:lstStyle/>
          <a:p>
            <a:r>
              <a:rPr lang="en-US" dirty="0"/>
              <a:t>Serverless Platforms</a:t>
            </a:r>
          </a:p>
        </p:txBody>
      </p:sp>
      <p:sp>
        <p:nvSpPr>
          <p:cNvPr id="4" name="Cloud 2">
            <a:extLst>
              <a:ext uri="{FF2B5EF4-FFF2-40B4-BE49-F238E27FC236}">
                <a16:creationId xmlns:a16="http://schemas.microsoft.com/office/drawing/2014/main" id="{CD5C3D34-62B5-4883-B016-A8BFF0054987}"/>
              </a:ext>
            </a:extLst>
          </p:cNvPr>
          <p:cNvSpPr/>
          <p:nvPr/>
        </p:nvSpPr>
        <p:spPr>
          <a:xfrm flipV="1">
            <a:off x="0" y="1265236"/>
            <a:ext cx="10029314" cy="5545948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7622 w 43256"/>
              <a:gd name="connsiteY12" fmla="*/ 38335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7622 w 43256"/>
              <a:gd name="connsiteY12" fmla="*/ 38335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9509 w 43256"/>
              <a:gd name="connsiteY7" fmla="*/ 403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7622 w 43256"/>
              <a:gd name="connsiteY12" fmla="*/ 38335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680 w 43256"/>
              <a:gd name="connsiteY6" fmla="*/ 37528 h 43219"/>
              <a:gd name="connsiteX7" fmla="*/ 29509 w 43256"/>
              <a:gd name="connsiteY7" fmla="*/ 403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002"/>
              <a:gd name="connsiteX1" fmla="*/ 5659 w 43256"/>
              <a:gd name="connsiteY1" fmla="*/ 6766 h 43002"/>
              <a:gd name="connsiteX2" fmla="*/ 14041 w 43256"/>
              <a:gd name="connsiteY2" fmla="*/ 5061 h 43002"/>
              <a:gd name="connsiteX3" fmla="*/ 22492 w 43256"/>
              <a:gd name="connsiteY3" fmla="*/ 3291 h 43002"/>
              <a:gd name="connsiteX4" fmla="*/ 25785 w 43256"/>
              <a:gd name="connsiteY4" fmla="*/ 59 h 43002"/>
              <a:gd name="connsiteX5" fmla="*/ 29869 w 43256"/>
              <a:gd name="connsiteY5" fmla="*/ 2340 h 43002"/>
              <a:gd name="connsiteX6" fmla="*/ 35499 w 43256"/>
              <a:gd name="connsiteY6" fmla="*/ 549 h 43002"/>
              <a:gd name="connsiteX7" fmla="*/ 38354 w 43256"/>
              <a:gd name="connsiteY7" fmla="*/ 5435 h 43002"/>
              <a:gd name="connsiteX8" fmla="*/ 42018 w 43256"/>
              <a:gd name="connsiteY8" fmla="*/ 10177 h 43002"/>
              <a:gd name="connsiteX9" fmla="*/ 41854 w 43256"/>
              <a:gd name="connsiteY9" fmla="*/ 15319 h 43002"/>
              <a:gd name="connsiteX10" fmla="*/ 43052 w 43256"/>
              <a:gd name="connsiteY10" fmla="*/ 23181 h 43002"/>
              <a:gd name="connsiteX11" fmla="*/ 37440 w 43256"/>
              <a:gd name="connsiteY11" fmla="*/ 30063 h 43002"/>
              <a:gd name="connsiteX12" fmla="*/ 37622 w 43256"/>
              <a:gd name="connsiteY12" fmla="*/ 38335 h 43002"/>
              <a:gd name="connsiteX13" fmla="*/ 28591 w 43256"/>
              <a:gd name="connsiteY13" fmla="*/ 37692 h 43002"/>
              <a:gd name="connsiteX14" fmla="*/ 23703 w 43256"/>
              <a:gd name="connsiteY14" fmla="*/ 42965 h 43002"/>
              <a:gd name="connsiteX15" fmla="*/ 16516 w 43256"/>
              <a:gd name="connsiteY15" fmla="*/ 39125 h 43002"/>
              <a:gd name="connsiteX16" fmla="*/ 5840 w 43256"/>
              <a:gd name="connsiteY16" fmla="*/ 35331 h 43002"/>
              <a:gd name="connsiteX17" fmla="*/ 1146 w 43256"/>
              <a:gd name="connsiteY17" fmla="*/ 31109 h 43002"/>
              <a:gd name="connsiteX18" fmla="*/ 2149 w 43256"/>
              <a:gd name="connsiteY18" fmla="*/ 25410 h 43002"/>
              <a:gd name="connsiteX19" fmla="*/ 31 w 43256"/>
              <a:gd name="connsiteY19" fmla="*/ 19563 h 43002"/>
              <a:gd name="connsiteX20" fmla="*/ 3899 w 43256"/>
              <a:gd name="connsiteY20" fmla="*/ 14366 h 43002"/>
              <a:gd name="connsiteX21" fmla="*/ 3936 w 43256"/>
              <a:gd name="connsiteY21" fmla="*/ 14229 h 43002"/>
              <a:gd name="connsiteX0" fmla="*/ 4729 w 43256"/>
              <a:gd name="connsiteY0" fmla="*/ 26036 h 43002"/>
              <a:gd name="connsiteX1" fmla="*/ 2196 w 43256"/>
              <a:gd name="connsiteY1" fmla="*/ 25239 h 43002"/>
              <a:gd name="connsiteX2" fmla="*/ 6964 w 43256"/>
              <a:gd name="connsiteY2" fmla="*/ 34758 h 43002"/>
              <a:gd name="connsiteX3" fmla="*/ 5856 w 43256"/>
              <a:gd name="connsiteY3" fmla="*/ 35139 h 43002"/>
              <a:gd name="connsiteX4" fmla="*/ 16514 w 43256"/>
              <a:gd name="connsiteY4" fmla="*/ 38949 h 43002"/>
              <a:gd name="connsiteX5" fmla="*/ 15846 w 43256"/>
              <a:gd name="connsiteY5" fmla="*/ 37209 h 43002"/>
              <a:gd name="connsiteX6" fmla="*/ 28680 w 43256"/>
              <a:gd name="connsiteY6" fmla="*/ 37528 h 43002"/>
              <a:gd name="connsiteX7" fmla="*/ 29509 w 43256"/>
              <a:gd name="connsiteY7" fmla="*/ 40319 h 43002"/>
              <a:gd name="connsiteX8" fmla="*/ 34165 w 43256"/>
              <a:gd name="connsiteY8" fmla="*/ 22813 h 43002"/>
              <a:gd name="connsiteX9" fmla="*/ 37416 w 43256"/>
              <a:gd name="connsiteY9" fmla="*/ 29949 h 43002"/>
              <a:gd name="connsiteX10" fmla="*/ 41834 w 43256"/>
              <a:gd name="connsiteY10" fmla="*/ 15213 h 43002"/>
              <a:gd name="connsiteX11" fmla="*/ 40386 w 43256"/>
              <a:gd name="connsiteY11" fmla="*/ 17889 h 43002"/>
              <a:gd name="connsiteX12" fmla="*/ 38360 w 43256"/>
              <a:gd name="connsiteY12" fmla="*/ 5285 h 43002"/>
              <a:gd name="connsiteX13" fmla="*/ 38436 w 43256"/>
              <a:gd name="connsiteY13" fmla="*/ 6549 h 43002"/>
              <a:gd name="connsiteX14" fmla="*/ 29114 w 43256"/>
              <a:gd name="connsiteY14" fmla="*/ 3811 h 43002"/>
              <a:gd name="connsiteX15" fmla="*/ 29856 w 43256"/>
              <a:gd name="connsiteY15" fmla="*/ 2199 h 43002"/>
              <a:gd name="connsiteX16" fmla="*/ 22177 w 43256"/>
              <a:gd name="connsiteY16" fmla="*/ 4579 h 43002"/>
              <a:gd name="connsiteX17" fmla="*/ 22536 w 43256"/>
              <a:gd name="connsiteY17" fmla="*/ 3189 h 43002"/>
              <a:gd name="connsiteX18" fmla="*/ 14036 w 43256"/>
              <a:gd name="connsiteY18" fmla="*/ 5051 h 43002"/>
              <a:gd name="connsiteX19" fmla="*/ 15336 w 43256"/>
              <a:gd name="connsiteY19" fmla="*/ 6399 h 43002"/>
              <a:gd name="connsiteX20" fmla="*/ 4163 w 43256"/>
              <a:gd name="connsiteY20" fmla="*/ 15648 h 43002"/>
              <a:gd name="connsiteX21" fmla="*/ 3936 w 43256"/>
              <a:gd name="connsiteY21" fmla="*/ 14229 h 43002"/>
              <a:gd name="connsiteX0" fmla="*/ 3936 w 43256"/>
              <a:gd name="connsiteY0" fmla="*/ 14229 h 43002"/>
              <a:gd name="connsiteX1" fmla="*/ 5659 w 43256"/>
              <a:gd name="connsiteY1" fmla="*/ 6766 h 43002"/>
              <a:gd name="connsiteX2" fmla="*/ 14041 w 43256"/>
              <a:gd name="connsiteY2" fmla="*/ 5061 h 43002"/>
              <a:gd name="connsiteX3" fmla="*/ 22492 w 43256"/>
              <a:gd name="connsiteY3" fmla="*/ 3291 h 43002"/>
              <a:gd name="connsiteX4" fmla="*/ 25785 w 43256"/>
              <a:gd name="connsiteY4" fmla="*/ 59 h 43002"/>
              <a:gd name="connsiteX5" fmla="*/ 29869 w 43256"/>
              <a:gd name="connsiteY5" fmla="*/ 2340 h 43002"/>
              <a:gd name="connsiteX6" fmla="*/ 35499 w 43256"/>
              <a:gd name="connsiteY6" fmla="*/ 549 h 43002"/>
              <a:gd name="connsiteX7" fmla="*/ 38354 w 43256"/>
              <a:gd name="connsiteY7" fmla="*/ 5435 h 43002"/>
              <a:gd name="connsiteX8" fmla="*/ 42018 w 43256"/>
              <a:gd name="connsiteY8" fmla="*/ 10177 h 43002"/>
              <a:gd name="connsiteX9" fmla="*/ 41854 w 43256"/>
              <a:gd name="connsiteY9" fmla="*/ 15319 h 43002"/>
              <a:gd name="connsiteX10" fmla="*/ 43052 w 43256"/>
              <a:gd name="connsiteY10" fmla="*/ 23181 h 43002"/>
              <a:gd name="connsiteX11" fmla="*/ 37440 w 43256"/>
              <a:gd name="connsiteY11" fmla="*/ 30063 h 43002"/>
              <a:gd name="connsiteX12" fmla="*/ 37622 w 43256"/>
              <a:gd name="connsiteY12" fmla="*/ 38335 h 43002"/>
              <a:gd name="connsiteX13" fmla="*/ 28591 w 43256"/>
              <a:gd name="connsiteY13" fmla="*/ 37692 h 43002"/>
              <a:gd name="connsiteX14" fmla="*/ 23703 w 43256"/>
              <a:gd name="connsiteY14" fmla="*/ 42965 h 43002"/>
              <a:gd name="connsiteX15" fmla="*/ 16516 w 43256"/>
              <a:gd name="connsiteY15" fmla="*/ 39125 h 43002"/>
              <a:gd name="connsiteX16" fmla="*/ 5840 w 43256"/>
              <a:gd name="connsiteY16" fmla="*/ 35331 h 43002"/>
              <a:gd name="connsiteX17" fmla="*/ 1146 w 43256"/>
              <a:gd name="connsiteY17" fmla="*/ 31109 h 43002"/>
              <a:gd name="connsiteX18" fmla="*/ 2149 w 43256"/>
              <a:gd name="connsiteY18" fmla="*/ 25410 h 43002"/>
              <a:gd name="connsiteX19" fmla="*/ 31 w 43256"/>
              <a:gd name="connsiteY19" fmla="*/ 19563 h 43002"/>
              <a:gd name="connsiteX20" fmla="*/ 3899 w 43256"/>
              <a:gd name="connsiteY20" fmla="*/ 14366 h 43002"/>
              <a:gd name="connsiteX21" fmla="*/ 3936 w 43256"/>
              <a:gd name="connsiteY21" fmla="*/ 14229 h 43002"/>
              <a:gd name="connsiteX0" fmla="*/ 4729 w 43256"/>
              <a:gd name="connsiteY0" fmla="*/ 26036 h 43002"/>
              <a:gd name="connsiteX1" fmla="*/ 2196 w 43256"/>
              <a:gd name="connsiteY1" fmla="*/ 25239 h 43002"/>
              <a:gd name="connsiteX2" fmla="*/ 6964 w 43256"/>
              <a:gd name="connsiteY2" fmla="*/ 34758 h 43002"/>
              <a:gd name="connsiteX3" fmla="*/ 5856 w 43256"/>
              <a:gd name="connsiteY3" fmla="*/ 35139 h 43002"/>
              <a:gd name="connsiteX4" fmla="*/ 16514 w 43256"/>
              <a:gd name="connsiteY4" fmla="*/ 38949 h 43002"/>
              <a:gd name="connsiteX5" fmla="*/ 15846 w 43256"/>
              <a:gd name="connsiteY5" fmla="*/ 37209 h 43002"/>
              <a:gd name="connsiteX6" fmla="*/ 28680 w 43256"/>
              <a:gd name="connsiteY6" fmla="*/ 37528 h 43002"/>
              <a:gd name="connsiteX7" fmla="*/ 29874 w 43256"/>
              <a:gd name="connsiteY7" fmla="*/ 42287 h 43002"/>
              <a:gd name="connsiteX8" fmla="*/ 34165 w 43256"/>
              <a:gd name="connsiteY8" fmla="*/ 22813 h 43002"/>
              <a:gd name="connsiteX9" fmla="*/ 37416 w 43256"/>
              <a:gd name="connsiteY9" fmla="*/ 29949 h 43002"/>
              <a:gd name="connsiteX10" fmla="*/ 41834 w 43256"/>
              <a:gd name="connsiteY10" fmla="*/ 15213 h 43002"/>
              <a:gd name="connsiteX11" fmla="*/ 40386 w 43256"/>
              <a:gd name="connsiteY11" fmla="*/ 17889 h 43002"/>
              <a:gd name="connsiteX12" fmla="*/ 38360 w 43256"/>
              <a:gd name="connsiteY12" fmla="*/ 5285 h 43002"/>
              <a:gd name="connsiteX13" fmla="*/ 38436 w 43256"/>
              <a:gd name="connsiteY13" fmla="*/ 6549 h 43002"/>
              <a:gd name="connsiteX14" fmla="*/ 29114 w 43256"/>
              <a:gd name="connsiteY14" fmla="*/ 3811 h 43002"/>
              <a:gd name="connsiteX15" fmla="*/ 29856 w 43256"/>
              <a:gd name="connsiteY15" fmla="*/ 2199 h 43002"/>
              <a:gd name="connsiteX16" fmla="*/ 22177 w 43256"/>
              <a:gd name="connsiteY16" fmla="*/ 4579 h 43002"/>
              <a:gd name="connsiteX17" fmla="*/ 22536 w 43256"/>
              <a:gd name="connsiteY17" fmla="*/ 3189 h 43002"/>
              <a:gd name="connsiteX18" fmla="*/ 14036 w 43256"/>
              <a:gd name="connsiteY18" fmla="*/ 5051 h 43002"/>
              <a:gd name="connsiteX19" fmla="*/ 15336 w 43256"/>
              <a:gd name="connsiteY19" fmla="*/ 6399 h 43002"/>
              <a:gd name="connsiteX20" fmla="*/ 4163 w 43256"/>
              <a:gd name="connsiteY20" fmla="*/ 15648 h 43002"/>
              <a:gd name="connsiteX21" fmla="*/ 3936 w 43256"/>
              <a:gd name="connsiteY21" fmla="*/ 14229 h 43002"/>
              <a:gd name="connsiteX0" fmla="*/ 3936 w 43256"/>
              <a:gd name="connsiteY0" fmla="*/ 14229 h 43002"/>
              <a:gd name="connsiteX1" fmla="*/ 5659 w 43256"/>
              <a:gd name="connsiteY1" fmla="*/ 6766 h 43002"/>
              <a:gd name="connsiteX2" fmla="*/ 14041 w 43256"/>
              <a:gd name="connsiteY2" fmla="*/ 5061 h 43002"/>
              <a:gd name="connsiteX3" fmla="*/ 22492 w 43256"/>
              <a:gd name="connsiteY3" fmla="*/ 3291 h 43002"/>
              <a:gd name="connsiteX4" fmla="*/ 25785 w 43256"/>
              <a:gd name="connsiteY4" fmla="*/ 59 h 43002"/>
              <a:gd name="connsiteX5" fmla="*/ 29869 w 43256"/>
              <a:gd name="connsiteY5" fmla="*/ 2340 h 43002"/>
              <a:gd name="connsiteX6" fmla="*/ 35499 w 43256"/>
              <a:gd name="connsiteY6" fmla="*/ 549 h 43002"/>
              <a:gd name="connsiteX7" fmla="*/ 38354 w 43256"/>
              <a:gd name="connsiteY7" fmla="*/ 5435 h 43002"/>
              <a:gd name="connsiteX8" fmla="*/ 42018 w 43256"/>
              <a:gd name="connsiteY8" fmla="*/ 10177 h 43002"/>
              <a:gd name="connsiteX9" fmla="*/ 41854 w 43256"/>
              <a:gd name="connsiteY9" fmla="*/ 15319 h 43002"/>
              <a:gd name="connsiteX10" fmla="*/ 43052 w 43256"/>
              <a:gd name="connsiteY10" fmla="*/ 23181 h 43002"/>
              <a:gd name="connsiteX11" fmla="*/ 37440 w 43256"/>
              <a:gd name="connsiteY11" fmla="*/ 30063 h 43002"/>
              <a:gd name="connsiteX12" fmla="*/ 37622 w 43256"/>
              <a:gd name="connsiteY12" fmla="*/ 38335 h 43002"/>
              <a:gd name="connsiteX13" fmla="*/ 28591 w 43256"/>
              <a:gd name="connsiteY13" fmla="*/ 37692 h 43002"/>
              <a:gd name="connsiteX14" fmla="*/ 23703 w 43256"/>
              <a:gd name="connsiteY14" fmla="*/ 42965 h 43002"/>
              <a:gd name="connsiteX15" fmla="*/ 16516 w 43256"/>
              <a:gd name="connsiteY15" fmla="*/ 39125 h 43002"/>
              <a:gd name="connsiteX16" fmla="*/ 5840 w 43256"/>
              <a:gd name="connsiteY16" fmla="*/ 35331 h 43002"/>
              <a:gd name="connsiteX17" fmla="*/ 1146 w 43256"/>
              <a:gd name="connsiteY17" fmla="*/ 31109 h 43002"/>
              <a:gd name="connsiteX18" fmla="*/ 2149 w 43256"/>
              <a:gd name="connsiteY18" fmla="*/ 25410 h 43002"/>
              <a:gd name="connsiteX19" fmla="*/ 31 w 43256"/>
              <a:gd name="connsiteY19" fmla="*/ 19563 h 43002"/>
              <a:gd name="connsiteX20" fmla="*/ 3899 w 43256"/>
              <a:gd name="connsiteY20" fmla="*/ 14366 h 43002"/>
              <a:gd name="connsiteX21" fmla="*/ 3936 w 43256"/>
              <a:gd name="connsiteY21" fmla="*/ 14229 h 43002"/>
              <a:gd name="connsiteX0" fmla="*/ 4729 w 43256"/>
              <a:gd name="connsiteY0" fmla="*/ 26036 h 43002"/>
              <a:gd name="connsiteX1" fmla="*/ 2196 w 43256"/>
              <a:gd name="connsiteY1" fmla="*/ 25239 h 43002"/>
              <a:gd name="connsiteX2" fmla="*/ 6964 w 43256"/>
              <a:gd name="connsiteY2" fmla="*/ 34758 h 43002"/>
              <a:gd name="connsiteX3" fmla="*/ 5856 w 43256"/>
              <a:gd name="connsiteY3" fmla="*/ 35139 h 43002"/>
              <a:gd name="connsiteX4" fmla="*/ 16514 w 43256"/>
              <a:gd name="connsiteY4" fmla="*/ 38949 h 43002"/>
              <a:gd name="connsiteX5" fmla="*/ 15846 w 43256"/>
              <a:gd name="connsiteY5" fmla="*/ 37209 h 43002"/>
              <a:gd name="connsiteX6" fmla="*/ 29593 w 43256"/>
              <a:gd name="connsiteY6" fmla="*/ 39835 h 43002"/>
              <a:gd name="connsiteX7" fmla="*/ 29874 w 43256"/>
              <a:gd name="connsiteY7" fmla="*/ 42287 h 43002"/>
              <a:gd name="connsiteX8" fmla="*/ 34165 w 43256"/>
              <a:gd name="connsiteY8" fmla="*/ 22813 h 43002"/>
              <a:gd name="connsiteX9" fmla="*/ 37416 w 43256"/>
              <a:gd name="connsiteY9" fmla="*/ 29949 h 43002"/>
              <a:gd name="connsiteX10" fmla="*/ 41834 w 43256"/>
              <a:gd name="connsiteY10" fmla="*/ 15213 h 43002"/>
              <a:gd name="connsiteX11" fmla="*/ 40386 w 43256"/>
              <a:gd name="connsiteY11" fmla="*/ 17889 h 43002"/>
              <a:gd name="connsiteX12" fmla="*/ 38360 w 43256"/>
              <a:gd name="connsiteY12" fmla="*/ 5285 h 43002"/>
              <a:gd name="connsiteX13" fmla="*/ 38436 w 43256"/>
              <a:gd name="connsiteY13" fmla="*/ 6549 h 43002"/>
              <a:gd name="connsiteX14" fmla="*/ 29114 w 43256"/>
              <a:gd name="connsiteY14" fmla="*/ 3811 h 43002"/>
              <a:gd name="connsiteX15" fmla="*/ 29856 w 43256"/>
              <a:gd name="connsiteY15" fmla="*/ 2199 h 43002"/>
              <a:gd name="connsiteX16" fmla="*/ 22177 w 43256"/>
              <a:gd name="connsiteY16" fmla="*/ 4579 h 43002"/>
              <a:gd name="connsiteX17" fmla="*/ 22536 w 43256"/>
              <a:gd name="connsiteY17" fmla="*/ 3189 h 43002"/>
              <a:gd name="connsiteX18" fmla="*/ 14036 w 43256"/>
              <a:gd name="connsiteY18" fmla="*/ 5051 h 43002"/>
              <a:gd name="connsiteX19" fmla="*/ 15336 w 43256"/>
              <a:gd name="connsiteY19" fmla="*/ 6399 h 43002"/>
              <a:gd name="connsiteX20" fmla="*/ 4163 w 43256"/>
              <a:gd name="connsiteY20" fmla="*/ 15648 h 43002"/>
              <a:gd name="connsiteX21" fmla="*/ 3936 w 43256"/>
              <a:gd name="connsiteY21" fmla="*/ 14229 h 43002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591 w 43256"/>
              <a:gd name="connsiteY13" fmla="*/ 37692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593 w 43256"/>
              <a:gd name="connsiteY6" fmla="*/ 39835 h 42976"/>
              <a:gd name="connsiteX7" fmla="*/ 29874 w 43256"/>
              <a:gd name="connsiteY7" fmla="*/ 42287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774 w 43256"/>
              <a:gd name="connsiteY13" fmla="*/ 39660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593 w 43256"/>
              <a:gd name="connsiteY6" fmla="*/ 39835 h 42976"/>
              <a:gd name="connsiteX7" fmla="*/ 29874 w 43256"/>
              <a:gd name="connsiteY7" fmla="*/ 42287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774 w 43256"/>
              <a:gd name="connsiteY13" fmla="*/ 39660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593 w 43256"/>
              <a:gd name="connsiteY6" fmla="*/ 39835 h 42976"/>
              <a:gd name="connsiteX7" fmla="*/ 28779 w 43256"/>
              <a:gd name="connsiteY7" fmla="*/ 40319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774 w 43256"/>
              <a:gd name="connsiteY13" fmla="*/ 39660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776 w 43256"/>
              <a:gd name="connsiteY6" fmla="*/ 41328 h 42976"/>
              <a:gd name="connsiteX7" fmla="*/ 28779 w 43256"/>
              <a:gd name="connsiteY7" fmla="*/ 40319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30965 w 43256"/>
              <a:gd name="connsiteY13" fmla="*/ 42035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776 w 43256"/>
              <a:gd name="connsiteY6" fmla="*/ 41328 h 42976"/>
              <a:gd name="connsiteX7" fmla="*/ 28779 w 43256"/>
              <a:gd name="connsiteY7" fmla="*/ 40319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30965 w 43256"/>
              <a:gd name="connsiteY13" fmla="*/ 42035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776 w 43256"/>
              <a:gd name="connsiteY6" fmla="*/ 41328 h 42976"/>
              <a:gd name="connsiteX7" fmla="*/ 28414 w 43256"/>
              <a:gd name="connsiteY7" fmla="*/ 42355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3063"/>
              <a:gd name="connsiteX1" fmla="*/ 5659 w 43256"/>
              <a:gd name="connsiteY1" fmla="*/ 6766 h 43063"/>
              <a:gd name="connsiteX2" fmla="*/ 14041 w 43256"/>
              <a:gd name="connsiteY2" fmla="*/ 5061 h 43063"/>
              <a:gd name="connsiteX3" fmla="*/ 22492 w 43256"/>
              <a:gd name="connsiteY3" fmla="*/ 3291 h 43063"/>
              <a:gd name="connsiteX4" fmla="*/ 25785 w 43256"/>
              <a:gd name="connsiteY4" fmla="*/ 59 h 43063"/>
              <a:gd name="connsiteX5" fmla="*/ 29869 w 43256"/>
              <a:gd name="connsiteY5" fmla="*/ 2340 h 43063"/>
              <a:gd name="connsiteX6" fmla="*/ 35499 w 43256"/>
              <a:gd name="connsiteY6" fmla="*/ 549 h 43063"/>
              <a:gd name="connsiteX7" fmla="*/ 38354 w 43256"/>
              <a:gd name="connsiteY7" fmla="*/ 5435 h 43063"/>
              <a:gd name="connsiteX8" fmla="*/ 42018 w 43256"/>
              <a:gd name="connsiteY8" fmla="*/ 10177 h 43063"/>
              <a:gd name="connsiteX9" fmla="*/ 41854 w 43256"/>
              <a:gd name="connsiteY9" fmla="*/ 15319 h 43063"/>
              <a:gd name="connsiteX10" fmla="*/ 43052 w 43256"/>
              <a:gd name="connsiteY10" fmla="*/ 23181 h 43063"/>
              <a:gd name="connsiteX11" fmla="*/ 37440 w 43256"/>
              <a:gd name="connsiteY11" fmla="*/ 30063 h 43063"/>
              <a:gd name="connsiteX12" fmla="*/ 37622 w 43256"/>
              <a:gd name="connsiteY12" fmla="*/ 38335 h 43063"/>
              <a:gd name="connsiteX13" fmla="*/ 30965 w 43256"/>
              <a:gd name="connsiteY13" fmla="*/ 42035 h 43063"/>
              <a:gd name="connsiteX14" fmla="*/ 28860 w 43256"/>
              <a:gd name="connsiteY14" fmla="*/ 41566 h 43063"/>
              <a:gd name="connsiteX15" fmla="*/ 23703 w 43256"/>
              <a:gd name="connsiteY15" fmla="*/ 42965 h 43063"/>
              <a:gd name="connsiteX16" fmla="*/ 16516 w 43256"/>
              <a:gd name="connsiteY16" fmla="*/ 39125 h 43063"/>
              <a:gd name="connsiteX17" fmla="*/ 5840 w 43256"/>
              <a:gd name="connsiteY17" fmla="*/ 35331 h 43063"/>
              <a:gd name="connsiteX18" fmla="*/ 1146 w 43256"/>
              <a:gd name="connsiteY18" fmla="*/ 31109 h 43063"/>
              <a:gd name="connsiteX19" fmla="*/ 2149 w 43256"/>
              <a:gd name="connsiteY19" fmla="*/ 25410 h 43063"/>
              <a:gd name="connsiteX20" fmla="*/ 31 w 43256"/>
              <a:gd name="connsiteY20" fmla="*/ 19563 h 43063"/>
              <a:gd name="connsiteX21" fmla="*/ 3899 w 43256"/>
              <a:gd name="connsiteY21" fmla="*/ 14366 h 43063"/>
              <a:gd name="connsiteX22" fmla="*/ 3936 w 43256"/>
              <a:gd name="connsiteY22" fmla="*/ 14229 h 43063"/>
              <a:gd name="connsiteX0" fmla="*/ 4729 w 43256"/>
              <a:gd name="connsiteY0" fmla="*/ 26036 h 43063"/>
              <a:gd name="connsiteX1" fmla="*/ 2196 w 43256"/>
              <a:gd name="connsiteY1" fmla="*/ 25239 h 43063"/>
              <a:gd name="connsiteX2" fmla="*/ 6964 w 43256"/>
              <a:gd name="connsiteY2" fmla="*/ 34758 h 43063"/>
              <a:gd name="connsiteX3" fmla="*/ 5856 w 43256"/>
              <a:gd name="connsiteY3" fmla="*/ 35139 h 43063"/>
              <a:gd name="connsiteX4" fmla="*/ 16514 w 43256"/>
              <a:gd name="connsiteY4" fmla="*/ 38949 h 43063"/>
              <a:gd name="connsiteX5" fmla="*/ 15846 w 43256"/>
              <a:gd name="connsiteY5" fmla="*/ 37209 h 43063"/>
              <a:gd name="connsiteX6" fmla="*/ 29776 w 43256"/>
              <a:gd name="connsiteY6" fmla="*/ 41328 h 43063"/>
              <a:gd name="connsiteX7" fmla="*/ 28414 w 43256"/>
              <a:gd name="connsiteY7" fmla="*/ 42355 h 43063"/>
              <a:gd name="connsiteX8" fmla="*/ 34165 w 43256"/>
              <a:gd name="connsiteY8" fmla="*/ 22813 h 43063"/>
              <a:gd name="connsiteX9" fmla="*/ 37416 w 43256"/>
              <a:gd name="connsiteY9" fmla="*/ 29949 h 43063"/>
              <a:gd name="connsiteX10" fmla="*/ 41834 w 43256"/>
              <a:gd name="connsiteY10" fmla="*/ 15213 h 43063"/>
              <a:gd name="connsiteX11" fmla="*/ 40386 w 43256"/>
              <a:gd name="connsiteY11" fmla="*/ 17889 h 43063"/>
              <a:gd name="connsiteX12" fmla="*/ 38360 w 43256"/>
              <a:gd name="connsiteY12" fmla="*/ 5285 h 43063"/>
              <a:gd name="connsiteX13" fmla="*/ 38436 w 43256"/>
              <a:gd name="connsiteY13" fmla="*/ 6549 h 43063"/>
              <a:gd name="connsiteX14" fmla="*/ 29114 w 43256"/>
              <a:gd name="connsiteY14" fmla="*/ 3811 h 43063"/>
              <a:gd name="connsiteX15" fmla="*/ 29856 w 43256"/>
              <a:gd name="connsiteY15" fmla="*/ 2199 h 43063"/>
              <a:gd name="connsiteX16" fmla="*/ 22177 w 43256"/>
              <a:gd name="connsiteY16" fmla="*/ 4579 h 43063"/>
              <a:gd name="connsiteX17" fmla="*/ 22536 w 43256"/>
              <a:gd name="connsiteY17" fmla="*/ 3189 h 43063"/>
              <a:gd name="connsiteX18" fmla="*/ 14036 w 43256"/>
              <a:gd name="connsiteY18" fmla="*/ 5051 h 43063"/>
              <a:gd name="connsiteX19" fmla="*/ 15336 w 43256"/>
              <a:gd name="connsiteY19" fmla="*/ 6399 h 43063"/>
              <a:gd name="connsiteX20" fmla="*/ 4163 w 43256"/>
              <a:gd name="connsiteY20" fmla="*/ 15648 h 43063"/>
              <a:gd name="connsiteX21" fmla="*/ 3936 w 43256"/>
              <a:gd name="connsiteY21" fmla="*/ 14229 h 43063"/>
              <a:gd name="connsiteX0" fmla="*/ 3936 w 43256"/>
              <a:gd name="connsiteY0" fmla="*/ 14229 h 43063"/>
              <a:gd name="connsiteX1" fmla="*/ 5659 w 43256"/>
              <a:gd name="connsiteY1" fmla="*/ 6766 h 43063"/>
              <a:gd name="connsiteX2" fmla="*/ 14041 w 43256"/>
              <a:gd name="connsiteY2" fmla="*/ 5061 h 43063"/>
              <a:gd name="connsiteX3" fmla="*/ 22492 w 43256"/>
              <a:gd name="connsiteY3" fmla="*/ 3291 h 43063"/>
              <a:gd name="connsiteX4" fmla="*/ 25785 w 43256"/>
              <a:gd name="connsiteY4" fmla="*/ 59 h 43063"/>
              <a:gd name="connsiteX5" fmla="*/ 29869 w 43256"/>
              <a:gd name="connsiteY5" fmla="*/ 2340 h 43063"/>
              <a:gd name="connsiteX6" fmla="*/ 35499 w 43256"/>
              <a:gd name="connsiteY6" fmla="*/ 549 h 43063"/>
              <a:gd name="connsiteX7" fmla="*/ 38354 w 43256"/>
              <a:gd name="connsiteY7" fmla="*/ 5435 h 43063"/>
              <a:gd name="connsiteX8" fmla="*/ 42018 w 43256"/>
              <a:gd name="connsiteY8" fmla="*/ 10177 h 43063"/>
              <a:gd name="connsiteX9" fmla="*/ 41854 w 43256"/>
              <a:gd name="connsiteY9" fmla="*/ 15319 h 43063"/>
              <a:gd name="connsiteX10" fmla="*/ 43052 w 43256"/>
              <a:gd name="connsiteY10" fmla="*/ 23181 h 43063"/>
              <a:gd name="connsiteX11" fmla="*/ 37440 w 43256"/>
              <a:gd name="connsiteY11" fmla="*/ 30063 h 43063"/>
              <a:gd name="connsiteX12" fmla="*/ 37622 w 43256"/>
              <a:gd name="connsiteY12" fmla="*/ 38335 h 43063"/>
              <a:gd name="connsiteX13" fmla="*/ 30965 w 43256"/>
              <a:gd name="connsiteY13" fmla="*/ 42035 h 43063"/>
              <a:gd name="connsiteX14" fmla="*/ 28860 w 43256"/>
              <a:gd name="connsiteY14" fmla="*/ 41566 h 43063"/>
              <a:gd name="connsiteX15" fmla="*/ 23703 w 43256"/>
              <a:gd name="connsiteY15" fmla="*/ 42965 h 43063"/>
              <a:gd name="connsiteX16" fmla="*/ 16516 w 43256"/>
              <a:gd name="connsiteY16" fmla="*/ 39125 h 43063"/>
              <a:gd name="connsiteX17" fmla="*/ 5840 w 43256"/>
              <a:gd name="connsiteY17" fmla="*/ 35331 h 43063"/>
              <a:gd name="connsiteX18" fmla="*/ 1146 w 43256"/>
              <a:gd name="connsiteY18" fmla="*/ 31109 h 43063"/>
              <a:gd name="connsiteX19" fmla="*/ 2149 w 43256"/>
              <a:gd name="connsiteY19" fmla="*/ 25410 h 43063"/>
              <a:gd name="connsiteX20" fmla="*/ 31 w 43256"/>
              <a:gd name="connsiteY20" fmla="*/ 19563 h 43063"/>
              <a:gd name="connsiteX21" fmla="*/ 3899 w 43256"/>
              <a:gd name="connsiteY21" fmla="*/ 14366 h 43063"/>
              <a:gd name="connsiteX22" fmla="*/ 3936 w 43256"/>
              <a:gd name="connsiteY22" fmla="*/ 14229 h 43063"/>
              <a:gd name="connsiteX0" fmla="*/ 4729 w 43256"/>
              <a:gd name="connsiteY0" fmla="*/ 26036 h 43063"/>
              <a:gd name="connsiteX1" fmla="*/ 2196 w 43256"/>
              <a:gd name="connsiteY1" fmla="*/ 25239 h 43063"/>
              <a:gd name="connsiteX2" fmla="*/ 6964 w 43256"/>
              <a:gd name="connsiteY2" fmla="*/ 34758 h 43063"/>
              <a:gd name="connsiteX3" fmla="*/ 5856 w 43256"/>
              <a:gd name="connsiteY3" fmla="*/ 35139 h 43063"/>
              <a:gd name="connsiteX4" fmla="*/ 16514 w 43256"/>
              <a:gd name="connsiteY4" fmla="*/ 38949 h 43063"/>
              <a:gd name="connsiteX5" fmla="*/ 15846 w 43256"/>
              <a:gd name="connsiteY5" fmla="*/ 37209 h 43063"/>
              <a:gd name="connsiteX6" fmla="*/ 32149 w 43256"/>
              <a:gd name="connsiteY6" fmla="*/ 39903 h 43063"/>
              <a:gd name="connsiteX7" fmla="*/ 28414 w 43256"/>
              <a:gd name="connsiteY7" fmla="*/ 42355 h 43063"/>
              <a:gd name="connsiteX8" fmla="*/ 34165 w 43256"/>
              <a:gd name="connsiteY8" fmla="*/ 22813 h 43063"/>
              <a:gd name="connsiteX9" fmla="*/ 37416 w 43256"/>
              <a:gd name="connsiteY9" fmla="*/ 29949 h 43063"/>
              <a:gd name="connsiteX10" fmla="*/ 41834 w 43256"/>
              <a:gd name="connsiteY10" fmla="*/ 15213 h 43063"/>
              <a:gd name="connsiteX11" fmla="*/ 40386 w 43256"/>
              <a:gd name="connsiteY11" fmla="*/ 17889 h 43063"/>
              <a:gd name="connsiteX12" fmla="*/ 38360 w 43256"/>
              <a:gd name="connsiteY12" fmla="*/ 5285 h 43063"/>
              <a:gd name="connsiteX13" fmla="*/ 38436 w 43256"/>
              <a:gd name="connsiteY13" fmla="*/ 6549 h 43063"/>
              <a:gd name="connsiteX14" fmla="*/ 29114 w 43256"/>
              <a:gd name="connsiteY14" fmla="*/ 3811 h 43063"/>
              <a:gd name="connsiteX15" fmla="*/ 29856 w 43256"/>
              <a:gd name="connsiteY15" fmla="*/ 2199 h 43063"/>
              <a:gd name="connsiteX16" fmla="*/ 22177 w 43256"/>
              <a:gd name="connsiteY16" fmla="*/ 4579 h 43063"/>
              <a:gd name="connsiteX17" fmla="*/ 22536 w 43256"/>
              <a:gd name="connsiteY17" fmla="*/ 3189 h 43063"/>
              <a:gd name="connsiteX18" fmla="*/ 14036 w 43256"/>
              <a:gd name="connsiteY18" fmla="*/ 5051 h 43063"/>
              <a:gd name="connsiteX19" fmla="*/ 15336 w 43256"/>
              <a:gd name="connsiteY19" fmla="*/ 6399 h 43063"/>
              <a:gd name="connsiteX20" fmla="*/ 4163 w 43256"/>
              <a:gd name="connsiteY20" fmla="*/ 15648 h 43063"/>
              <a:gd name="connsiteX21" fmla="*/ 3936 w 43256"/>
              <a:gd name="connsiteY21" fmla="*/ 14229 h 43063"/>
              <a:gd name="connsiteX0" fmla="*/ 3936 w 43256"/>
              <a:gd name="connsiteY0" fmla="*/ 14229 h 43063"/>
              <a:gd name="connsiteX1" fmla="*/ 5659 w 43256"/>
              <a:gd name="connsiteY1" fmla="*/ 6766 h 43063"/>
              <a:gd name="connsiteX2" fmla="*/ 14041 w 43256"/>
              <a:gd name="connsiteY2" fmla="*/ 5061 h 43063"/>
              <a:gd name="connsiteX3" fmla="*/ 22492 w 43256"/>
              <a:gd name="connsiteY3" fmla="*/ 3291 h 43063"/>
              <a:gd name="connsiteX4" fmla="*/ 25785 w 43256"/>
              <a:gd name="connsiteY4" fmla="*/ 59 h 43063"/>
              <a:gd name="connsiteX5" fmla="*/ 29869 w 43256"/>
              <a:gd name="connsiteY5" fmla="*/ 2340 h 43063"/>
              <a:gd name="connsiteX6" fmla="*/ 35499 w 43256"/>
              <a:gd name="connsiteY6" fmla="*/ 549 h 43063"/>
              <a:gd name="connsiteX7" fmla="*/ 38354 w 43256"/>
              <a:gd name="connsiteY7" fmla="*/ 5435 h 43063"/>
              <a:gd name="connsiteX8" fmla="*/ 42018 w 43256"/>
              <a:gd name="connsiteY8" fmla="*/ 10177 h 43063"/>
              <a:gd name="connsiteX9" fmla="*/ 41854 w 43256"/>
              <a:gd name="connsiteY9" fmla="*/ 15319 h 43063"/>
              <a:gd name="connsiteX10" fmla="*/ 43052 w 43256"/>
              <a:gd name="connsiteY10" fmla="*/ 23181 h 43063"/>
              <a:gd name="connsiteX11" fmla="*/ 37440 w 43256"/>
              <a:gd name="connsiteY11" fmla="*/ 30063 h 43063"/>
              <a:gd name="connsiteX12" fmla="*/ 37622 w 43256"/>
              <a:gd name="connsiteY12" fmla="*/ 38335 h 43063"/>
              <a:gd name="connsiteX13" fmla="*/ 30965 w 43256"/>
              <a:gd name="connsiteY13" fmla="*/ 42035 h 43063"/>
              <a:gd name="connsiteX14" fmla="*/ 28860 w 43256"/>
              <a:gd name="connsiteY14" fmla="*/ 41566 h 43063"/>
              <a:gd name="connsiteX15" fmla="*/ 23703 w 43256"/>
              <a:gd name="connsiteY15" fmla="*/ 42965 h 43063"/>
              <a:gd name="connsiteX16" fmla="*/ 16516 w 43256"/>
              <a:gd name="connsiteY16" fmla="*/ 39125 h 43063"/>
              <a:gd name="connsiteX17" fmla="*/ 5840 w 43256"/>
              <a:gd name="connsiteY17" fmla="*/ 35331 h 43063"/>
              <a:gd name="connsiteX18" fmla="*/ 1146 w 43256"/>
              <a:gd name="connsiteY18" fmla="*/ 31109 h 43063"/>
              <a:gd name="connsiteX19" fmla="*/ 2149 w 43256"/>
              <a:gd name="connsiteY19" fmla="*/ 25410 h 43063"/>
              <a:gd name="connsiteX20" fmla="*/ 31 w 43256"/>
              <a:gd name="connsiteY20" fmla="*/ 19563 h 43063"/>
              <a:gd name="connsiteX21" fmla="*/ 3899 w 43256"/>
              <a:gd name="connsiteY21" fmla="*/ 14366 h 43063"/>
              <a:gd name="connsiteX22" fmla="*/ 3936 w 43256"/>
              <a:gd name="connsiteY22" fmla="*/ 14229 h 43063"/>
              <a:gd name="connsiteX0" fmla="*/ 4729 w 43256"/>
              <a:gd name="connsiteY0" fmla="*/ 26036 h 43063"/>
              <a:gd name="connsiteX1" fmla="*/ 2196 w 43256"/>
              <a:gd name="connsiteY1" fmla="*/ 25239 h 43063"/>
              <a:gd name="connsiteX2" fmla="*/ 6964 w 43256"/>
              <a:gd name="connsiteY2" fmla="*/ 34758 h 43063"/>
              <a:gd name="connsiteX3" fmla="*/ 5856 w 43256"/>
              <a:gd name="connsiteY3" fmla="*/ 35139 h 43063"/>
              <a:gd name="connsiteX4" fmla="*/ 16514 w 43256"/>
              <a:gd name="connsiteY4" fmla="*/ 38949 h 43063"/>
              <a:gd name="connsiteX5" fmla="*/ 15846 w 43256"/>
              <a:gd name="connsiteY5" fmla="*/ 37209 h 43063"/>
              <a:gd name="connsiteX6" fmla="*/ 32149 w 43256"/>
              <a:gd name="connsiteY6" fmla="*/ 39903 h 43063"/>
              <a:gd name="connsiteX7" fmla="*/ 28414 w 43256"/>
              <a:gd name="connsiteY7" fmla="*/ 42355 h 43063"/>
              <a:gd name="connsiteX8" fmla="*/ 34165 w 43256"/>
              <a:gd name="connsiteY8" fmla="*/ 22813 h 43063"/>
              <a:gd name="connsiteX9" fmla="*/ 37416 w 43256"/>
              <a:gd name="connsiteY9" fmla="*/ 29949 h 43063"/>
              <a:gd name="connsiteX10" fmla="*/ 41834 w 43256"/>
              <a:gd name="connsiteY10" fmla="*/ 15213 h 43063"/>
              <a:gd name="connsiteX11" fmla="*/ 40386 w 43256"/>
              <a:gd name="connsiteY11" fmla="*/ 17889 h 43063"/>
              <a:gd name="connsiteX12" fmla="*/ 38360 w 43256"/>
              <a:gd name="connsiteY12" fmla="*/ 5285 h 43063"/>
              <a:gd name="connsiteX13" fmla="*/ 38436 w 43256"/>
              <a:gd name="connsiteY13" fmla="*/ 6549 h 43063"/>
              <a:gd name="connsiteX14" fmla="*/ 29114 w 43256"/>
              <a:gd name="connsiteY14" fmla="*/ 3811 h 43063"/>
              <a:gd name="connsiteX15" fmla="*/ 29856 w 43256"/>
              <a:gd name="connsiteY15" fmla="*/ 2199 h 43063"/>
              <a:gd name="connsiteX16" fmla="*/ 22177 w 43256"/>
              <a:gd name="connsiteY16" fmla="*/ 4579 h 43063"/>
              <a:gd name="connsiteX17" fmla="*/ 22536 w 43256"/>
              <a:gd name="connsiteY17" fmla="*/ 3189 h 43063"/>
              <a:gd name="connsiteX18" fmla="*/ 14036 w 43256"/>
              <a:gd name="connsiteY18" fmla="*/ 5051 h 43063"/>
              <a:gd name="connsiteX19" fmla="*/ 15336 w 43256"/>
              <a:gd name="connsiteY19" fmla="*/ 6399 h 43063"/>
              <a:gd name="connsiteX20" fmla="*/ 4163 w 43256"/>
              <a:gd name="connsiteY20" fmla="*/ 15648 h 43063"/>
              <a:gd name="connsiteX21" fmla="*/ 3936 w 43256"/>
              <a:gd name="connsiteY21" fmla="*/ 14229 h 43063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0965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355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355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684 w 43256"/>
              <a:gd name="connsiteY7" fmla="*/ 42694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684 w 43256"/>
              <a:gd name="connsiteY7" fmla="*/ 42694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501 w 43256"/>
              <a:gd name="connsiteY7" fmla="*/ 42830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501 w 43256"/>
              <a:gd name="connsiteY7" fmla="*/ 42830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049 w 43256"/>
              <a:gd name="connsiteY7" fmla="*/ 42830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423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423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9146 w 43256"/>
              <a:gd name="connsiteY7" fmla="*/ 41906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6514 w 43256"/>
              <a:gd name="connsiteY4" fmla="*/ 39637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7069 w 43256"/>
              <a:gd name="connsiteY4" fmla="*/ 39706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6514 w 43256"/>
              <a:gd name="connsiteY4" fmla="*/ 39637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2992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8366" y="36340"/>
                  <a:pt x="37622" y="38335"/>
                </a:cubicBezTo>
                <a:cubicBezTo>
                  <a:pt x="36878" y="40330"/>
                  <a:pt x="34524" y="42096"/>
                  <a:pt x="32973" y="42035"/>
                </a:cubicBezTo>
                <a:cubicBezTo>
                  <a:pt x="31422" y="41974"/>
                  <a:pt x="31683" y="39805"/>
                  <a:pt x="30868" y="40684"/>
                </a:cubicBezTo>
                <a:cubicBezTo>
                  <a:pt x="30053" y="41563"/>
                  <a:pt x="26095" y="43225"/>
                  <a:pt x="23703" y="42965"/>
                </a:cubicBezTo>
                <a:cubicBezTo>
                  <a:pt x="21311" y="42705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2992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414"/>
                  <a:pt x="5856" y="35474"/>
                </a:cubicBezTo>
                <a:moveTo>
                  <a:pt x="16514" y="39637"/>
                </a:moveTo>
                <a:cubicBezTo>
                  <a:pt x="16247" y="39091"/>
                  <a:pt x="16023" y="37820"/>
                  <a:pt x="15846" y="37209"/>
                </a:cubicBezTo>
                <a:moveTo>
                  <a:pt x="31710" y="40148"/>
                </a:moveTo>
                <a:cubicBezTo>
                  <a:pt x="29115" y="41881"/>
                  <a:pt x="31293" y="40483"/>
                  <a:pt x="29146" y="41852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chemeClr val="bg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4B68072D-8EA3-4366-9C5B-94320057D618}"/>
              </a:ext>
            </a:extLst>
          </p:cNvPr>
          <p:cNvSpPr/>
          <p:nvPr/>
        </p:nvSpPr>
        <p:spPr>
          <a:xfrm>
            <a:off x="1147824" y="1801068"/>
            <a:ext cx="4578288" cy="685800"/>
          </a:xfrm>
          <a:prstGeom prst="roundRect">
            <a:avLst/>
          </a:prstGeom>
          <a:solidFill>
            <a:schemeClr val="bg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AWS Lambda</a:t>
            </a:r>
          </a:p>
        </p:txBody>
      </p:sp>
      <p:sp>
        <p:nvSpPr>
          <p:cNvPr id="6" name="Rounded Rectangle 51">
            <a:extLst>
              <a:ext uri="{FF2B5EF4-FFF2-40B4-BE49-F238E27FC236}">
                <a16:creationId xmlns:a16="http://schemas.microsoft.com/office/drawing/2014/main" id="{02FFBC34-1CCE-4423-8AC2-EFCAFBD17D94}"/>
              </a:ext>
            </a:extLst>
          </p:cNvPr>
          <p:cNvSpPr/>
          <p:nvPr/>
        </p:nvSpPr>
        <p:spPr>
          <a:xfrm>
            <a:off x="1147824" y="2557034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6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Azure Functions</a:t>
            </a:r>
          </a:p>
        </p:txBody>
      </p:sp>
      <p:sp>
        <p:nvSpPr>
          <p:cNvPr id="7" name="Rounded Rectangle 51">
            <a:extLst>
              <a:ext uri="{FF2B5EF4-FFF2-40B4-BE49-F238E27FC236}">
                <a16:creationId xmlns:a16="http://schemas.microsoft.com/office/drawing/2014/main" id="{ACB6FCDE-A967-4130-B2A6-462B0A6B6C42}"/>
              </a:ext>
            </a:extLst>
          </p:cNvPr>
          <p:cNvSpPr/>
          <p:nvPr/>
        </p:nvSpPr>
        <p:spPr>
          <a:xfrm>
            <a:off x="1147824" y="3313000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6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IBM Cloud Functions</a:t>
            </a:r>
          </a:p>
        </p:txBody>
      </p:sp>
      <p:sp>
        <p:nvSpPr>
          <p:cNvPr id="8" name="Rounded Rectangle 51">
            <a:extLst>
              <a:ext uri="{FF2B5EF4-FFF2-40B4-BE49-F238E27FC236}">
                <a16:creationId xmlns:a16="http://schemas.microsoft.com/office/drawing/2014/main" id="{F84885AE-EA39-46E8-BEFB-E0464921A585}"/>
              </a:ext>
            </a:extLst>
          </p:cNvPr>
          <p:cNvSpPr/>
          <p:nvPr/>
        </p:nvSpPr>
        <p:spPr>
          <a:xfrm>
            <a:off x="1147824" y="4068966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2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Google Cloud Functions</a:t>
            </a:r>
          </a:p>
        </p:txBody>
      </p:sp>
      <p:sp>
        <p:nvSpPr>
          <p:cNvPr id="9" name="Rounded Rectangle 51">
            <a:extLst>
              <a:ext uri="{FF2B5EF4-FFF2-40B4-BE49-F238E27FC236}">
                <a16:creationId xmlns:a16="http://schemas.microsoft.com/office/drawing/2014/main" id="{93767547-CBA7-433B-98D1-8CC975AE17F3}"/>
              </a:ext>
            </a:extLst>
          </p:cNvPr>
          <p:cNvSpPr/>
          <p:nvPr/>
        </p:nvSpPr>
        <p:spPr>
          <a:xfrm>
            <a:off x="4573968" y="5608637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300" b="1" spc="-15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Fn</a:t>
            </a:r>
            <a: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 (Oracle)</a:t>
            </a:r>
          </a:p>
        </p:txBody>
      </p:sp>
      <p:sp>
        <p:nvSpPr>
          <p:cNvPr id="10" name="Rounded Rectangle 51">
            <a:extLst>
              <a:ext uri="{FF2B5EF4-FFF2-40B4-BE49-F238E27FC236}">
                <a16:creationId xmlns:a16="http://schemas.microsoft.com/office/drawing/2014/main" id="{FE399C7F-45E6-415E-89EA-FB4E014DC8AC}"/>
              </a:ext>
            </a:extLst>
          </p:cNvPr>
          <p:cNvSpPr/>
          <p:nvPr/>
        </p:nvSpPr>
        <p:spPr>
          <a:xfrm>
            <a:off x="4573968" y="4852670"/>
            <a:ext cx="4581144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2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Apache </a:t>
            </a:r>
            <a:r>
              <a:rPr lang="en-US" sz="3200" b="1" spc="-15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OpenWhisk</a:t>
            </a:r>
            <a:endParaRPr lang="en-US" sz="3200" b="1" spc="-15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264F93-6BE6-4A83-AD3F-18F48153EB43}"/>
              </a:ext>
            </a:extLst>
          </p:cNvPr>
          <p:cNvGrpSpPr/>
          <p:nvPr/>
        </p:nvGrpSpPr>
        <p:grpSpPr>
          <a:xfrm>
            <a:off x="1888318" y="4999037"/>
            <a:ext cx="2836436" cy="1066800"/>
            <a:chOff x="1518076" y="4922838"/>
            <a:chExt cx="2836436" cy="1066800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777D8736-2CC2-4A90-A512-4127914B086A}"/>
                </a:ext>
              </a:extLst>
            </p:cNvPr>
            <p:cNvSpPr/>
            <p:nvPr/>
          </p:nvSpPr>
          <p:spPr>
            <a:xfrm>
              <a:off x="3801653" y="4922838"/>
              <a:ext cx="381000" cy="10668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4E7CD-0A50-403F-AD0E-7E5E2BAA5A4A}"/>
                </a:ext>
              </a:extLst>
            </p:cNvPr>
            <p:cNvSpPr txBox="1"/>
            <p:nvPr/>
          </p:nvSpPr>
          <p:spPr>
            <a:xfrm flipH="1">
              <a:off x="1518076" y="5259912"/>
              <a:ext cx="2836436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Open Source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46759D-99CA-49C4-8616-0158EEAE1275}"/>
              </a:ext>
            </a:extLst>
          </p:cNvPr>
          <p:cNvGrpSpPr/>
          <p:nvPr/>
        </p:nvGrpSpPr>
        <p:grpSpPr>
          <a:xfrm>
            <a:off x="5573712" y="1923300"/>
            <a:ext cx="2836436" cy="2768854"/>
            <a:chOff x="5573712" y="1923300"/>
            <a:chExt cx="2836436" cy="2768854"/>
          </a:xfrm>
        </p:grpSpPr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CDECC73A-C0FE-4286-A899-61C7C87F488F}"/>
                </a:ext>
              </a:extLst>
            </p:cNvPr>
            <p:cNvSpPr/>
            <p:nvPr/>
          </p:nvSpPr>
          <p:spPr>
            <a:xfrm flipH="1">
              <a:off x="5726112" y="1923300"/>
              <a:ext cx="381000" cy="276885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E0CE7A-25B7-4300-A147-99BF920CB858}"/>
                </a:ext>
              </a:extLst>
            </p:cNvPr>
            <p:cNvSpPr txBox="1"/>
            <p:nvPr/>
          </p:nvSpPr>
          <p:spPr>
            <a:xfrm flipH="1">
              <a:off x="5573712" y="3118444"/>
              <a:ext cx="2836436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Commercial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2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53CF-EC43-40DC-AD6F-B58245E9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BE0C-C6DD-4FEB-91EC-D2377AD21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645707A3-5613-40AC-95DA-271F4433A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12" y="1863627"/>
            <a:ext cx="10100249" cy="56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0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B9C94F-3873-4560-BA21-C41B6C66B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1" y="1632277"/>
            <a:ext cx="9783186" cy="550304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A111755-A92C-4515-9391-0EC9F328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E94CE-7AD8-4CA5-AAB1-878B44330631}"/>
              </a:ext>
            </a:extLst>
          </p:cNvPr>
          <p:cNvSpPr txBox="1"/>
          <p:nvPr/>
        </p:nvSpPr>
        <p:spPr>
          <a:xfrm>
            <a:off x="7631112" y="1396828"/>
            <a:ext cx="201529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Images credit: aws.amazon.com</a:t>
            </a:r>
          </a:p>
        </p:txBody>
      </p:sp>
    </p:spTree>
    <p:extLst>
      <p:ext uri="{BB962C8B-B14F-4D97-AF65-F5344CB8AC3E}">
        <p14:creationId xmlns:p14="http://schemas.microsoft.com/office/powerpoint/2010/main" val="1947937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9708F2-8C6A-4B27-95D3-4C28BC05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76" y="503237"/>
            <a:ext cx="8568531" cy="1501855"/>
          </a:xfrm>
        </p:spPr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181EF3-242F-4668-93B3-3F372F770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676" y="2033170"/>
            <a:ext cx="8568531" cy="1664178"/>
          </a:xfrm>
        </p:spPr>
        <p:txBody>
          <a:bodyPr>
            <a:normAutofit/>
          </a:bodyPr>
          <a:lstStyle/>
          <a:p>
            <a:r>
              <a:rPr lang="en-US" sz="4800" dirty="0"/>
              <a:t>Serverless Computing Platform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2BCD-9A5E-4D29-8E1C-C02BAAD1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1E495-FDC5-43E2-9A43-5E7BA9D4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0C951-2885-466A-8041-696469DC2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4" y="3849571"/>
            <a:ext cx="7372149" cy="2934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FE09C-93C7-4ABE-8CBC-A43B869E6B88}"/>
              </a:ext>
            </a:extLst>
          </p:cNvPr>
          <p:cNvSpPr txBox="1"/>
          <p:nvPr/>
        </p:nvSpPr>
        <p:spPr>
          <a:xfrm>
            <a:off x="2558108" y="6819062"/>
            <a:ext cx="7409400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 from: https://mobisoftinfotech.com/resources/blog/serverless-computing-deploy-applications-without-fiddling-with-servers/</a:t>
            </a:r>
          </a:p>
        </p:txBody>
      </p:sp>
    </p:spTree>
    <p:extLst>
      <p:ext uri="{BB962C8B-B14F-4D97-AF65-F5344CB8AC3E}">
        <p14:creationId xmlns:p14="http://schemas.microsoft.com/office/powerpoint/2010/main" val="14726346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E4A81F-3D4D-4753-8B80-8274D5BE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2" y="1681193"/>
            <a:ext cx="9778801" cy="550057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95DF36A-13ED-4384-82C7-26168507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189E7-52CC-4AEC-B03B-2C8E26E18317}"/>
              </a:ext>
            </a:extLst>
          </p:cNvPr>
          <p:cNvSpPr txBox="1"/>
          <p:nvPr/>
        </p:nvSpPr>
        <p:spPr>
          <a:xfrm>
            <a:off x="7928386" y="3504596"/>
            <a:ext cx="279158" cy="349968"/>
          </a:xfrm>
          <a:prstGeom prst="rect">
            <a:avLst/>
          </a:prstGeom>
          <a:solidFill>
            <a:schemeClr val="bg1"/>
          </a:solidFill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335C-FC7F-4F49-93D5-0D823D25E95F}"/>
              </a:ext>
            </a:extLst>
          </p:cNvPr>
          <p:cNvSpPr txBox="1"/>
          <p:nvPr/>
        </p:nvSpPr>
        <p:spPr>
          <a:xfrm>
            <a:off x="7326312" y="6925121"/>
            <a:ext cx="201529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Images credit: aws.amazon.com</a:t>
            </a:r>
          </a:p>
        </p:txBody>
      </p:sp>
    </p:spTree>
    <p:extLst>
      <p:ext uri="{BB962C8B-B14F-4D97-AF65-F5344CB8AC3E}">
        <p14:creationId xmlns:p14="http://schemas.microsoft.com/office/powerpoint/2010/main" val="728187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CFE9-DC74-4654-96AF-82DF7074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 Waterman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D730-FD6E-49A4-90E9-8A2668D1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722437"/>
            <a:ext cx="9184481" cy="54102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Applies dynamic programming to find best local sequencing alignment of two DNA/RNA samples</a:t>
            </a:r>
          </a:p>
          <a:p>
            <a:pPr lvl="1"/>
            <a:r>
              <a:rPr lang="en-US" sz="2800" dirty="0"/>
              <a:t>Embarrassingly parallel, each task can run in isolation</a:t>
            </a:r>
          </a:p>
          <a:p>
            <a:pPr lvl="1"/>
            <a:r>
              <a:rPr lang="en-US" sz="2800" dirty="0"/>
              <a:t>Use case for GPU acceleration </a:t>
            </a:r>
          </a:p>
          <a:p>
            <a:endParaRPr lang="en-US" sz="800" dirty="0"/>
          </a:p>
          <a:p>
            <a:r>
              <a:rPr lang="en-US" sz="3200" b="1" u="sng" dirty="0"/>
              <a:t>Example:</a:t>
            </a:r>
            <a:r>
              <a:rPr lang="en-US" sz="3200" dirty="0"/>
              <a:t> Compare 20,336 protein sequences</a:t>
            </a:r>
          </a:p>
          <a:p>
            <a:pPr lvl="1"/>
            <a:r>
              <a:rPr lang="en-US" sz="2600" dirty="0"/>
              <a:t>Python client, C execution engine</a:t>
            </a:r>
            <a:br>
              <a:rPr lang="en-US" sz="2600" dirty="0"/>
            </a:br>
            <a:endParaRPr lang="en-US" sz="800" dirty="0"/>
          </a:p>
          <a:p>
            <a:r>
              <a:rPr lang="en-US" sz="3000" dirty="0"/>
              <a:t>Intel i5-7200U 2.5 GHz laptop client </a:t>
            </a:r>
            <a:r>
              <a:rPr lang="en-US" sz="2600" dirty="0"/>
              <a:t>(2-core, 4-HT)</a:t>
            </a:r>
            <a:r>
              <a:rPr lang="en-US" sz="3200" dirty="0"/>
              <a:t>: </a:t>
            </a:r>
            <a:r>
              <a:rPr lang="en-US" sz="3000" dirty="0"/>
              <a:t>8.7 </a:t>
            </a:r>
            <a:r>
              <a:rPr lang="en-US" sz="3000" dirty="0" err="1"/>
              <a:t>hrs</a:t>
            </a:r>
            <a:endParaRPr lang="en-US" sz="3000" dirty="0"/>
          </a:p>
          <a:p>
            <a:pPr marL="0" indent="0">
              <a:buNone/>
            </a:pPr>
            <a:endParaRPr lang="en-US" sz="800" dirty="0"/>
          </a:p>
          <a:p>
            <a:r>
              <a:rPr lang="en-US" sz="3200" dirty="0"/>
              <a:t>AWS Lambda, same laptop as client: 2.2 minutes</a:t>
            </a:r>
          </a:p>
          <a:p>
            <a:pPr lvl="1"/>
            <a:r>
              <a:rPr lang="en-US" sz="2800" dirty="0"/>
              <a:t>Partitions 20,336 sequences into 41 sets</a:t>
            </a:r>
          </a:p>
          <a:p>
            <a:pPr lvl="1"/>
            <a:r>
              <a:rPr lang="en-US" sz="2800" dirty="0"/>
              <a:t>Execution cost: </a:t>
            </a:r>
            <a:r>
              <a:rPr lang="en-US" b="1" dirty="0"/>
              <a:t>~ 82</a:t>
            </a:r>
            <a:r>
              <a:rPr lang="en-US" b="1" dirty="0">
                <a:sym typeface="Wingdings 2" panose="05020102010507070707" pitchFamily="18" charset="2"/>
              </a:rPr>
              <a:t>¢  (237x speed-up)</a:t>
            </a:r>
            <a:endParaRPr lang="en-US" b="1" dirty="0"/>
          </a:p>
          <a:p>
            <a:endParaRPr lang="en-US" sz="32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1A385-B28C-4C1C-BE9C-A524BBF70F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112" y="122237"/>
            <a:ext cx="1519166" cy="12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1CF737-4091-4E7D-855D-1D011910F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6" y="1874837"/>
            <a:ext cx="8805333" cy="49530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48CDF-0956-46EB-B80C-B207D462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DCB4B-8AC9-485F-AF6C-FD2B02F5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7FE4A-CDA9-4D54-9943-4AE2332E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F49811-35A1-4C52-98FA-33799391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- 3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30011-A887-4655-B5F6-707D7FDE671E}"/>
              </a:ext>
            </a:extLst>
          </p:cNvPr>
          <p:cNvSpPr txBox="1"/>
          <p:nvPr/>
        </p:nvSpPr>
        <p:spPr>
          <a:xfrm>
            <a:off x="7354668" y="1639388"/>
            <a:ext cx="201529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Images credit: aws.amazon.com</a:t>
            </a:r>
          </a:p>
        </p:txBody>
      </p:sp>
    </p:spTree>
    <p:extLst>
      <p:ext uri="{BB962C8B-B14F-4D97-AF65-F5344CB8AC3E}">
        <p14:creationId xmlns:p14="http://schemas.microsoft.com/office/powerpoint/2010/main" val="36633340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98637"/>
            <a:ext cx="9072563" cy="51730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u="sng" dirty="0"/>
              <a:t>RQ-1 Memory Reservation Size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Increasing to 3GB provided a </a:t>
            </a:r>
            <a:r>
              <a:rPr lang="en-US" sz="4400" b="1" dirty="0"/>
              <a:t>10x speedup</a:t>
            </a:r>
          </a:p>
          <a:p>
            <a:pPr lvl="1"/>
            <a:r>
              <a:rPr lang="en-US" sz="4400" b="1" dirty="0"/>
              <a:t>~7x more VMs </a:t>
            </a:r>
            <a:r>
              <a:rPr lang="en-US" dirty="0"/>
              <a:t>leveraged at high memory</a:t>
            </a:r>
          </a:p>
          <a:p>
            <a:pPr lvl="1"/>
            <a:endParaRPr lang="en-US" sz="2200" dirty="0"/>
          </a:p>
          <a:p>
            <a:r>
              <a:rPr lang="en-US" b="1" u="sng" dirty="0"/>
              <a:t>RQ-2 Scaling Performance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Slow scale up: stable performance stabilizes after  </a:t>
            </a:r>
            <a:br>
              <a:rPr lang="en-US" dirty="0"/>
            </a:br>
            <a:r>
              <a:rPr lang="en-US" dirty="0"/>
              <a:t>~15-20 concurrent clients.</a:t>
            </a:r>
          </a:p>
          <a:p>
            <a:pPr lvl="1"/>
            <a:r>
              <a:rPr lang="en-US" dirty="0"/>
              <a:t>COLD performance slow at low memory settings</a:t>
            </a:r>
          </a:p>
          <a:p>
            <a:pPr lvl="1"/>
            <a:endParaRPr lang="en-US" sz="2800" dirty="0"/>
          </a:p>
        </p:txBody>
      </p:sp>
      <p:pic>
        <p:nvPicPr>
          <p:cNvPr id="5" name="Picture 3" descr="C:\Users\wlloyd\AppData\Local\Microsoft\Windows\Temporary Internet Files\Content.IE5\5GBZPPR5\MC90030092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90" y="46037"/>
            <a:ext cx="698602" cy="18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646237"/>
            <a:ext cx="9072563" cy="5562600"/>
          </a:xfrm>
        </p:spPr>
        <p:txBody>
          <a:bodyPr>
            <a:normAutofit/>
          </a:bodyPr>
          <a:lstStyle/>
          <a:p>
            <a:r>
              <a:rPr lang="en-US" b="1" u="sng" dirty="0"/>
              <a:t>RQ-3 Cost</a:t>
            </a:r>
            <a:r>
              <a:rPr lang="en-US" dirty="0"/>
              <a:t>: 1,000,000 PRMS model runs</a:t>
            </a:r>
          </a:p>
          <a:p>
            <a:endParaRPr lang="en-US" sz="1200" dirty="0"/>
          </a:p>
          <a:p>
            <a:r>
              <a:rPr lang="en-US" dirty="0"/>
              <a:t>Traditional 2-core VM: </a:t>
            </a:r>
            <a:r>
              <a:rPr lang="en-US" sz="4400" b="1" dirty="0"/>
              <a:t>14.5 days, $35</a:t>
            </a:r>
          </a:p>
          <a:p>
            <a:endParaRPr lang="en-US" sz="1200" dirty="0"/>
          </a:p>
          <a:p>
            <a:r>
              <a:rPr lang="en-US" dirty="0"/>
              <a:t>AWS Lambda 512MB: </a:t>
            </a:r>
            <a:r>
              <a:rPr lang="en-US" sz="4400" b="1" dirty="0"/>
              <a:t>~2.3 hours, $66</a:t>
            </a:r>
          </a:p>
          <a:p>
            <a:r>
              <a:rPr lang="en-US" dirty="0"/>
              <a:t>AWS Lambda 3008MB: </a:t>
            </a:r>
            <a:r>
              <a:rPr lang="en-US" sz="4400" b="1" dirty="0"/>
              <a:t>42 minutes, $125</a:t>
            </a:r>
          </a:p>
          <a:p>
            <a:pPr lvl="1"/>
            <a:r>
              <a:rPr lang="en-US" sz="4000" b="1" u="sng" dirty="0"/>
              <a:t>No VM/docker configuration/setup</a:t>
            </a:r>
          </a:p>
          <a:p>
            <a:endParaRPr lang="en-US" sz="1400" dirty="0"/>
          </a:p>
        </p:txBody>
      </p:sp>
      <p:pic>
        <p:nvPicPr>
          <p:cNvPr id="5" name="Picture 3" descr="C:\Users\wlloyd\AppData\Local\Microsoft\Windows\Temporary Internet Files\Content.IE5\5GBZPPR5\MC90030092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92" y="83832"/>
            <a:ext cx="698602" cy="18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8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9708F2-8C6A-4B27-95D3-4C28BC05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76" y="503237"/>
            <a:ext cx="8568531" cy="1501855"/>
          </a:xfrm>
        </p:spPr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181EF3-242F-4668-93B3-3F372F770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676" y="2033170"/>
            <a:ext cx="8568531" cy="1664178"/>
          </a:xfrm>
        </p:spPr>
        <p:txBody>
          <a:bodyPr>
            <a:normAutofit/>
          </a:bodyPr>
          <a:lstStyle/>
          <a:p>
            <a:r>
              <a:rPr lang="en-US" sz="3600" dirty="0"/>
              <a:t>Research Challenges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2BCD-9A5E-4D29-8E1C-C02BAAD1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1E495-FDC5-43E2-9A43-5E7BA9D4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0C951-2885-466A-8041-696469DC2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4" y="3849571"/>
            <a:ext cx="7372149" cy="2934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FE09C-93C7-4ABE-8CBC-A43B869E6B88}"/>
              </a:ext>
            </a:extLst>
          </p:cNvPr>
          <p:cNvSpPr txBox="1"/>
          <p:nvPr/>
        </p:nvSpPr>
        <p:spPr>
          <a:xfrm>
            <a:off x="2558108" y="6819062"/>
            <a:ext cx="7409400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 from: https://mobisoftinfotech.com/resources/blog/serverless-computing-deploy-applications-without-fiddling-with-servers/</a:t>
            </a:r>
          </a:p>
        </p:txBody>
      </p:sp>
    </p:spTree>
    <p:extLst>
      <p:ext uri="{BB962C8B-B14F-4D97-AF65-F5344CB8AC3E}">
        <p14:creationId xmlns:p14="http://schemas.microsoft.com/office/powerpoint/2010/main" val="351774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FD90-3442-4DD6-B15B-DF03DE18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Serverless Computing</a:t>
            </a:r>
            <a:br>
              <a:rPr lang="en-US" dirty="0"/>
            </a:br>
            <a:r>
              <a:rPr lang="en-US" dirty="0"/>
              <a:t>Research </a:t>
            </a:r>
            <a:r>
              <a:rPr lang="en-US" sz="48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20B5-E0B2-4C18-BF2F-E51E8171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reservation </a:t>
            </a:r>
          </a:p>
          <a:p>
            <a:r>
              <a:rPr lang="en-US" dirty="0"/>
              <a:t>Infrastructure freeze/thaw cycle</a:t>
            </a:r>
          </a:p>
          <a:p>
            <a:r>
              <a:rPr lang="en-US" dirty="0"/>
              <a:t>Vendor architectural lock-in</a:t>
            </a:r>
          </a:p>
          <a:p>
            <a:r>
              <a:rPr lang="en-US" dirty="0"/>
              <a:t>Pricing obfuscation </a:t>
            </a:r>
          </a:p>
          <a:p>
            <a:r>
              <a:rPr lang="en-US" dirty="0"/>
              <a:t>Service composition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98FC36-1E9B-4DBB-B0FD-40F20C4C594C}"/>
              </a:ext>
            </a:extLst>
          </p:cNvPr>
          <p:cNvGrpSpPr/>
          <p:nvPr/>
        </p:nvGrpSpPr>
        <p:grpSpPr>
          <a:xfrm>
            <a:off x="566027" y="2147363"/>
            <a:ext cx="6455485" cy="1305264"/>
            <a:chOff x="566027" y="3453521"/>
            <a:chExt cx="6455485" cy="13052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404CF7-079C-4654-8D2E-AA6CB97396EF}"/>
                </a:ext>
              </a:extLst>
            </p:cNvPr>
            <p:cNvSpPr/>
            <p:nvPr/>
          </p:nvSpPr>
          <p:spPr>
            <a:xfrm>
              <a:off x="566028" y="3453521"/>
              <a:ext cx="6455484" cy="6096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880817-85D9-4091-BD66-3C1FEF9B459C}"/>
                </a:ext>
              </a:extLst>
            </p:cNvPr>
            <p:cNvSpPr/>
            <p:nvPr/>
          </p:nvSpPr>
          <p:spPr>
            <a:xfrm>
              <a:off x="566027" y="4149185"/>
              <a:ext cx="6455484" cy="6096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477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1534-6CB4-4D4D-9695-BF04E680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Memory Reservation Question…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E293-0E68-477D-99A5-E5187EAD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913445"/>
            <a:ext cx="9072563" cy="542762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Lambda memory</a:t>
            </a:r>
            <a:br>
              <a:rPr lang="en-US" sz="3200" dirty="0"/>
            </a:br>
            <a:r>
              <a:rPr lang="en-US" sz="3200" dirty="0"/>
              <a:t>reserved for functions</a:t>
            </a:r>
          </a:p>
          <a:p>
            <a:r>
              <a:rPr lang="en-US" sz="3200" dirty="0"/>
              <a:t>UI provides “slider bar”</a:t>
            </a:r>
            <a:br>
              <a:rPr lang="en-US" sz="3200" dirty="0"/>
            </a:br>
            <a:r>
              <a:rPr lang="en-US" sz="3200" dirty="0"/>
              <a:t>to set function’s </a:t>
            </a:r>
            <a:br>
              <a:rPr lang="en-US" sz="3200" dirty="0"/>
            </a:br>
            <a:r>
              <a:rPr lang="en-US" sz="3200" dirty="0"/>
              <a:t>memory allocation </a:t>
            </a:r>
          </a:p>
          <a:p>
            <a:r>
              <a:rPr lang="en-US" sz="3200" dirty="0"/>
              <a:t>Resource capacity (CPU,</a:t>
            </a:r>
            <a:br>
              <a:rPr lang="en-US" sz="3200" dirty="0"/>
            </a:br>
            <a:r>
              <a:rPr lang="en-US" sz="3200" dirty="0"/>
              <a:t>disk, network) coupled </a:t>
            </a:r>
            <a:br>
              <a:rPr lang="en-US" sz="3200" dirty="0"/>
            </a:br>
            <a:r>
              <a:rPr lang="en-US" sz="3200" dirty="0"/>
              <a:t>to slider bar:</a:t>
            </a:r>
            <a:br>
              <a:rPr lang="en-US" sz="3200" dirty="0"/>
            </a:br>
            <a:r>
              <a:rPr lang="en-US" sz="3200" dirty="0"/>
              <a:t>“</a:t>
            </a:r>
            <a:r>
              <a:rPr lang="en-US" sz="3200" i="1" dirty="0"/>
              <a:t>every </a:t>
            </a:r>
            <a:r>
              <a:rPr lang="en-US" sz="3200" b="1" i="1" dirty="0"/>
              <a:t>doubling</a:t>
            </a:r>
            <a:r>
              <a:rPr lang="en-US" sz="3200" i="1" dirty="0"/>
              <a:t> of memory, </a:t>
            </a:r>
            <a:r>
              <a:rPr lang="en-US" sz="3200" b="1" i="1" dirty="0"/>
              <a:t>doubles</a:t>
            </a:r>
            <a:r>
              <a:rPr lang="en-US" sz="3200" i="1" dirty="0"/>
              <a:t> CPU…”</a:t>
            </a:r>
            <a:br>
              <a:rPr lang="en-US" sz="3200" i="1" dirty="0"/>
            </a:br>
            <a:endParaRPr lang="en-US" sz="1200" i="1" dirty="0"/>
          </a:p>
          <a:p>
            <a:r>
              <a:rPr lang="en-US" sz="3100" b="1" dirty="0"/>
              <a:t>But how much memory do model services require?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A258-3B43-4E16-9B9C-46D766DF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7668A-D1BA-44A7-9528-AC2C72C41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8</a:t>
            </a:fld>
            <a:endParaRPr lang="en-US" sz="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F9F09-F265-40AE-948A-2F081B43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906" y="2011905"/>
            <a:ext cx="4781550" cy="3486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181561-193A-49B3-82FC-B3BFE19B7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92" y="24962"/>
            <a:ext cx="2013910" cy="127523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3966B17-D36E-4F5C-A3FF-F89831E44B9A}"/>
              </a:ext>
            </a:extLst>
          </p:cNvPr>
          <p:cNvSpPr/>
          <p:nvPr/>
        </p:nvSpPr>
        <p:spPr>
          <a:xfrm>
            <a:off x="4778544" y="2636837"/>
            <a:ext cx="4724400" cy="13126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F44CED-589A-4001-8AE4-B54DF91385F4}"/>
              </a:ext>
            </a:extLst>
          </p:cNvPr>
          <p:cNvGrpSpPr/>
          <p:nvPr/>
        </p:nvGrpSpPr>
        <p:grpSpPr>
          <a:xfrm>
            <a:off x="8038274" y="3754184"/>
            <a:ext cx="904593" cy="1229882"/>
            <a:chOff x="3491548" y="3514354"/>
            <a:chExt cx="3015006" cy="3313483"/>
          </a:xfrm>
        </p:grpSpPr>
        <p:pic>
          <p:nvPicPr>
            <p:cNvPr id="12" name="Picture 2" descr="C:\Users\wlloyd\AppData\Local\Microsoft\Windows\Temporary Internet Files\Content.IE5\KJ3CIZ41\MC900434859[1].png">
              <a:extLst>
                <a:ext uri="{FF2B5EF4-FFF2-40B4-BE49-F238E27FC236}">
                  <a16:creationId xmlns:a16="http://schemas.microsoft.com/office/drawing/2014/main" id="{C797E265-4D66-4D13-8AD3-FEA2641BC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4071" y="3514354"/>
              <a:ext cx="2932483" cy="2932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2E9C83-43CA-4FC9-88D5-7FA8625EAB1F}"/>
                </a:ext>
              </a:extLst>
            </p:cNvPr>
            <p:cNvSpPr txBox="1"/>
            <p:nvPr/>
          </p:nvSpPr>
          <p:spPr>
            <a:xfrm>
              <a:off x="3491548" y="6277558"/>
              <a:ext cx="2691764" cy="55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/>
                <a:t>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0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FE88-886F-40BC-97AA-EC3B0126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85035"/>
            <a:ext cx="9072563" cy="1880086"/>
          </a:xfrm>
        </p:spPr>
        <p:txBody>
          <a:bodyPr>
            <a:normAutofit/>
          </a:bodyPr>
          <a:lstStyle/>
          <a:p>
            <a:r>
              <a:rPr lang="en-US" sz="5200" dirty="0"/>
              <a:t>Infrastructure Freeze/Thaw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7D048-82A9-4CDC-A5DA-8B6298BAD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869"/>
          <a:stretch/>
        </p:blipFill>
        <p:spPr>
          <a:xfrm>
            <a:off x="6400260" y="4545393"/>
            <a:ext cx="3657600" cy="25050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AD654-61FC-499A-831C-6FD015965802}"/>
              </a:ext>
            </a:extLst>
          </p:cNvPr>
          <p:cNvSpPr txBox="1"/>
          <p:nvPr/>
        </p:nvSpPr>
        <p:spPr>
          <a:xfrm>
            <a:off x="6316657" y="7047206"/>
            <a:ext cx="3057248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 from: Denver7 – The Denver Channel News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B7FD09-3BFF-4709-83FC-E7E866112DBC}"/>
              </a:ext>
            </a:extLst>
          </p:cNvPr>
          <p:cNvSpPr txBox="1">
            <a:spLocks/>
          </p:cNvSpPr>
          <p:nvPr/>
        </p:nvSpPr>
        <p:spPr>
          <a:xfrm>
            <a:off x="417967" y="1795051"/>
            <a:ext cx="9072563" cy="5613984"/>
          </a:xfrm>
          <a:prstGeom prst="rect">
            <a:avLst/>
          </a:prstGeom>
        </p:spPr>
        <p:txBody>
          <a:bodyPr vert="horz" lIns="100794" tIns="50397" rIns="100794" bIns="50397">
            <a:normAutofit lnSpcReduction="10000"/>
          </a:bodyPr>
          <a:lstStyle>
            <a:lvl1pPr marL="302383" indent="-302383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05560" indent="-27214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007943" indent="-27214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10326" indent="-23182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12709" indent="-23182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915092" indent="-231827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6681" indent="-201589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063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21446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Unused infrastructure is deprecated</a:t>
            </a:r>
          </a:p>
          <a:p>
            <a:pPr lvl="1"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2800" b="1" i="1" dirty="0"/>
              <a:t>But after </a:t>
            </a:r>
            <a:r>
              <a:rPr lang="en-US" sz="2600" b="1" i="1" dirty="0"/>
              <a:t>how</a:t>
            </a:r>
            <a:r>
              <a:rPr lang="en-US" sz="2800" b="1" i="1" dirty="0"/>
              <a:t> long?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AWS Lambda: Bare-metal hosts, firecracker micro-VMs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Infrastructure states: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b="1" u="sng" dirty="0"/>
              <a:t>Provider-COLD / Host-COLD</a:t>
            </a:r>
          </a:p>
          <a:p>
            <a:pPr lvl="1"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2800" dirty="0"/>
              <a:t>Function package built/transferred </a:t>
            </a:r>
            <a:br>
              <a:rPr lang="en-US" sz="2800" dirty="0"/>
            </a:br>
            <a:r>
              <a:rPr lang="en-US" sz="2800" dirty="0"/>
              <a:t>to Hosts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b="1" u="sng" dirty="0"/>
              <a:t>Container-COLD</a:t>
            </a:r>
            <a:r>
              <a:rPr lang="en-US" sz="2300" b="1" u="sng" dirty="0"/>
              <a:t> (firecracker micro-VM)</a:t>
            </a:r>
          </a:p>
          <a:p>
            <a:pPr lvl="1"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2800" dirty="0"/>
              <a:t>Image cached on Host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b="1" u="sng" dirty="0"/>
              <a:t>Container-WARM</a:t>
            </a:r>
            <a:r>
              <a:rPr lang="en-US" sz="2300" b="1" u="sng" dirty="0"/>
              <a:t> (firecracker micro-VM)</a:t>
            </a:r>
          </a:p>
          <a:p>
            <a:pPr lvl="1"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2800" dirty="0"/>
              <a:t>“Container” running on Host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D6F062-BDB0-4C4B-9D7B-AE2D09872003}"/>
              </a:ext>
            </a:extLst>
          </p:cNvPr>
          <p:cNvGrpSpPr/>
          <p:nvPr/>
        </p:nvGrpSpPr>
        <p:grpSpPr>
          <a:xfrm>
            <a:off x="7924069" y="1253423"/>
            <a:ext cx="1459643" cy="1318866"/>
            <a:chOff x="3493786" y="3514354"/>
            <a:chExt cx="3012768" cy="3144030"/>
          </a:xfrm>
        </p:grpSpPr>
        <p:pic>
          <p:nvPicPr>
            <p:cNvPr id="8" name="Picture 2" descr="C:\Users\wlloyd\AppData\Local\Microsoft\Windows\Temporary Internet Files\Content.IE5\KJ3CIZ41\MC900434859[1].png">
              <a:extLst>
                <a:ext uri="{FF2B5EF4-FFF2-40B4-BE49-F238E27FC236}">
                  <a16:creationId xmlns:a16="http://schemas.microsoft.com/office/drawing/2014/main" id="{B318BAE6-6D49-4C68-9996-062D61CD7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4071" y="3514354"/>
              <a:ext cx="2932483" cy="2932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19751A-01FA-417F-B825-D4B8CBBDB21E}"/>
                </a:ext>
              </a:extLst>
            </p:cNvPr>
            <p:cNvSpPr txBox="1"/>
            <p:nvPr/>
          </p:nvSpPr>
          <p:spPr>
            <a:xfrm>
              <a:off x="3493786" y="6108106"/>
              <a:ext cx="2691764" cy="55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/>
                <a:t>Performance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6CEF0D-EA8B-424F-A5DF-1E34911371D8}"/>
              </a:ext>
            </a:extLst>
          </p:cNvPr>
          <p:cNvSpPr txBox="1"/>
          <p:nvPr/>
        </p:nvSpPr>
        <p:spPr>
          <a:xfrm>
            <a:off x="4468607" y="3361054"/>
            <a:ext cx="5194051" cy="407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2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https://firecracker-microvm.github.io/</a:t>
            </a:r>
          </a:p>
        </p:txBody>
      </p:sp>
    </p:spTree>
    <p:extLst>
      <p:ext uri="{BB962C8B-B14F-4D97-AF65-F5344CB8AC3E}">
        <p14:creationId xmlns:p14="http://schemas.microsoft.com/office/powerpoint/2010/main" val="252148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2485C"/>
      </a:dk2>
      <a:lt2>
        <a:srgbClr val="DBF5F9"/>
      </a:lt2>
      <a:accent1>
        <a:srgbClr val="0F6FC6"/>
      </a:accent1>
      <a:accent2>
        <a:srgbClr val="009DD9"/>
      </a:accent2>
      <a:accent3>
        <a:srgbClr val="000066"/>
      </a:accent3>
      <a:accent4>
        <a:srgbClr val="10CF9B"/>
      </a:accent4>
      <a:accent5>
        <a:srgbClr val="7CCA62"/>
      </a:accent5>
      <a:accent6>
        <a:srgbClr val="2A581C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32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15620</TotalTime>
  <Words>1210</Words>
  <Application>Microsoft Office PowerPoint</Application>
  <PresentationFormat>Custom</PresentationFormat>
  <Paragraphs>410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Century Gothic</vt:lpstr>
      <vt:lpstr>Constantia</vt:lpstr>
      <vt:lpstr>Franklin Gothic Book</vt:lpstr>
      <vt:lpstr>Franklin Gothic Medium</vt:lpstr>
      <vt:lpstr>Lucida Sans</vt:lpstr>
      <vt:lpstr>Times New Roman</vt:lpstr>
      <vt:lpstr>Wingdings 2</vt:lpstr>
      <vt:lpstr>Flow</vt:lpstr>
      <vt:lpstr>Improving Application Migration to Serverless Computing Platforms: Latency Mitigation with Keep-Alive Workloads</vt:lpstr>
      <vt:lpstr>Outline</vt:lpstr>
      <vt:lpstr>Serverless Computing</vt:lpstr>
      <vt:lpstr>Serverless Computing</vt:lpstr>
      <vt:lpstr>Serverless Platforms</vt:lpstr>
      <vt:lpstr>Serverless Computing</vt:lpstr>
      <vt:lpstr>Serverless Computing Research Challenges</vt:lpstr>
      <vt:lpstr>Memory Reservation Question…</vt:lpstr>
      <vt:lpstr>Infrastructure Freeze/Thaw Cycle</vt:lpstr>
      <vt:lpstr>Outline</vt:lpstr>
      <vt:lpstr>Research Questions</vt:lpstr>
      <vt:lpstr>Research Questions - 2</vt:lpstr>
      <vt:lpstr>Outline</vt:lpstr>
      <vt:lpstr>AWS Lambda PRMS Modeling Service</vt:lpstr>
      <vt:lpstr>PRMS Lambda Testing</vt:lpstr>
      <vt:lpstr>PRMS Lambda Testing - 2</vt:lpstr>
      <vt:lpstr>Outline</vt:lpstr>
      <vt:lpstr>RQ-1: Performance</vt:lpstr>
      <vt:lpstr>RQ-1: AWS Lambda Memory Reservation Size</vt:lpstr>
      <vt:lpstr>RQ-1: AWS Lambda Memory Reservation Size - Infrastructure</vt:lpstr>
      <vt:lpstr>RQ-2: Scalability</vt:lpstr>
      <vt:lpstr>RQ-2: AWS Lambda  PRMS Scaling Performance</vt:lpstr>
      <vt:lpstr>RQ-2: AWS Lambda Cold Scaling Performance</vt:lpstr>
      <vt:lpstr>RQ-3: Cost</vt:lpstr>
      <vt:lpstr>RQ-3: IaaS (EC2) Hosting Cost 1,000,000 PRMS runs</vt:lpstr>
      <vt:lpstr>RQ-3: FaaS Hosting Cost 1,000,000 PRMS runs</vt:lpstr>
      <vt:lpstr>RQ-4: Persisting Infrastructure</vt:lpstr>
      <vt:lpstr>RQ-4: Persisting Infrastructure</vt:lpstr>
      <vt:lpstr>RQ-4: Persisting Infrastructure AWS Lambda: time to infrastructure replacement vs. memory reservation size</vt:lpstr>
      <vt:lpstr>RQ-4: Persisting Infrastructure Keep-Alive Infrastructure Preservation</vt:lpstr>
      <vt:lpstr>RQ-4: Keep-Alive Client Summary</vt:lpstr>
      <vt:lpstr>Outline</vt:lpstr>
      <vt:lpstr>Conclusions</vt:lpstr>
      <vt:lpstr>Questions</vt:lpstr>
      <vt:lpstr>RQ-2: AWS Lambda  Infrastructure for Scaling</vt:lpstr>
      <vt:lpstr>Vendor architectural lock-in</vt:lpstr>
      <vt:lpstr>Pricing Obfuscation </vt:lpstr>
      <vt:lpstr>Service Composition</vt:lpstr>
      <vt:lpstr>RQ-3: AWS Lambda Hosting 1,000,000 PRMS runs</vt:lpstr>
      <vt:lpstr>RQ-3: AWS Lambda Hosting 1,000,000 PRMS runs</vt:lpstr>
      <vt:lpstr>Webservice hosting example</vt:lpstr>
      <vt:lpstr>Pricing Obfuscation</vt:lpstr>
      <vt:lpstr>Performance Implications of Serverless Computing Platforms</vt:lpstr>
      <vt:lpstr>Azure Functions Testing </vt:lpstr>
      <vt:lpstr>Aws Lambda - 4</vt:lpstr>
      <vt:lpstr>Model service hosting example</vt:lpstr>
      <vt:lpstr>Pricing Obfuscation</vt:lpstr>
      <vt:lpstr>RQ-1: AWS Lambda  Memory Reservation Size</vt:lpstr>
      <vt:lpstr>RQ-1: AWS Lambda Memory Reservation Size/Performance</vt:lpstr>
      <vt:lpstr>Serverless Computing</vt:lpstr>
      <vt:lpstr>Aws Lambda - 2</vt:lpstr>
      <vt:lpstr>AWS Lambda</vt:lpstr>
      <vt:lpstr>Aws Lambda </vt:lpstr>
      <vt:lpstr>Smith Waterman Example</vt:lpstr>
      <vt:lpstr>Aws Lambda - 3</vt:lpstr>
      <vt:lpstr>Conclusions</vt:lpstr>
      <vt:lpstr>Conclusions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Services Innovation Platform (CSIP)</dc:title>
  <dc:creator>Wes Lloyd</dc:creator>
  <cp:lastModifiedBy>Wes J. Lloyd</cp:lastModifiedBy>
  <cp:revision>1263</cp:revision>
  <cp:lastPrinted>1601-01-01T00:00:00Z</cp:lastPrinted>
  <dcterms:created xsi:type="dcterms:W3CDTF">2011-05-16T23:19:36Z</dcterms:created>
  <dcterms:modified xsi:type="dcterms:W3CDTF">2018-12-20T09:21:06Z</dcterms:modified>
</cp:coreProperties>
</file>