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4"/>
    <p:sldMasterId id="2147483886" r:id="rId5"/>
    <p:sldMasterId id="2147483905" r:id="rId6"/>
    <p:sldMasterId id="2147483924" r:id="rId7"/>
  </p:sldMasterIdLst>
  <p:notesMasterIdLst>
    <p:notesMasterId r:id="rId15"/>
  </p:notesMasterIdLst>
  <p:handoutMasterIdLst>
    <p:handoutMasterId r:id="rId16"/>
  </p:handoutMasterIdLst>
  <p:sldIdLst>
    <p:sldId id="368" r:id="rId8"/>
    <p:sldId id="369" r:id="rId9"/>
    <p:sldId id="372" r:id="rId10"/>
    <p:sldId id="370" r:id="rId11"/>
    <p:sldId id="374" r:id="rId12"/>
    <p:sldId id="373" r:id="rId13"/>
    <p:sldId id="375" r:id="rId14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57EC9-5B4A-584D-AAC4-72769B8DDFC0}">
          <p14:sldIdLst>
            <p14:sldId id="368"/>
            <p14:sldId id="369"/>
            <p14:sldId id="372"/>
            <p14:sldId id="370"/>
            <p14:sldId id="374"/>
            <p14:sldId id="373"/>
            <p14:sldId id="375"/>
          </p14:sldIdLst>
        </p14:section>
        <p14:section name="Backup" id="{DEBBD39D-1CE4-B04E-B505-EBC9CF5555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C4C4C4"/>
    <a:srgbClr val="FFFFFF"/>
    <a:srgbClr val="D9D9D9"/>
    <a:srgbClr val="ADADAD"/>
    <a:srgbClr val="0085C3"/>
    <a:srgbClr val="F2F2F2"/>
    <a:srgbClr val="A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93301" autoAdjust="0"/>
  </p:normalViewPr>
  <p:slideViewPr>
    <p:cSldViewPr snapToGrid="0">
      <p:cViewPr varScale="1">
        <p:scale>
          <a:sx n="169" d="100"/>
          <a:sy n="169" d="100"/>
        </p:scale>
        <p:origin x="200" y="4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04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198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4" y="9120157"/>
            <a:ext cx="3169699" cy="479403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44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73" tIns="47487" rIns="94973" bIns="47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0476" y="4560899"/>
            <a:ext cx="6427524" cy="4569730"/>
          </a:xfrm>
          <a:prstGeom prst="rect">
            <a:avLst/>
          </a:prstGeom>
        </p:spPr>
        <p:txBody>
          <a:bodyPr vert="horz" lIns="94973" tIns="47487" rIns="94973" bIns="4748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21951" y="9271937"/>
            <a:ext cx="391592" cy="327624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pPr algn="l"/>
            <a:r>
              <a:rPr lang="en-US" sz="90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90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19635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5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 userDrawn="1"/>
        </p:nvSpPr>
        <p:spPr>
          <a:xfrm rot="5400000">
            <a:off x="-1314926" y="2247105"/>
            <a:ext cx="3544570" cy="929957"/>
          </a:xfrm>
          <a:prstGeom prst="round2SameRect">
            <a:avLst>
              <a:gd name="adj1" fmla="val 13993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>
            <a:off x="3447415" y="-1212215"/>
            <a:ext cx="3544570" cy="7848600"/>
          </a:xfrm>
          <a:prstGeom prst="round2SameRect">
            <a:avLst>
              <a:gd name="adj1" fmla="val 4108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9754" y="1797685"/>
            <a:ext cx="5508625" cy="1218795"/>
          </a:xfrm>
        </p:spPr>
        <p:txBody>
          <a:bodyPr/>
          <a:lstStyle>
            <a:lvl1pPr marL="0" indent="0">
              <a:buNone/>
              <a:defRPr sz="44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9754" y="3039745"/>
            <a:ext cx="5508625" cy="276999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29754" y="415378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© Donald</a:t>
            </a:r>
            <a:r>
              <a:rPr lang="en-US" sz="900" baseline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F. Ferguson, 2017. All rights reserved.</a:t>
            </a:r>
            <a:endParaRPr lang="en-US" sz="900" dirty="0" smtClean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44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52015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1738710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1" y="3124043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90" y="1988821"/>
            <a:ext cx="1487427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2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09295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600076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51893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91541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664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2446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18324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9511" y="96012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732469" y="96012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73346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5305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1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445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92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4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2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7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 userDrawn="1"/>
        </p:nvSpPr>
        <p:spPr>
          <a:xfrm rot="5400000">
            <a:off x="-1314926" y="2247105"/>
            <a:ext cx="3544570" cy="929957"/>
          </a:xfrm>
          <a:prstGeom prst="round2SameRect">
            <a:avLst>
              <a:gd name="adj1" fmla="val 13993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>
            <a:off x="3447415" y="-1212215"/>
            <a:ext cx="3544570" cy="7848600"/>
          </a:xfrm>
          <a:prstGeom prst="round2SameRect">
            <a:avLst>
              <a:gd name="adj1" fmla="val 4108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9754" y="1797685"/>
            <a:ext cx="5508625" cy="1218795"/>
          </a:xfrm>
        </p:spPr>
        <p:txBody>
          <a:bodyPr/>
          <a:lstStyle>
            <a:lvl1pPr marL="0" indent="0">
              <a:buNone/>
              <a:defRPr sz="44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9754" y="3039745"/>
            <a:ext cx="5508625" cy="276999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29754" y="415378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r>
              <a:rPr lang="en-US" sz="900" dirty="0" smtClean="0">
                <a:solidFill>
                  <a:srgbClr val="FFFFFF"/>
                </a:solidFill>
                <a:ea typeface="Arial" charset="0"/>
                <a:cs typeface="Arial" charset="0"/>
              </a:rPr>
              <a:t>© Donald F. Ferguson, 2017. All rights reserved.</a:t>
            </a:r>
          </a:p>
        </p:txBody>
      </p:sp>
    </p:spTree>
    <p:extLst/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2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11379"/>
            <a:ext cx="265176" cy="11080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7602366" y="4807344"/>
            <a:ext cx="1121969" cy="138499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Donald </a:t>
            </a: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F. </a:t>
            </a: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Ferguson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12/10/17</a:t>
            </a:fld>
            <a:endParaRPr lang="en-US" sz="8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64002" y="4789484"/>
            <a:ext cx="4370250" cy="267766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dirty="0" smtClean="0"/>
              <a:t>Experience and Lessons from Building and</a:t>
            </a:r>
            <a:r>
              <a:rPr lang="en-US" sz="900" baseline="0" dirty="0" smtClean="0"/>
              <a:t> </a:t>
            </a:r>
            <a:r>
              <a:rPr lang="en-US" sz="900" dirty="0" smtClean="0"/>
              <a:t>Teaching a </a:t>
            </a:r>
            <a:r>
              <a:rPr lang="en-US" sz="900" dirty="0" err="1" smtClean="0"/>
              <a:t>Serverless</a:t>
            </a:r>
            <a:r>
              <a:rPr lang="en-US" sz="900" dirty="0" smtClean="0"/>
              <a:t> Solution</a:t>
            </a:r>
            <a:endParaRPr lang="en-US" sz="900" i="1" strike="sngStrike" dirty="0" smtClean="0"/>
          </a:p>
          <a:p>
            <a:pPr>
              <a:lnSpc>
                <a:spcPct val="120000"/>
              </a:lnSpc>
            </a:pPr>
            <a:r>
              <a:rPr lang="en-US" sz="700" i="1" dirty="0" smtClean="0"/>
              <a:t>Second International Workshop on </a:t>
            </a:r>
            <a:r>
              <a:rPr lang="en-US" sz="700" i="1" dirty="0" err="1" smtClean="0"/>
              <a:t>Serverless</a:t>
            </a:r>
            <a:r>
              <a:rPr lang="en-US" sz="700" i="1" dirty="0" smtClean="0"/>
              <a:t> Computing (</a:t>
            </a:r>
            <a:r>
              <a:rPr lang="en-US" sz="700" i="1" dirty="0" err="1" smtClean="0"/>
              <a:t>WoSC</a:t>
            </a:r>
            <a:r>
              <a:rPr lang="en-US" sz="700" i="1" dirty="0" smtClean="0"/>
              <a:t>) 2017,ACM/IFIP/USENIX Middleware 2017</a:t>
            </a:r>
            <a:endParaRPr lang="en-US" sz="700" i="1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  <p:sldLayoutId id="2147483921" r:id="rId15"/>
    <p:sldLayoutId id="2147483923" r:id="rId16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12/10/17</a:t>
            </a:fld>
            <a:endParaRPr lang="en-US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Museo Sans For Dell" pitchFamily="2" charset="0"/>
              </a:rPr>
              <a:t>Services</a:t>
            </a:r>
            <a:endParaRPr lang="en-US" sz="90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Room for text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9144000" cy="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196172"/>
            <a:ext cx="824865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55477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4843076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12/10/17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12/10/17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482802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Commerce Services Group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4818405"/>
            <a:ext cx="133758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Confidential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2505814" cy="21005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538340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 pitchFamily="2" charset="0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8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50000"/>
                    <a:lumOff val="50000"/>
                  </a:srgbClr>
                </a:solidFill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5084195E-6DF7-4B3B-A2AB-E67BEB13BF64}" type="datetime1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12/10/17</a:t>
            </a:fld>
            <a:endParaRPr 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45263" y="4757915"/>
            <a:ext cx="4214905" cy="332399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>
                <a:solidFill>
                  <a:srgbClr val="444444"/>
                </a:solidFill>
              </a:rPr>
              <a:t>COMS E6998 – </a:t>
            </a:r>
            <a:r>
              <a:rPr lang="en-US" sz="1000" dirty="0" smtClean="0">
                <a:solidFill>
                  <a:srgbClr val="444444"/>
                </a:solidFill>
              </a:rPr>
              <a:t>Microservices and Cloud Applications</a:t>
            </a:r>
            <a:br>
              <a:rPr lang="en-US" sz="1000" dirty="0" smtClean="0">
                <a:solidFill>
                  <a:srgbClr val="444444"/>
                </a:solidFill>
              </a:rPr>
            </a:br>
            <a:r>
              <a:rPr lang="en-US" sz="800" i="1" dirty="0" smtClean="0">
                <a:solidFill>
                  <a:srgbClr val="444444"/>
                </a:solidFill>
              </a:rPr>
              <a:t> Lecture 10: Projects, 12 Factor Applications, </a:t>
            </a:r>
            <a:r>
              <a:rPr lang="en-US" sz="800" i="1" dirty="0" err="1" smtClean="0">
                <a:solidFill>
                  <a:srgbClr val="444444"/>
                </a:solidFill>
              </a:rPr>
              <a:t>Redis</a:t>
            </a:r>
            <a:r>
              <a:rPr lang="en-US" sz="800" i="1" dirty="0" smtClean="0">
                <a:solidFill>
                  <a:srgbClr val="444444"/>
                </a:solidFill>
              </a:rPr>
              <a:t>, Graph Databases</a:t>
            </a:r>
            <a:endParaRPr lang="en-US" sz="800" i="1" strike="sngStrike" dirty="0" smtClean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217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18601" y="1415627"/>
            <a:ext cx="7129455" cy="1603896"/>
          </a:xfrm>
        </p:spPr>
        <p:txBody>
          <a:bodyPr>
            <a:normAutofit/>
          </a:bodyPr>
          <a:lstStyle/>
          <a:p>
            <a:r>
              <a:rPr lang="en-US" sz="2000" dirty="0"/>
              <a:t>Experience and Lessons from </a:t>
            </a:r>
            <a:r>
              <a:rPr lang="en-US" sz="2000" dirty="0" smtClean="0"/>
              <a:t>Building and</a:t>
            </a:r>
            <a:br>
              <a:rPr lang="en-US" sz="2000" dirty="0" smtClean="0"/>
            </a:br>
            <a:r>
              <a:rPr lang="en-US" sz="2000" dirty="0" smtClean="0"/>
              <a:t>Teaching a </a:t>
            </a:r>
            <a:r>
              <a:rPr lang="en-US" sz="2000" dirty="0" err="1" smtClean="0"/>
              <a:t>Serverless</a:t>
            </a:r>
            <a:r>
              <a:rPr lang="en-US" sz="2000" dirty="0" smtClean="0"/>
              <a:t> Solution</a:t>
            </a:r>
            <a:br>
              <a:rPr lang="en-US" sz="2000" dirty="0" smtClean="0"/>
            </a:br>
            <a:endParaRPr lang="en-US" sz="2000" i="1" strike="sngStrike" dirty="0"/>
          </a:p>
          <a:p>
            <a:pPr>
              <a:lnSpc>
                <a:spcPct val="120000"/>
              </a:lnSpc>
            </a:pPr>
            <a:r>
              <a:rPr lang="en-US" sz="1600" i="1" dirty="0"/>
              <a:t>Second International Workshop on </a:t>
            </a:r>
            <a:r>
              <a:rPr lang="en-US" sz="1600" i="1" dirty="0" err="1"/>
              <a:t>Serverless</a:t>
            </a:r>
            <a:r>
              <a:rPr lang="en-US" sz="1600" i="1" dirty="0"/>
              <a:t> Computing (</a:t>
            </a:r>
            <a:r>
              <a:rPr lang="en-US" sz="1600" i="1" dirty="0" err="1"/>
              <a:t>WoSC</a:t>
            </a:r>
            <a:r>
              <a:rPr lang="en-US" sz="1600" i="1" dirty="0"/>
              <a:t>) </a:t>
            </a:r>
            <a:r>
              <a:rPr lang="en-US" sz="1600" i="1" dirty="0" smtClean="0"/>
              <a:t>2017,</a:t>
            </a:r>
            <a:br>
              <a:rPr lang="en-US" sz="1600" i="1" dirty="0" smtClean="0"/>
            </a:br>
            <a:r>
              <a:rPr lang="en-US" sz="1600" i="1" dirty="0"/>
              <a:t>ACM/IFIP/USENIX Middleware 2017</a:t>
            </a:r>
          </a:p>
          <a:p>
            <a:pPr>
              <a:lnSpc>
                <a:spcPct val="120000"/>
              </a:lnSpc>
            </a:pPr>
            <a:endParaRPr lang="en-US" sz="1800" i="1" strike="sngStrike" dirty="0" smtClean="0"/>
          </a:p>
        </p:txBody>
      </p:sp>
      <p:sp>
        <p:nvSpPr>
          <p:cNvPr id="2" name="Rectangle 1"/>
          <p:cNvSpPr/>
          <p:nvPr/>
        </p:nvSpPr>
        <p:spPr>
          <a:xfrm>
            <a:off x="1771650" y="171450"/>
            <a:ext cx="3476625" cy="685800"/>
          </a:xfrm>
          <a:prstGeom prst="rect">
            <a:avLst/>
          </a:prstGeom>
          <a:solidFill>
            <a:schemeClr val="tx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1125" y="295275"/>
            <a:ext cx="3343275" cy="219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smtClean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99803" y="3203890"/>
            <a:ext cx="5938908" cy="809698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Donald </a:t>
            </a:r>
            <a:r>
              <a:rPr lang="en-US" sz="1600" dirty="0" smtClean="0"/>
              <a:t>F. </a:t>
            </a:r>
            <a:r>
              <a:rPr lang="en-US" sz="1600" dirty="0" smtClean="0"/>
              <a:t>Ferguson</a:t>
            </a:r>
          </a:p>
          <a:p>
            <a:r>
              <a:rPr lang="en-US" sz="1400" dirty="0" smtClean="0"/>
              <a:t>Adjunct Professor, Dept. of Computer Science, Columbia University</a:t>
            </a:r>
            <a:endParaRPr lang="en-US" sz="1400" dirty="0"/>
          </a:p>
          <a:p>
            <a:r>
              <a:rPr lang="en-US" sz="1400" dirty="0" smtClean="0"/>
              <a:t>Co-founder and CTO, </a:t>
            </a:r>
            <a:r>
              <a:rPr lang="en-US" sz="1400" dirty="0" err="1" smtClean="0"/>
              <a:t>Sparq</a:t>
            </a:r>
            <a:r>
              <a:rPr lang="en-US" sz="1400" dirty="0" smtClean="0"/>
              <a:t> TV</a:t>
            </a:r>
          </a:p>
          <a:p>
            <a:r>
              <a:rPr lang="en-US" sz="1400" dirty="0" err="1" smtClean="0"/>
              <a:t>dff@cs.columbia.edu</a:t>
            </a:r>
            <a:r>
              <a:rPr lang="en-US" sz="1400" dirty="0" smtClean="0"/>
              <a:t>,  </a:t>
            </a:r>
            <a:r>
              <a:rPr lang="en-US" sz="1400" dirty="0" err="1" smtClean="0"/>
              <a:t>donald.ferguson@seeka.tv</a:t>
            </a:r>
            <a:r>
              <a:rPr lang="en-US" sz="1400" dirty="0" smtClean="0"/>
              <a:t>  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39081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documents.lucidchart.com/documents/fed86d02-ce6d-4104-bf07-4f610c6c5dfe/pages/0_0?a=1441&amp;x=-350&amp;y=-66&amp;w=2429&amp;h=1452&amp;store=1&amp;accept=image%2F*&amp;auth=LCA%20e88908d837ed3e3810fe5882ac73ceb9dc8f77bf-ts%3D15129342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" y="506478"/>
            <a:ext cx="7357820" cy="411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Seeka</a:t>
            </a:r>
            <a:r>
              <a:rPr lang="en-US" dirty="0" smtClean="0"/>
              <a:t> TV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2939" y="3053166"/>
            <a:ext cx="2634712" cy="1456840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Note</a:t>
            </a:r>
          </a:p>
          <a:p>
            <a:pPr lvl="1"/>
            <a:r>
              <a:rPr lang="en-US" sz="1400" dirty="0" smtClean="0"/>
              <a:t>Not all connections shown</a:t>
            </a:r>
          </a:p>
          <a:p>
            <a:pPr lvl="1"/>
            <a:r>
              <a:rPr lang="en-US" sz="1400" dirty="0" smtClean="0"/>
              <a:t>Probably forgot stuff</a:t>
            </a:r>
          </a:p>
          <a:p>
            <a:r>
              <a:rPr lang="en-US" sz="1600" dirty="0" smtClean="0"/>
              <a:t>We have a couple of servers</a:t>
            </a:r>
          </a:p>
          <a:p>
            <a:pPr lvl="1"/>
            <a:r>
              <a:rPr lang="en-US" sz="1400" dirty="0" smtClean="0"/>
              <a:t>XMPP</a:t>
            </a:r>
          </a:p>
          <a:p>
            <a:pPr lvl="1"/>
            <a:r>
              <a:rPr lang="en-US" sz="1400" dirty="0" smtClean="0"/>
              <a:t>Neo4J (Graphene)</a:t>
            </a:r>
          </a:p>
          <a:p>
            <a:pPr lvl="1"/>
            <a:r>
              <a:rPr lang="en-US" sz="1400" dirty="0" smtClean="0"/>
              <a:t>RDS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4949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documents.lucidchart.com/documents/fed86d02-ce6d-4104-bf07-4f610c6c5dfe/pages/0_0?a=1441&amp;x=-350&amp;y=-66&amp;w=2429&amp;h=1452&amp;store=1&amp;accept=image%2F*&amp;auth=LCA%20e88908d837ed3e3810fe5882ac73ceb9dc8f77bf-ts%3D15129342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" y="506478"/>
            <a:ext cx="7357820" cy="411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Seeka</a:t>
            </a:r>
            <a:r>
              <a:rPr lang="en-US" dirty="0" smtClean="0"/>
              <a:t> TV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2939" y="3053166"/>
            <a:ext cx="2634712" cy="1456840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Note</a:t>
            </a:r>
          </a:p>
          <a:p>
            <a:pPr lvl="1"/>
            <a:r>
              <a:rPr lang="en-US" sz="1400" dirty="0" smtClean="0"/>
              <a:t>Not all connections shown</a:t>
            </a:r>
          </a:p>
          <a:p>
            <a:pPr lvl="1"/>
            <a:r>
              <a:rPr lang="en-US" sz="1400" dirty="0" smtClean="0"/>
              <a:t>Probably forgot stuff</a:t>
            </a:r>
          </a:p>
          <a:p>
            <a:r>
              <a:rPr lang="en-US" sz="1600" dirty="0" smtClean="0"/>
              <a:t>We have a couple of servers</a:t>
            </a:r>
          </a:p>
          <a:p>
            <a:pPr lvl="1"/>
            <a:r>
              <a:rPr lang="en-US" sz="1400" dirty="0" smtClean="0"/>
              <a:t>XMPP</a:t>
            </a:r>
          </a:p>
          <a:p>
            <a:pPr lvl="1"/>
            <a:r>
              <a:rPr lang="en-US" sz="1400" dirty="0" smtClean="0"/>
              <a:t>Neo4J (Graphene)</a:t>
            </a:r>
          </a:p>
          <a:p>
            <a:pPr lvl="1"/>
            <a:r>
              <a:rPr lang="en-US" sz="1400" dirty="0" smtClean="0"/>
              <a:t>RDS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59418" y="712922"/>
            <a:ext cx="6966488" cy="3735092"/>
          </a:xfrm>
          <a:prstGeom prst="roundRect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09606" y="957575"/>
            <a:ext cx="6230319" cy="331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 marL="574675" indent="-2238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Museo Sans For Dell" pitchFamily="2" charset="0"/>
              <a:buChar char="–"/>
              <a:defRPr sz="16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Museo Sans For Dell" pitchFamily="2" charset="0"/>
              <a:buChar char="–"/>
              <a:defRPr sz="14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 marL="1200150" indent="-17621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Museo For Dell 300" pitchFamily="50" charset="0"/>
              <a:buChar char="–"/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Museo For Dell 300" pitchFamily="50" charset="0"/>
              <a:buNone/>
              <a:defRPr sz="11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US" sz="2600" kern="0" dirty="0" smtClean="0">
                <a:solidFill>
                  <a:schemeClr val="tx2"/>
                </a:solidFill>
              </a:rPr>
              <a:t>Lambda implementing </a:t>
            </a:r>
            <a:r>
              <a:rPr lang="en-US" sz="2600" kern="0" dirty="0" err="1" smtClean="0">
                <a:solidFill>
                  <a:schemeClr val="tx2"/>
                </a:solidFill>
              </a:rPr>
              <a:t>microservices</a:t>
            </a:r>
            <a:r>
              <a:rPr lang="en-US" sz="2600" kern="0" dirty="0" smtClean="0">
                <a:solidFill>
                  <a:schemeClr val="tx2"/>
                </a:solidFill>
              </a:rPr>
              <a:t> for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Registration, authentication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User and profile management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Catalog and digital asset management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Watch parties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Commenting, tagging, </a:t>
            </a:r>
            <a:r>
              <a:rPr lang="mr-IN" kern="0" dirty="0" smtClean="0">
                <a:solidFill>
                  <a:schemeClr val="tx2"/>
                </a:solidFill>
              </a:rPr>
              <a:t>…</a:t>
            </a:r>
            <a:endParaRPr lang="en-US" kern="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Social media integration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Placement (business videos)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Tipping, crowd funding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Multi-tenant management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Other stuff I forgot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04858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145b853f-e27b-4ddb-97e4-3e673aa02225/pages/B5az0foEXkja?a=4027&amp;x=-24&amp;y=57&amp;w=1848&amp;h=1176&amp;store=1&amp;accept=image%2F*&amp;auth=LCA%209069fac82ec064f76e294bce99c6c819a114349a-ts%3D1512936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5" y="701534"/>
            <a:ext cx="5796665" cy="387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196172"/>
            <a:ext cx="8239126" cy="637097"/>
          </a:xfrm>
        </p:spPr>
        <p:txBody>
          <a:bodyPr/>
          <a:lstStyle/>
          <a:p>
            <a:r>
              <a:rPr lang="en-US" dirty="0" smtClean="0"/>
              <a:t>E6998 </a:t>
            </a:r>
            <a:r>
              <a:rPr lang="mr-IN" dirty="0" smtClean="0"/>
              <a:t>–</a:t>
            </a:r>
            <a:r>
              <a:rPr lang="en-US" dirty="0" smtClean="0"/>
              <a:t> Microservice and Cloud Applications</a:t>
            </a:r>
            <a:br>
              <a:rPr lang="en-US" dirty="0" smtClean="0"/>
            </a:br>
            <a:r>
              <a:rPr lang="en-US" sz="1800" dirty="0" smtClean="0"/>
              <a:t>Microservices 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2939" y="2355742"/>
            <a:ext cx="2634712" cy="2154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 marL="574675" indent="-223838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Clr>
                <a:schemeClr val="accent1"/>
              </a:buClr>
              <a:buFont typeface="Museo Sans For Dell" pitchFamily="2" charset="0"/>
              <a:buChar char="–"/>
              <a:defRPr sz="16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Clr>
                <a:schemeClr val="accent1"/>
              </a:buClr>
              <a:buFont typeface="Museo Sans For Dell" pitchFamily="2" charset="0"/>
              <a:buChar char="–"/>
              <a:defRPr sz="14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 marL="1200150" indent="-176213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Clr>
                <a:schemeClr val="accent1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sz="1600" kern="0" dirty="0" smtClean="0"/>
              <a:t>We only accomplished a fraction</a:t>
            </a:r>
          </a:p>
          <a:p>
            <a:pPr lvl="1"/>
            <a:r>
              <a:rPr lang="en-US" sz="1400" kern="0" dirty="0" smtClean="0"/>
              <a:t>Address</a:t>
            </a:r>
          </a:p>
          <a:p>
            <a:pPr lvl="1"/>
            <a:r>
              <a:rPr lang="en-US" sz="1400" kern="0" dirty="0" smtClean="0"/>
              <a:t>Person</a:t>
            </a:r>
          </a:p>
          <a:p>
            <a:pPr lvl="1"/>
            <a:r>
              <a:rPr lang="en-US" sz="1400" kern="0" dirty="0" smtClean="0"/>
              <a:t>OAuth2</a:t>
            </a:r>
          </a:p>
          <a:p>
            <a:pPr lvl="1"/>
            <a:r>
              <a:rPr lang="en-US" sz="1400" kern="0" dirty="0" smtClean="0"/>
              <a:t>Some composite microservice functions</a:t>
            </a:r>
          </a:p>
        </p:txBody>
      </p:sp>
    </p:spTree>
    <p:extLst>
      <p:ext uri="{BB962C8B-B14F-4D97-AF65-F5344CB8AC3E}">
        <p14:creationId xmlns:p14="http://schemas.microsoft.com/office/powerpoint/2010/main" val="160563331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196172"/>
            <a:ext cx="8239126" cy="637097"/>
          </a:xfrm>
        </p:spPr>
        <p:txBody>
          <a:bodyPr/>
          <a:lstStyle/>
          <a:p>
            <a:r>
              <a:rPr lang="en-US" dirty="0" smtClean="0"/>
              <a:t>E6998 </a:t>
            </a:r>
            <a:r>
              <a:rPr lang="mr-IN" dirty="0" smtClean="0"/>
              <a:t>–</a:t>
            </a:r>
            <a:r>
              <a:rPr lang="en-US" dirty="0" smtClean="0"/>
              <a:t> Microservice and Cloud Applications</a:t>
            </a:r>
            <a:br>
              <a:rPr lang="en-US" dirty="0" smtClean="0"/>
            </a:br>
            <a:r>
              <a:rPr lang="en-US" sz="1800" dirty="0" smtClean="0"/>
              <a:t>Component Model</a:t>
            </a:r>
            <a:endParaRPr lang="en-US" dirty="0"/>
          </a:p>
        </p:txBody>
      </p:sp>
      <p:pic>
        <p:nvPicPr>
          <p:cNvPr id="5122" name="Picture 2" descr="https://documents.lucidchart.com/documents/145b853f-e27b-4ddb-97e4-3e673aa02225/pages/I~Ozs.6FmK.E?a=4127&amp;x=225&amp;y=105&amp;w=1210&amp;h=768&amp;store=1&amp;accept=image%2F*&amp;auth=LCA%20c1017db53db63d5bded799324e387a4b54415136-ts%3D1512936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92" y="937647"/>
            <a:ext cx="5802446" cy="368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504792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</a:t>
            </a:r>
            <a:r>
              <a:rPr lang="mr-IN" dirty="0" smtClean="0"/>
              <a:t>–</a:t>
            </a:r>
            <a:r>
              <a:rPr lang="en-US" dirty="0" smtClean="0"/>
              <a:t> Generic Lambda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1" y="652136"/>
            <a:ext cx="6402421" cy="413501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69994" y="1532965"/>
            <a:ext cx="880782" cy="605117"/>
          </a:xfrm>
          <a:prstGeom prst="roundRect">
            <a:avLst/>
          </a:prstGeom>
          <a:solidFill>
            <a:schemeClr val="accent1">
              <a:alpha val="38000"/>
            </a:schemeClr>
          </a:solidFill>
          <a:ln w="38100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70590" y="3097039"/>
            <a:ext cx="795310" cy="546396"/>
          </a:xfrm>
          <a:prstGeom prst="roundRect">
            <a:avLst/>
          </a:prstGeom>
          <a:solidFill>
            <a:schemeClr val="accent1">
              <a:alpha val="38000"/>
            </a:schemeClr>
          </a:solidFill>
          <a:ln w="38100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46491" y="1532965"/>
            <a:ext cx="880782" cy="605117"/>
          </a:xfrm>
          <a:prstGeom prst="roundRect">
            <a:avLst/>
          </a:prstGeom>
          <a:solidFill>
            <a:srgbClr val="FF0000">
              <a:alpha val="38000"/>
            </a:srgbClr>
          </a:solidFill>
          <a:ln w="38100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5900" y="122368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Options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In zip file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Separate Lambda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800" dirty="0" err="1" smtClean="0">
                <a:latin typeface="+mn-lt"/>
              </a:rPr>
              <a:t>Config</a:t>
            </a:r>
            <a:r>
              <a:rPr lang="en-US" sz="1800" dirty="0" smtClean="0">
                <a:latin typeface="+mn-lt"/>
              </a:rPr>
              <a:t> info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Added to Lambda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800" dirty="0" err="1" smtClean="0">
                <a:latin typeface="+mn-lt"/>
              </a:rPr>
              <a:t>Env</a:t>
            </a:r>
            <a:r>
              <a:rPr lang="en-US" sz="1800" dirty="0" smtClean="0">
                <a:latin typeface="+mn-lt"/>
              </a:rPr>
              <a:t> Variable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From S3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37210" y="2410842"/>
            <a:ext cx="958786" cy="1232593"/>
          </a:xfrm>
          <a:prstGeom prst="roundRect">
            <a:avLst/>
          </a:prstGeom>
          <a:solidFill>
            <a:srgbClr val="00B050">
              <a:alpha val="38000"/>
            </a:srgbClr>
          </a:solidFill>
          <a:ln w="38100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94534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and Research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6387"/>
            <a:ext cx="8267140" cy="36688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Lessons learned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Serverless</a:t>
            </a:r>
            <a:r>
              <a:rPr lang="en-US" dirty="0" smtClean="0"/>
              <a:t> is much more than Lambda functions/function.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Think of the environment the way I drew it. A bunch of icons.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If you can configure and program with a web browser, and you do not manage hardware, SW, upgrade, etc. </a:t>
            </a:r>
            <a:r>
              <a:rPr lang="en-US" dirty="0" smtClean="0">
                <a:sym typeface="Wingdings"/>
              </a:rPr>
              <a:t> It is </a:t>
            </a:r>
            <a:r>
              <a:rPr lang="en-US" dirty="0" err="1" smtClean="0">
                <a:sym typeface="Wingdings"/>
              </a:rPr>
              <a:t>serverless</a:t>
            </a:r>
            <a:r>
              <a:rPr lang="en-US" dirty="0" smtClean="0">
                <a:sym typeface="Wingdings"/>
              </a:rPr>
              <a:t>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The environment is like a massive programmable wiki of /URLs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Productivity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There is significant productivity, especially initially, by eliminating all HW and SW server configuration and management.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The stateless model becomes incredibly productive but requires evolving from a more traditional microservice/service/application model to a event-function-event model.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There are a lot of subtle configuration settings and interactions between elements, and this is within a single environment. Azure-IBM-Google-AWS-</a:t>
            </a:r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 terrifies me.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Research opportunities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Service composition, even with SWF and Step Functions, is too tedious.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Application dependency mapping and end-to-end unit of work monitoring.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Declarative quality of service and middleware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7932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lnDef>
      <a:spPr>
        <a:ln w="19050">
          <a:solidFill>
            <a:schemeClr val="bg2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 w="38100"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342900" indent="-342900">
          <a:buFont typeface="Arial" charset="0"/>
          <a:buChar char="•"/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1F0EB-E811-4D11-8FFB-E2FF892CF8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4DE5F6-73C3-4001-9CFC-3C0C9B29D77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EC61F6-286A-4E34-A88C-05A55AA67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Dell_16x9_Template</Template>
  <TotalTime>166976</TotalTime>
  <Words>332</Words>
  <Application>Microsoft Macintosh PowerPoint</Application>
  <PresentationFormat>On-screen Show (16:9)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 Black</vt:lpstr>
      <vt:lpstr>Century Schoolbook</vt:lpstr>
      <vt:lpstr>Museo For Dell</vt:lpstr>
      <vt:lpstr>Museo For Dell 300</vt:lpstr>
      <vt:lpstr>Museo Sans For Dell</vt:lpstr>
      <vt:lpstr>Museo Sans For Dell</vt:lpstr>
      <vt:lpstr>Trebuchet MS</vt:lpstr>
      <vt:lpstr>Wingdings</vt:lpstr>
      <vt:lpstr>Arial</vt:lpstr>
      <vt:lpstr>Dell_16x9_Template</vt:lpstr>
      <vt:lpstr>Dell_16x9_Template_5.10.11</vt:lpstr>
      <vt:lpstr>Dell Template 4x3</vt:lpstr>
      <vt:lpstr>1_Dell_16x9_Template</vt:lpstr>
      <vt:lpstr>PowerPoint Presentation</vt:lpstr>
      <vt:lpstr>Seeka TV Architecture</vt:lpstr>
      <vt:lpstr>Seeka TV Architecture</vt:lpstr>
      <vt:lpstr>E6998 – Microservice and Cloud Applications Microservices Model</vt:lpstr>
      <vt:lpstr>E6998 – Microservice and Cloud Applications Component Model</vt:lpstr>
      <vt:lpstr>Design Pattern – Generic Lambda Function</vt:lpstr>
      <vt:lpstr>Lessons Learned and Research Directions</vt:lpstr>
    </vt:vector>
  </TitlesOfParts>
  <Company>Dell Inc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Wide screen 16:9 layout</dc:title>
  <dc:creator>Ahluwalia, M</dc:creator>
  <cp:keywords>Internal Use</cp:keywords>
  <cp:lastModifiedBy>Donald Ferguson</cp:lastModifiedBy>
  <cp:revision>2255</cp:revision>
  <cp:lastPrinted>2017-10-23T15:34:57Z</cp:lastPrinted>
  <dcterms:created xsi:type="dcterms:W3CDTF">2013-01-02T09:04:46Z</dcterms:created>
  <dcterms:modified xsi:type="dcterms:W3CDTF">2017-12-10T22:13:20Z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09852b9d-54a1-4f0b-bd54-a44d811fa745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