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315" r:id="rId4"/>
    <p:sldId id="364" r:id="rId5"/>
    <p:sldId id="349" r:id="rId6"/>
    <p:sldId id="350" r:id="rId7"/>
    <p:sldId id="351" r:id="rId8"/>
    <p:sldId id="365" r:id="rId9"/>
    <p:sldId id="367" r:id="rId10"/>
    <p:sldId id="370" r:id="rId11"/>
    <p:sldId id="366" r:id="rId12"/>
    <p:sldId id="368" r:id="rId13"/>
    <p:sldId id="369" r:id="rId14"/>
    <p:sldId id="371" r:id="rId15"/>
    <p:sldId id="352" r:id="rId16"/>
    <p:sldId id="372" r:id="rId17"/>
    <p:sldId id="353" r:id="rId18"/>
    <p:sldId id="354" r:id="rId19"/>
    <p:sldId id="347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99"/>
    <a:srgbClr val="FFFF00"/>
    <a:srgbClr val="99FF99"/>
    <a:srgbClr val="CCFF66"/>
    <a:srgbClr val="99FF66"/>
    <a:srgbClr val="FF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75"/>
  </p:normalViewPr>
  <p:slideViewPr>
    <p:cSldViewPr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33175-BF80-BC43-8B69-E72DEBF6C41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ED9B-F193-FA4B-80C8-06CF6BA0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DAB5-9C56-9A4B-A5A7-2742BBC20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2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08301-0933-FC4C-8EBB-D42462037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BB76B-8AFB-2B4E-A25D-9B6C5A4E7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B7DC8C-5B58-FB46-B5B3-278DE6A7D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01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B0EE98-6095-0542-99ED-57DFD7ED6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6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F1113-C67D-6644-BA4E-11F493DF5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DE947-CA7A-864F-8AFA-1C8E9061B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3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2BA11-1075-6C49-A86D-1204FA0E4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9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76DB8-438B-A943-9553-102EB2057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66C47-6FC7-B241-A973-348229EF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1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5191-A664-9541-883B-FFD0092FF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16217-F111-E543-872A-2D4C8A50A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C17F6-6C76-BD4C-82A7-DDAC67BF6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9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676476-6BD0-944E-B512-CA0745C388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600" b="1" dirty="0" smtClean="0"/>
              <a:t>Sanity: </a:t>
            </a:r>
            <a:r>
              <a:rPr lang="en-US" sz="3600" dirty="0"/>
              <a:t>The Less Server Architecture for Cloud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3929" y="4343400"/>
            <a:ext cx="7391400" cy="905669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000" dirty="0" smtClean="0"/>
              <a:t>         	</a:t>
            </a:r>
            <a:r>
              <a:rPr lang="en-US" altLang="en-US" sz="2000" dirty="0" err="1" smtClean="0"/>
              <a:t>Shripad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J </a:t>
            </a:r>
            <a:r>
              <a:rPr lang="en-US" altLang="en-US" sz="2000" dirty="0" smtClean="0"/>
              <a:t>Nadgowda, </a:t>
            </a:r>
            <a:r>
              <a:rPr lang="en-US" altLang="en-US" sz="2000" dirty="0" err="1" smtClean="0"/>
              <a:t>Nilton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Bila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Canturk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Isci</a:t>
            </a:r>
            <a:endParaRPr lang="en-US" altLang="en-US" sz="2000" baseline="30000" dirty="0" smtClean="0"/>
          </a:p>
          <a:p>
            <a:pPr algn="l">
              <a:lnSpc>
                <a:spcPct val="80000"/>
              </a:lnSpc>
            </a:pPr>
            <a:endParaRPr lang="en-US" altLang="en-US" sz="2000" baseline="30000" dirty="0"/>
          </a:p>
          <a:p>
            <a:pPr algn="l">
              <a:lnSpc>
                <a:spcPct val="80000"/>
              </a:lnSpc>
            </a:pPr>
            <a:r>
              <a:rPr lang="en-US" altLang="en-US" sz="2000" dirty="0" smtClean="0"/>
              <a:t>                        IBM T J Watson Research Center</a:t>
            </a: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2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Sanity: Less-server Architecture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79428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21648" y="1356306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Data Read/Write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8944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24713" y="1356305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Function trigger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5387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5541" y="1368600"/>
            <a:ext cx="1682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alibri" charset="0"/>
                <a:ea typeface="Calibri" charset="0"/>
                <a:cs typeface="Calibri" charset="0"/>
              </a:rPr>
              <a:t>Sanity Deduplication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Can 34"/>
          <p:cNvSpPr/>
          <p:nvPr/>
        </p:nvSpPr>
        <p:spPr>
          <a:xfrm>
            <a:off x="4410747" y="4104632"/>
            <a:ext cx="821802" cy="74077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Vertical Scroll 35"/>
          <p:cNvSpPr/>
          <p:nvPr/>
        </p:nvSpPr>
        <p:spPr>
          <a:xfrm>
            <a:off x="2882516" y="4341230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D1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61470" y="2856223"/>
                <a:ext cx="477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0" y="2856223"/>
                <a:ext cx="47769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Vertical Scroll 37"/>
          <p:cNvSpPr/>
          <p:nvPr/>
        </p:nvSpPr>
        <p:spPr>
          <a:xfrm>
            <a:off x="2871805" y="4727856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3261471" y="3071668"/>
            <a:ext cx="1149277" cy="1403355"/>
          </a:xfrm>
          <a:prstGeom prst="curvedConnector3">
            <a:avLst>
              <a:gd name="adj1" fmla="val 119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82801" y="2856764"/>
                <a:ext cx="477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01" y="2856764"/>
                <a:ext cx="4776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8337" y="2856223"/>
                <a:ext cx="477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337" y="2856223"/>
                <a:ext cx="47769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39165" y="3071667"/>
            <a:ext cx="843636" cy="5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060496" y="3071667"/>
            <a:ext cx="487841" cy="5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H="1">
            <a:off x="5232549" y="3071667"/>
            <a:ext cx="793483" cy="1403355"/>
          </a:xfrm>
          <a:prstGeom prst="curvedConnector3">
            <a:avLst>
              <a:gd name="adj1" fmla="val -28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V="1">
            <a:off x="3458153" y="3329275"/>
            <a:ext cx="994760" cy="910429"/>
          </a:xfrm>
          <a:prstGeom prst="curved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22354" y="4474339"/>
            <a:ext cx="1088393" cy="17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322354" y="4727856"/>
            <a:ext cx="1088393" cy="13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H="1">
            <a:off x="4410747" y="4475022"/>
            <a:ext cx="821802" cy="12700"/>
          </a:xfrm>
          <a:prstGeom prst="curvedConnector5">
            <a:avLst>
              <a:gd name="adj1" fmla="val -90405"/>
              <a:gd name="adj2" fmla="val 6516449"/>
              <a:gd name="adj3" fmla="val 17997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Vertical Scroll 54"/>
          <p:cNvSpPr/>
          <p:nvPr/>
        </p:nvSpPr>
        <p:spPr>
          <a:xfrm>
            <a:off x="6308599" y="3452154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/>
              <a:t>R</a:t>
            </a:r>
            <a:r>
              <a:rPr lang="en-US" altLang="x-none" sz="1100" b="1" u="sng" dirty="0" smtClean="0"/>
              <a:t>1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57" name="Vertical Scroll 56"/>
          <p:cNvSpPr/>
          <p:nvPr/>
        </p:nvSpPr>
        <p:spPr>
          <a:xfrm>
            <a:off x="5304416" y="388982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59" name="Vertical Scroll 58"/>
          <p:cNvSpPr/>
          <p:nvPr/>
        </p:nvSpPr>
        <p:spPr>
          <a:xfrm>
            <a:off x="3855037" y="2730823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R1</a:t>
            </a:r>
            <a:r>
              <a:rPr lang="en-US" altLang="x-none" sz="1000" b="1" u="sng" dirty="0" smtClean="0"/>
              <a:t>’</a:t>
            </a:r>
            <a:endParaRPr lang="en-US" altLang="x-none" sz="10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60" name="Vertical Scroll 59"/>
          <p:cNvSpPr/>
          <p:nvPr/>
        </p:nvSpPr>
        <p:spPr>
          <a:xfrm>
            <a:off x="5060495" y="2714269"/>
            <a:ext cx="487841" cy="293917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R1</a:t>
            </a:r>
            <a:r>
              <a:rPr lang="en-US" altLang="x-none" sz="1000" b="1" u="sng" dirty="0" smtClean="0"/>
              <a:t>”</a:t>
            </a:r>
            <a:endParaRPr lang="en-US" altLang="x-none" sz="10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575498" y="337120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e1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4566117" y="363788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e2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571089" y="5653308"/>
            <a:ext cx="665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Extending Sanity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Sequence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of Cloud functions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559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Vulnerability Analysis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ertical Scroll 12"/>
          <p:cNvSpPr/>
          <p:nvPr/>
        </p:nvSpPr>
        <p:spPr>
          <a:xfrm>
            <a:off x="3096440" y="4197648"/>
            <a:ext cx="2550478" cy="2353374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200" b="1" u="sng" dirty="0" smtClean="0"/>
              <a:t>Container Data</a:t>
            </a:r>
          </a:p>
          <a:p>
            <a:pPr algn="ctr" eaLnBrk="1" hangingPunct="1">
              <a:defRPr/>
            </a:pPr>
            <a:endParaRPr lang="en-US" altLang="x-none" sz="700" b="1" u="sng" dirty="0" smtClean="0"/>
          </a:p>
          <a:p>
            <a:pPr eaLnBrk="1" hangingPunct="1">
              <a:defRPr/>
            </a:pPr>
            <a:r>
              <a:rPr lang="en-US" altLang="x-none" sz="1200" b="1" dirty="0"/>
              <a:t>m</a:t>
            </a:r>
            <a:r>
              <a:rPr lang="en-US" altLang="x-none" sz="1200" b="1" dirty="0" smtClean="0"/>
              <a:t>etadata {namespace</a:t>
            </a:r>
            <a:r>
              <a:rPr lang="mr-IN" altLang="x-none" sz="1200" b="1" dirty="0" smtClean="0"/>
              <a:t>…</a:t>
            </a:r>
            <a:r>
              <a:rPr lang="en-US" altLang="x-none" sz="1200" b="1" dirty="0" smtClean="0"/>
              <a:t>}</a:t>
            </a:r>
          </a:p>
          <a:p>
            <a:pPr eaLnBrk="1" hangingPunct="1">
              <a:defRPr/>
            </a:pPr>
            <a:r>
              <a:rPr lang="en-US" altLang="x-none" sz="1200" b="1" dirty="0" smtClean="0"/>
              <a:t>file            “/</a:t>
            </a:r>
            <a:r>
              <a:rPr lang="en-US" altLang="x-none" sz="1200" b="1" dirty="0" err="1" smtClean="0"/>
              <a:t>etc</a:t>
            </a:r>
            <a:r>
              <a:rPr lang="en-US" altLang="x-none" sz="1200" b="1" dirty="0" smtClean="0"/>
              <a:t>”              {</a:t>
            </a:r>
            <a:r>
              <a:rPr lang="en-US" altLang="x-none" sz="1200" b="1" dirty="0" err="1" smtClean="0"/>
              <a:t>atime,mtime</a:t>
            </a:r>
            <a:r>
              <a:rPr lang="en-US" altLang="x-none" sz="1200" b="1" dirty="0" smtClean="0"/>
              <a:t>, </a:t>
            </a:r>
            <a:r>
              <a:rPr lang="mr-IN" altLang="x-none" sz="1200" b="1" dirty="0" smtClean="0">
                <a:ea typeface="Mangal" charset="0"/>
              </a:rPr>
              <a:t>…</a:t>
            </a:r>
            <a:r>
              <a:rPr lang="en-US" altLang="x-none" sz="1200" b="1" dirty="0" smtClean="0"/>
              <a:t>} </a:t>
            </a:r>
          </a:p>
          <a:p>
            <a:pPr eaLnBrk="1" hangingPunct="1">
              <a:defRPr/>
            </a:pPr>
            <a:r>
              <a:rPr lang="en-US" altLang="x-none" sz="1200" b="1" dirty="0" smtClean="0"/>
              <a:t>file            “/</a:t>
            </a:r>
            <a:r>
              <a:rPr lang="en-US" altLang="x-none" sz="1200" b="1" dirty="0" err="1" smtClean="0"/>
              <a:t>var</a:t>
            </a:r>
            <a:r>
              <a:rPr lang="en-US" altLang="x-none" sz="1200" b="1" dirty="0" smtClean="0"/>
              <a:t>”              {</a:t>
            </a:r>
            <a:r>
              <a:rPr lang="en-US" altLang="x-none" sz="1200" b="1" dirty="0" err="1" smtClean="0"/>
              <a:t>atime,mtime</a:t>
            </a:r>
            <a:r>
              <a:rPr lang="en-US" altLang="x-none" sz="1200" b="1" dirty="0" smtClean="0"/>
              <a:t>, </a:t>
            </a:r>
            <a:r>
              <a:rPr lang="mr-IN" altLang="x-none" sz="1200" b="1" dirty="0" smtClean="0">
                <a:ea typeface="Mangal" charset="0"/>
              </a:rPr>
              <a:t>…</a:t>
            </a:r>
            <a:r>
              <a:rPr lang="en-US" altLang="x-none" sz="1200" b="1" dirty="0" smtClean="0"/>
              <a:t>} </a:t>
            </a:r>
          </a:p>
          <a:p>
            <a:pPr eaLnBrk="1" hangingPunct="1">
              <a:defRPr/>
            </a:pPr>
            <a:r>
              <a:rPr lang="en-US" altLang="x-none" sz="1200" b="1" dirty="0" err="1" smtClean="0"/>
              <a:t>os</a:t>
            </a:r>
            <a:r>
              <a:rPr lang="en-US" altLang="x-none" sz="1200" b="1" dirty="0" smtClean="0"/>
              <a:t>              “</a:t>
            </a:r>
            <a:r>
              <a:rPr lang="en-US" altLang="x-none" sz="1200" b="1" dirty="0" err="1" smtClean="0"/>
              <a:t>linux</a:t>
            </a:r>
            <a:r>
              <a:rPr lang="en-US" altLang="x-none" sz="1200" b="1" dirty="0" smtClean="0"/>
              <a:t>”             {</a:t>
            </a:r>
            <a:r>
              <a:rPr lang="mr-IN" altLang="x-none" sz="1200" b="1" dirty="0" smtClean="0">
                <a:ea typeface="Mangal" charset="0"/>
              </a:rPr>
              <a:t>…</a:t>
            </a:r>
            <a:r>
              <a:rPr lang="en-US" altLang="x-none" sz="1200" b="1" dirty="0" smtClean="0"/>
              <a:t>}	</a:t>
            </a:r>
          </a:p>
          <a:p>
            <a:pPr eaLnBrk="1" hangingPunct="1">
              <a:defRPr/>
            </a:pPr>
            <a:r>
              <a:rPr lang="en-US" altLang="x-none" sz="1200" b="1" dirty="0" err="1" smtClean="0"/>
              <a:t>config</a:t>
            </a:r>
            <a:r>
              <a:rPr lang="en-US" altLang="x-none" sz="1200" b="1" dirty="0" smtClean="0"/>
              <a:t>       “/</a:t>
            </a:r>
            <a:r>
              <a:rPr lang="en-US" altLang="x-none" sz="1200" b="1" dirty="0" err="1" smtClean="0"/>
              <a:t>etc</a:t>
            </a:r>
            <a:r>
              <a:rPr lang="en-US" altLang="x-none" sz="1200" b="1" dirty="0" smtClean="0"/>
              <a:t>/groups” {</a:t>
            </a:r>
            <a:r>
              <a:rPr lang="mr-IN" altLang="x-none" sz="1200" b="1" dirty="0" smtClean="0">
                <a:ea typeface="Mangal" charset="0"/>
              </a:rPr>
              <a:t>…</a:t>
            </a:r>
            <a:r>
              <a:rPr lang="en-US" altLang="x-none" sz="1200" b="1" dirty="0" smtClean="0"/>
              <a:t>} </a:t>
            </a:r>
            <a:r>
              <a:rPr lang="mr-IN" altLang="x-none" sz="1200" b="1" dirty="0" smtClean="0">
                <a:ea typeface="Mangal" charset="0"/>
              </a:rPr>
              <a:t>……</a:t>
            </a:r>
            <a:r>
              <a:rPr lang="en-US" altLang="x-none" sz="1200" b="1" dirty="0" smtClean="0"/>
              <a:t>..</a:t>
            </a:r>
          </a:p>
          <a:p>
            <a:pPr eaLnBrk="1" hangingPunct="1">
              <a:defRPr/>
            </a:pPr>
            <a:endParaRPr lang="en-US" altLang="x-none" sz="1200" b="1" dirty="0" smtClean="0"/>
          </a:p>
        </p:txBody>
      </p:sp>
      <p:sp>
        <p:nvSpPr>
          <p:cNvPr id="15" name="Can 14"/>
          <p:cNvSpPr/>
          <p:nvPr/>
        </p:nvSpPr>
        <p:spPr>
          <a:xfrm>
            <a:off x="4880067" y="3185605"/>
            <a:ext cx="1020702" cy="92093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Store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1911" y="1845980"/>
            <a:ext cx="1581593" cy="381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en-US" sz="1200" dirty="0" err="1" smtClean="0"/>
              <a:t>vulnerability_check</a:t>
            </a:r>
            <a:endParaRPr lang="en-US" sz="1200" dirty="0"/>
          </a:p>
        </p:txBody>
      </p:sp>
      <p:cxnSp>
        <p:nvCxnSpPr>
          <p:cNvPr id="18" name="Curved Connector 17"/>
          <p:cNvCxnSpPr>
            <a:endCxn id="23" idx="1"/>
          </p:cNvCxnSpPr>
          <p:nvPr/>
        </p:nvCxnSpPr>
        <p:spPr>
          <a:xfrm rot="5400000" flipH="1" flipV="1">
            <a:off x="4395726" y="2521077"/>
            <a:ext cx="1210527" cy="2418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3" idx="3"/>
            <a:endCxn id="20" idx="4"/>
          </p:cNvCxnSpPr>
          <p:nvPr/>
        </p:nvCxnSpPr>
        <p:spPr>
          <a:xfrm flipH="1">
            <a:off x="5900769" y="2036734"/>
            <a:ext cx="802735" cy="1609336"/>
          </a:xfrm>
          <a:prstGeom prst="curvedConnector3">
            <a:avLst>
              <a:gd name="adj1" fmla="val -322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3" idx="2"/>
          </p:cNvCxnSpPr>
          <p:nvPr/>
        </p:nvCxnSpPr>
        <p:spPr>
          <a:xfrm rot="5400000" flipH="1" flipV="1">
            <a:off x="5038248" y="2311150"/>
            <a:ext cx="958122" cy="7907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3729" y="1845980"/>
            <a:ext cx="734473" cy="49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en-US" sz="1200" dirty="0" err="1" smtClean="0"/>
              <a:t>notify</a:t>
            </a:r>
            <a:endParaRPr lang="en-US" sz="1200" dirty="0"/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5730312" y="2264418"/>
            <a:ext cx="1743875" cy="14029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5900769" y="2341940"/>
            <a:ext cx="1770196" cy="1531313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038202" y="2074884"/>
            <a:ext cx="286229" cy="19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4431" y="1869449"/>
            <a:ext cx="600225" cy="34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email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2461" y="2089912"/>
            <a:ext cx="2988166" cy="1862193"/>
            <a:chOff x="1279034" y="10919399"/>
            <a:chExt cx="2988166" cy="1862193"/>
          </a:xfrm>
        </p:grpSpPr>
        <p:sp>
          <p:nvSpPr>
            <p:cNvPr id="38" name="Rounded Rectangle 37"/>
            <p:cNvSpPr>
              <a:spLocks noChangeArrowheads="1"/>
            </p:cNvSpPr>
            <p:nvPr/>
          </p:nvSpPr>
          <p:spPr bwMode="auto">
            <a:xfrm>
              <a:off x="1279034" y="11074110"/>
              <a:ext cx="2988166" cy="1697629"/>
            </a:xfrm>
            <a:prstGeom prst="roundRect">
              <a:avLst>
                <a:gd name="adj" fmla="val 16667"/>
              </a:avLst>
            </a:prstGeom>
            <a:solidFill>
              <a:srgbClr val="DADCEC"/>
            </a:soli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90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2016255" y="12473815"/>
              <a:ext cx="20039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 smtClean="0">
                  <a:solidFill>
                    <a:srgbClr val="000000"/>
                  </a:solidFill>
                  <a:latin typeface="Calibri" charset="0"/>
                </a:rPr>
                <a:t>Cloud Compute</a:t>
              </a:r>
              <a:endParaRPr lang="en-US" alt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533526" y="10919399"/>
              <a:ext cx="791680" cy="709340"/>
              <a:chOff x="7783220" y="13102579"/>
              <a:chExt cx="791680" cy="709340"/>
            </a:xfrm>
          </p:grpSpPr>
          <p:sp>
            <p:nvSpPr>
              <p:cNvPr id="55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56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57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396677" y="10944958"/>
              <a:ext cx="791680" cy="709340"/>
              <a:chOff x="7783220" y="13102579"/>
              <a:chExt cx="791680" cy="709340"/>
            </a:xfrm>
          </p:grpSpPr>
          <p:sp>
            <p:nvSpPr>
              <p:cNvPr id="51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52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53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264824" y="10919399"/>
              <a:ext cx="791680" cy="709340"/>
              <a:chOff x="7783220" y="13102579"/>
              <a:chExt cx="791680" cy="709340"/>
            </a:xfrm>
          </p:grpSpPr>
          <p:sp>
            <p:nvSpPr>
              <p:cNvPr id="47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48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49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3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291" y="11966205"/>
              <a:ext cx="604035" cy="55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Line 127"/>
            <p:cNvSpPr>
              <a:spLocks noChangeShapeType="1"/>
            </p:cNvSpPr>
            <p:nvPr/>
          </p:nvSpPr>
          <p:spPr bwMode="auto">
            <a:xfrm>
              <a:off x="1961871" y="11628416"/>
              <a:ext cx="465217" cy="596489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7"/>
            <p:cNvSpPr>
              <a:spLocks noChangeShapeType="1"/>
            </p:cNvSpPr>
            <p:nvPr/>
          </p:nvSpPr>
          <p:spPr bwMode="auto">
            <a:xfrm flipH="1">
              <a:off x="2654313" y="11654298"/>
              <a:ext cx="13291" cy="435355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 flipH="1">
              <a:off x="2923035" y="11712878"/>
              <a:ext cx="575309" cy="512027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4861" y="2242312"/>
            <a:ext cx="2988166" cy="1862193"/>
            <a:chOff x="1279034" y="10919399"/>
            <a:chExt cx="2988166" cy="1862193"/>
          </a:xfrm>
        </p:grpSpPr>
        <p:sp>
          <p:nvSpPr>
            <p:cNvPr id="60" name="Rounded Rectangle 59"/>
            <p:cNvSpPr>
              <a:spLocks noChangeArrowheads="1"/>
            </p:cNvSpPr>
            <p:nvPr/>
          </p:nvSpPr>
          <p:spPr bwMode="auto">
            <a:xfrm>
              <a:off x="1279034" y="11074110"/>
              <a:ext cx="2988166" cy="1697629"/>
            </a:xfrm>
            <a:prstGeom prst="roundRect">
              <a:avLst>
                <a:gd name="adj" fmla="val 16667"/>
              </a:avLst>
            </a:prstGeom>
            <a:solidFill>
              <a:srgbClr val="DADCEC"/>
            </a:soli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90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2016255" y="12473815"/>
              <a:ext cx="20039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 smtClean="0">
                  <a:solidFill>
                    <a:srgbClr val="000000"/>
                  </a:solidFill>
                  <a:latin typeface="Calibri" charset="0"/>
                </a:rPr>
                <a:t>Cloud Compute</a:t>
              </a:r>
              <a:endParaRPr lang="en-US" alt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33526" y="10919399"/>
              <a:ext cx="791680" cy="709340"/>
              <a:chOff x="7783220" y="13102579"/>
              <a:chExt cx="791680" cy="709340"/>
            </a:xfrm>
          </p:grpSpPr>
          <p:sp>
            <p:nvSpPr>
              <p:cNvPr id="77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8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9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96677" y="10944958"/>
              <a:ext cx="791680" cy="709340"/>
              <a:chOff x="7783220" y="13102579"/>
              <a:chExt cx="791680" cy="7093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4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5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64824" y="10919399"/>
              <a:ext cx="791680" cy="709340"/>
              <a:chOff x="7783220" y="13102579"/>
              <a:chExt cx="791680" cy="709340"/>
            </a:xfrm>
          </p:grpSpPr>
          <p:sp>
            <p:nvSpPr>
              <p:cNvPr id="69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0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1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291" y="11966205"/>
              <a:ext cx="604035" cy="55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1961871" y="11628416"/>
              <a:ext cx="465217" cy="596489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7"/>
            <p:cNvSpPr>
              <a:spLocks noChangeShapeType="1"/>
            </p:cNvSpPr>
            <p:nvPr/>
          </p:nvSpPr>
          <p:spPr bwMode="auto">
            <a:xfrm flipH="1">
              <a:off x="2654313" y="11654298"/>
              <a:ext cx="13291" cy="435355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27"/>
            <p:cNvSpPr>
              <a:spLocks noChangeShapeType="1"/>
            </p:cNvSpPr>
            <p:nvPr/>
          </p:nvSpPr>
          <p:spPr bwMode="auto">
            <a:xfrm flipH="1">
              <a:off x="2923035" y="11712878"/>
              <a:ext cx="575309" cy="512027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7261" y="2394712"/>
            <a:ext cx="2988166" cy="1862193"/>
            <a:chOff x="1279034" y="10919399"/>
            <a:chExt cx="2988166" cy="1862193"/>
          </a:xfrm>
        </p:grpSpPr>
        <p:sp>
          <p:nvSpPr>
            <p:cNvPr id="82" name="Rounded Rectangle 81"/>
            <p:cNvSpPr>
              <a:spLocks noChangeArrowheads="1"/>
            </p:cNvSpPr>
            <p:nvPr/>
          </p:nvSpPr>
          <p:spPr bwMode="auto">
            <a:xfrm>
              <a:off x="1279034" y="11074110"/>
              <a:ext cx="2988166" cy="1697629"/>
            </a:xfrm>
            <a:prstGeom prst="roundRect">
              <a:avLst>
                <a:gd name="adj" fmla="val 16667"/>
              </a:avLst>
            </a:prstGeom>
            <a:solidFill>
              <a:srgbClr val="DADCEC"/>
            </a:soli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>
              <a:lvl1pPr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4572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90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83" name="Text Box 54"/>
            <p:cNvSpPr txBox="1">
              <a:spLocks noChangeArrowheads="1"/>
            </p:cNvSpPr>
            <p:nvPr/>
          </p:nvSpPr>
          <p:spPr bwMode="auto">
            <a:xfrm>
              <a:off x="2016255" y="12473815"/>
              <a:ext cx="20039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 smtClean="0">
                  <a:solidFill>
                    <a:srgbClr val="000000"/>
                  </a:solidFill>
                  <a:latin typeface="Calibri" charset="0"/>
                </a:rPr>
                <a:t>Cloud Compute Host</a:t>
              </a:r>
              <a:endParaRPr lang="en-US" alt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533526" y="10919399"/>
              <a:ext cx="791680" cy="709340"/>
              <a:chOff x="7783220" y="13102579"/>
              <a:chExt cx="791680" cy="709340"/>
            </a:xfrm>
          </p:grpSpPr>
          <p:sp>
            <p:nvSpPr>
              <p:cNvPr id="99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0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1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96677" y="10944958"/>
              <a:ext cx="791680" cy="709340"/>
              <a:chOff x="7783220" y="13102579"/>
              <a:chExt cx="791680" cy="709340"/>
            </a:xfrm>
          </p:grpSpPr>
          <p:sp>
            <p:nvSpPr>
              <p:cNvPr id="95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96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97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264824" y="10919399"/>
              <a:ext cx="791680" cy="709340"/>
              <a:chOff x="7783220" y="13102579"/>
              <a:chExt cx="791680" cy="709340"/>
            </a:xfrm>
          </p:grpSpPr>
          <p:sp>
            <p:nvSpPr>
              <p:cNvPr id="91" name="AutoShape 108"/>
              <p:cNvSpPr>
                <a:spLocks noChangeArrowheads="1"/>
              </p:cNvSpPr>
              <p:nvPr/>
            </p:nvSpPr>
            <p:spPr bwMode="auto">
              <a:xfrm>
                <a:off x="7783220" y="13102579"/>
                <a:ext cx="784544" cy="709340"/>
              </a:xfrm>
              <a:prstGeom prst="roundRect">
                <a:avLst>
                  <a:gd name="adj" fmla="val 16667"/>
                </a:avLst>
              </a:prstGeom>
              <a:solidFill>
                <a:srgbClr val="9DD0F3"/>
              </a:solidFill>
              <a:ln w="12700">
                <a:solidFill>
                  <a:srgbClr val="7F1C7D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92" name="AutoShape 109"/>
              <p:cNvSpPr>
                <a:spLocks noChangeArrowheads="1"/>
              </p:cNvSpPr>
              <p:nvPr/>
            </p:nvSpPr>
            <p:spPr bwMode="auto">
              <a:xfrm>
                <a:off x="7887846" y="13384533"/>
                <a:ext cx="520013" cy="245203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lIns="0" rIns="0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7859687" y="13433773"/>
                <a:ext cx="5481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192088" indent="-19208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buFont typeface="Wingdings" charset="2"/>
                  <a:buNone/>
                </a:pPr>
                <a:r>
                  <a:rPr lang="en-US" altLang="en-US" sz="1100" dirty="0">
                    <a:solidFill>
                      <a:srgbClr val="008000"/>
                    </a:solidFill>
                    <a:latin typeface="Calibri" charset="0"/>
                  </a:rPr>
                  <a:t>App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48600" y="13165723"/>
                <a:ext cx="7263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smtClean="0">
                    <a:solidFill>
                      <a:schemeClr val="bg1"/>
                    </a:solidFill>
                  </a:rPr>
                  <a:t>Container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7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291" y="11966205"/>
              <a:ext cx="604035" cy="55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Line 127"/>
            <p:cNvSpPr>
              <a:spLocks noChangeShapeType="1"/>
            </p:cNvSpPr>
            <p:nvPr/>
          </p:nvSpPr>
          <p:spPr bwMode="auto">
            <a:xfrm>
              <a:off x="1961871" y="11628416"/>
              <a:ext cx="465217" cy="596489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7"/>
            <p:cNvSpPr>
              <a:spLocks noChangeShapeType="1"/>
            </p:cNvSpPr>
            <p:nvPr/>
          </p:nvSpPr>
          <p:spPr bwMode="auto">
            <a:xfrm flipH="1">
              <a:off x="2654313" y="11654298"/>
              <a:ext cx="13291" cy="435355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27"/>
            <p:cNvSpPr>
              <a:spLocks noChangeShapeType="1"/>
            </p:cNvSpPr>
            <p:nvPr/>
          </p:nvSpPr>
          <p:spPr bwMode="auto">
            <a:xfrm flipH="1">
              <a:off x="2923035" y="11712878"/>
              <a:ext cx="575309" cy="512027"/>
            </a:xfrm>
            <a:prstGeom prst="line">
              <a:avLst/>
            </a:prstGeom>
            <a:noFill/>
            <a:ln w="6350">
              <a:solidFill>
                <a:srgbClr val="00649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" name="Picture 105" descr="https://camo.githubusercontent.com/5591c5caebe005c7c95f5e60e38562c8e095a4f5/687474703a2f2f75706c6f61642e77696b696d656469612e6f72672f77696b6970656469612f636f6d6d6f6e732f372f37392f446f636b65725f253238636f6e7461696e65725f656e67696e652532395f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4" b="-11786"/>
          <a:stretch>
            <a:fillRect/>
          </a:stretch>
        </p:blipFill>
        <p:spPr bwMode="auto">
          <a:xfrm>
            <a:off x="642720" y="3496845"/>
            <a:ext cx="576019" cy="3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104"/>
          <p:cNvCxnSpPr>
            <a:endCxn id="15" idx="2"/>
          </p:cNvCxnSpPr>
          <p:nvPr/>
        </p:nvCxnSpPr>
        <p:spPr>
          <a:xfrm flipV="1">
            <a:off x="3485429" y="3646070"/>
            <a:ext cx="1394638" cy="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899688" y="3211911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439429" y="2696707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6321963" y="3214661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6936494" y="1758053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35728" y="2454587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280511" y="3167196"/>
            <a:ext cx="354598" cy="3359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Sanity: Mind the Gap...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616076"/>
            <a:ext cx="8686800" cy="46323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Considering ONLY storage-closed loop functions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reads data from storage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writes result back to the storage</a:t>
            </a:r>
          </a:p>
          <a:p>
            <a:pPr lvl="1"/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xternal stimuli are avoided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 stimulate external events like sending email, slack, SMS etc. </a:t>
            </a:r>
            <a:endParaRPr lang="en-US" dirty="0"/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0230"/>
            <a:ext cx="2514600" cy="10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5141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</a:t>
            </a:r>
            <a:r>
              <a:rPr lang="en-US" dirty="0" err="1" smtClean="0">
                <a:latin typeface="Al Bayan Plain" charset="-78"/>
                <a:ea typeface="Al Bayan Plain" charset="-78"/>
                <a:cs typeface="Al Bayan Plain" charset="-78"/>
              </a:rPr>
              <a:t>case:Architecture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5507832" y="4404516"/>
            <a:ext cx="1171575" cy="75723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4080" y="3147214"/>
            <a:ext cx="344328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61243" y="3318665"/>
            <a:ext cx="628650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04230" y="3318664"/>
            <a:ext cx="807244" cy="600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PoV</a:t>
            </a:r>
            <a:r>
              <a:rPr lang="en-US" sz="1200" dirty="0" smtClean="0">
                <a:solidFill>
                  <a:schemeClr val="tx1"/>
                </a:solidFill>
              </a:rPr>
              <a:t> Annotation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25811" y="3318664"/>
            <a:ext cx="957264" cy="471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Checksum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89893" y="3575832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11474" y="3556775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24400" y="2632864"/>
            <a:ext cx="2503086" cy="1438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74018" y="3147214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97797" y="2711515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Short-circuiting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97797" y="3447251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Serverless</a:t>
            </a:r>
            <a:r>
              <a:rPr lang="en-US" sz="1200" dirty="0" smtClean="0">
                <a:solidFill>
                  <a:schemeClr val="tx1"/>
                </a:solidFill>
              </a:rPr>
              <a:t>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5745956" y="2947259"/>
            <a:ext cx="451841" cy="4356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5745956" y="3382958"/>
            <a:ext cx="439936" cy="300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7069735" y="3674720"/>
            <a:ext cx="740251" cy="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1" idx="4"/>
          </p:cNvCxnSpPr>
          <p:nvPr/>
        </p:nvCxnSpPr>
        <p:spPr>
          <a:xfrm flipH="1">
            <a:off x="6679407" y="2947259"/>
            <a:ext cx="390328" cy="1835876"/>
          </a:xfrm>
          <a:prstGeom prst="bentConnector3">
            <a:avLst>
              <a:gd name="adj1" fmla="val -58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3"/>
          </p:cNvCxnSpPr>
          <p:nvPr/>
        </p:nvCxnSpPr>
        <p:spPr>
          <a:xfrm>
            <a:off x="4347368" y="3604414"/>
            <a:ext cx="37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73307" y="26925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curation</a:t>
            </a:r>
            <a:endParaRPr lang="en-US" sz="1400" dirty="0"/>
          </a:p>
        </p:txBody>
      </p:sp>
      <p:cxnSp>
        <p:nvCxnSpPr>
          <p:cNvPr id="88" name="Elbow Connector 87"/>
          <p:cNvCxnSpPr>
            <a:stCxn id="71" idx="2"/>
            <a:endCxn id="73" idx="2"/>
          </p:cNvCxnSpPr>
          <p:nvPr/>
        </p:nvCxnSpPr>
        <p:spPr>
          <a:xfrm rot="10800000">
            <a:off x="2625724" y="4061615"/>
            <a:ext cx="2882108" cy="721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56452" y="4537904"/>
            <a:ext cx="116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data event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60019" y="5047452"/>
            <a:ext cx="1547813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Vertical Scroll 90"/>
          <p:cNvSpPr/>
          <p:nvPr/>
        </p:nvSpPr>
        <p:spPr>
          <a:xfrm>
            <a:off x="3407021" y="4895535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92" name="Elbow Connector 91"/>
          <p:cNvCxnSpPr/>
          <p:nvPr/>
        </p:nvCxnSpPr>
        <p:spPr>
          <a:xfrm flipH="1">
            <a:off x="6706291" y="3674720"/>
            <a:ext cx="1393133" cy="1387019"/>
          </a:xfrm>
          <a:prstGeom prst="bentConnector3">
            <a:avLst>
              <a:gd name="adj1" fmla="val -1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09987" y="226372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Sanity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7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0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</a:t>
            </a:r>
            <a:r>
              <a:rPr lang="en-US" dirty="0" err="1">
                <a:latin typeface="Al Bayan Plain" charset="-78"/>
                <a:ea typeface="Al Bayan Plain" charset="-78"/>
                <a:cs typeface="Al Bayan Plain" charset="-78"/>
              </a:rPr>
              <a:t>PoV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 based de-duplication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5507832" y="4404516"/>
            <a:ext cx="1171575" cy="75723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4080" y="3147214"/>
            <a:ext cx="3443288" cy="914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61243" y="3318665"/>
            <a:ext cx="628650" cy="4714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04230" y="3318664"/>
            <a:ext cx="807244" cy="60007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PoV</a:t>
            </a:r>
            <a:r>
              <a:rPr lang="en-US" sz="1200" dirty="0" smtClean="0">
                <a:solidFill>
                  <a:schemeClr val="tx1"/>
                </a:solidFill>
              </a:rPr>
              <a:t> Annotation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25811" y="3318664"/>
            <a:ext cx="957264" cy="4714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Checksum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89893" y="3575832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11474" y="3556775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24400" y="2632864"/>
            <a:ext cx="2503086" cy="1438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74018" y="3147214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97797" y="2711515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Short-circuiting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97797" y="3447251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Serverless</a:t>
            </a:r>
            <a:r>
              <a:rPr lang="en-US" sz="1200" dirty="0" smtClean="0">
                <a:solidFill>
                  <a:schemeClr val="tx1"/>
                </a:solidFill>
              </a:rPr>
              <a:t>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5745956" y="2947259"/>
            <a:ext cx="451841" cy="4356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5745956" y="3382958"/>
            <a:ext cx="439936" cy="300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7069735" y="3674720"/>
            <a:ext cx="740251" cy="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1" idx="4"/>
          </p:cNvCxnSpPr>
          <p:nvPr/>
        </p:nvCxnSpPr>
        <p:spPr>
          <a:xfrm flipH="1">
            <a:off x="6679407" y="2947259"/>
            <a:ext cx="390328" cy="1835876"/>
          </a:xfrm>
          <a:prstGeom prst="bentConnector3">
            <a:avLst>
              <a:gd name="adj1" fmla="val -58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3"/>
          </p:cNvCxnSpPr>
          <p:nvPr/>
        </p:nvCxnSpPr>
        <p:spPr>
          <a:xfrm>
            <a:off x="4347368" y="3604414"/>
            <a:ext cx="37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73307" y="26925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curation</a:t>
            </a:r>
            <a:endParaRPr lang="en-US" sz="1400" dirty="0"/>
          </a:p>
        </p:txBody>
      </p:sp>
      <p:cxnSp>
        <p:nvCxnSpPr>
          <p:cNvPr id="88" name="Elbow Connector 87"/>
          <p:cNvCxnSpPr>
            <a:stCxn id="71" idx="2"/>
            <a:endCxn id="73" idx="2"/>
          </p:cNvCxnSpPr>
          <p:nvPr/>
        </p:nvCxnSpPr>
        <p:spPr>
          <a:xfrm rot="10800000">
            <a:off x="2625724" y="4061615"/>
            <a:ext cx="2882108" cy="721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56452" y="4537904"/>
            <a:ext cx="116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data event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60019" y="5047452"/>
            <a:ext cx="1547813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Vertical Scroll 90"/>
          <p:cNvSpPr/>
          <p:nvPr/>
        </p:nvSpPr>
        <p:spPr>
          <a:xfrm>
            <a:off x="3407021" y="4895535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92" name="Elbow Connector 91"/>
          <p:cNvCxnSpPr/>
          <p:nvPr/>
        </p:nvCxnSpPr>
        <p:spPr>
          <a:xfrm flipH="1">
            <a:off x="6706291" y="3674720"/>
            <a:ext cx="1393133" cy="1387019"/>
          </a:xfrm>
          <a:prstGeom prst="bentConnector3">
            <a:avLst>
              <a:gd name="adj1" fmla="val -1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09987" y="226372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Sanity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21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</a:t>
            </a:r>
            <a:r>
              <a:rPr lang="en-US" dirty="0" err="1" smtClean="0">
                <a:latin typeface="Al Bayan Plain" charset="-78"/>
                <a:ea typeface="Al Bayan Plain" charset="-78"/>
                <a:cs typeface="Al Bayan Plain" charset="-78"/>
              </a:rPr>
              <a:t>PoV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 based de-duplication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" y="2570865"/>
            <a:ext cx="243840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metadata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:{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namespace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dev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mysql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crawl-time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2017-03-11T17:04:42”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},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file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name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"/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hosts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atime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"1459243509",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mtime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"1459243509",...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}</a:t>
            </a: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packages:{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name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coreutils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version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"0.5.8-2.1ubuntu2",...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}... </a:t>
            </a: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}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2570864"/>
            <a:ext cx="24384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metadata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:{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namespace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dev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mysql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crawl-time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2017-03-11T17:04:42”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},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packages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name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coreutils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version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"0.5.8-2.1ubuntu2",...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}... </a:t>
            </a: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}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570863"/>
            <a:ext cx="24384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metadata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:{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>
                <a:latin typeface="Calibri" charset="0"/>
                <a:ea typeface="Calibri" charset="0"/>
                <a:cs typeface="Calibri" charset="0"/>
              </a:rPr>
              <a:t>namespace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$name$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err="1" smtClean="0">
                <a:latin typeface="Calibri" charset="0"/>
                <a:ea typeface="Calibri" charset="0"/>
                <a:cs typeface="Calibri" charset="0"/>
              </a:rPr>
              <a:t>crawl-time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$crawl-time$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”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},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packages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:{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name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coreutils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",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version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: "0.5.8-2.1ubuntu2",... 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}... </a:t>
            </a:r>
          </a:p>
          <a:p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}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743200" y="3637665"/>
            <a:ext cx="228600" cy="1524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0200" y="3561465"/>
            <a:ext cx="228600" cy="1524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77200" y="3561465"/>
            <a:ext cx="228600" cy="1524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29600" y="3121223"/>
            <a:ext cx="8382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MD5SUM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6044759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Original Data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29000" y="6087541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1641" y="6075569"/>
            <a:ext cx="224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PoV</a:t>
            </a:r>
            <a:r>
              <a:rPr lang="en-US" dirty="0" smtClean="0"/>
              <a:t> annotated Data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6705600" y="1571437"/>
            <a:ext cx="1823311" cy="65698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namespace: dev/</a:t>
            </a:r>
            <a:r>
              <a:rPr lang="en-US" sz="12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mysql</a:t>
            </a:r>
            <a:endParaRPr lang="en-US" sz="12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rawl-time: </a:t>
            </a:r>
            <a:r>
              <a:rPr lang="mr-IN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2017-03-11T17:04:42</a:t>
            </a:r>
            <a:endParaRPr lang="en-US" sz="12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7239000" y="2228424"/>
            <a:ext cx="579895" cy="342439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Controller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5507832" y="4404516"/>
            <a:ext cx="1171575" cy="75723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4080" y="3147214"/>
            <a:ext cx="344328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61243" y="3318665"/>
            <a:ext cx="628650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04230" y="3318664"/>
            <a:ext cx="807244" cy="600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PoV</a:t>
            </a:r>
            <a:r>
              <a:rPr lang="en-US" sz="1200" dirty="0" smtClean="0">
                <a:solidFill>
                  <a:schemeClr val="tx1"/>
                </a:solidFill>
              </a:rPr>
              <a:t> Annotation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25811" y="3318664"/>
            <a:ext cx="957264" cy="471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Checksum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89893" y="3575832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11474" y="3556775"/>
            <a:ext cx="4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24400" y="2632864"/>
            <a:ext cx="2503086" cy="143828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74018" y="3147214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97797" y="2711515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Short-circuiting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97797" y="3447251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Serverless</a:t>
            </a:r>
            <a:r>
              <a:rPr lang="en-US" sz="1200" dirty="0" smtClean="0">
                <a:solidFill>
                  <a:schemeClr val="tx1"/>
                </a:solidFill>
              </a:rPr>
              <a:t>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5745956" y="2947259"/>
            <a:ext cx="451841" cy="43569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5745956" y="3382958"/>
            <a:ext cx="439936" cy="3000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86" y="3459276"/>
                <a:ext cx="2894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7069735" y="3674720"/>
            <a:ext cx="740251" cy="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1" idx="4"/>
          </p:cNvCxnSpPr>
          <p:nvPr/>
        </p:nvCxnSpPr>
        <p:spPr>
          <a:xfrm flipH="1">
            <a:off x="6679407" y="2947259"/>
            <a:ext cx="390328" cy="1835876"/>
          </a:xfrm>
          <a:prstGeom prst="bentConnector3">
            <a:avLst>
              <a:gd name="adj1" fmla="val -58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3"/>
          </p:cNvCxnSpPr>
          <p:nvPr/>
        </p:nvCxnSpPr>
        <p:spPr>
          <a:xfrm>
            <a:off x="4347368" y="3604414"/>
            <a:ext cx="37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73307" y="26925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curation</a:t>
            </a:r>
            <a:endParaRPr lang="en-US" sz="1400" dirty="0"/>
          </a:p>
        </p:txBody>
      </p:sp>
      <p:cxnSp>
        <p:nvCxnSpPr>
          <p:cNvPr id="88" name="Elbow Connector 87"/>
          <p:cNvCxnSpPr>
            <a:stCxn id="71" idx="2"/>
            <a:endCxn id="73" idx="2"/>
          </p:cNvCxnSpPr>
          <p:nvPr/>
        </p:nvCxnSpPr>
        <p:spPr>
          <a:xfrm rot="10800000">
            <a:off x="2625724" y="4061615"/>
            <a:ext cx="2882108" cy="721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56452" y="4537904"/>
            <a:ext cx="116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data event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60019" y="5047452"/>
            <a:ext cx="1547813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Vertical Scroll 90"/>
          <p:cNvSpPr/>
          <p:nvPr/>
        </p:nvSpPr>
        <p:spPr>
          <a:xfrm>
            <a:off x="3407021" y="4895535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92" name="Elbow Connector 91"/>
          <p:cNvCxnSpPr/>
          <p:nvPr/>
        </p:nvCxnSpPr>
        <p:spPr>
          <a:xfrm flipH="1">
            <a:off x="6706291" y="3674720"/>
            <a:ext cx="1393133" cy="1387019"/>
          </a:xfrm>
          <a:prstGeom prst="bentConnector3">
            <a:avLst>
              <a:gd name="adj1" fmla="val -1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09987" y="226372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Sanity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4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Controller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33217"/>
              </p:ext>
            </p:extLst>
          </p:nvPr>
        </p:nvGraphicFramePr>
        <p:xfrm>
          <a:off x="3657600" y="2269758"/>
          <a:ext cx="2097090" cy="1081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45"/>
                <a:gridCol w="1048545"/>
              </a:tblGrid>
              <a:tr h="20184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Function-ID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Sanity Ref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7176"/>
              </p:ext>
            </p:extLst>
          </p:nvPr>
        </p:nvGraphicFramePr>
        <p:xfrm>
          <a:off x="6181725" y="1692414"/>
          <a:ext cx="2097090" cy="1264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45"/>
                <a:gridCol w="1048545"/>
              </a:tblGrid>
              <a:tr h="20184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I/P</a:t>
                      </a:r>
                      <a:r>
                        <a:rPr lang="en-US" sz="1200" b="1" baseline="0" dirty="0" smtClean="0"/>
                        <a:t> checksum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O/P</a:t>
                      </a:r>
                      <a:r>
                        <a:rPr lang="en-US" sz="1200" b="1" baseline="0" dirty="0" smtClean="0"/>
                        <a:t> Reference</a:t>
                      </a:r>
                      <a:endParaRPr lang="en-US" sz="1200" b="1" dirty="0"/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sha1_data1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out_ref1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sha1_data2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out_ref2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64143"/>
              </p:ext>
            </p:extLst>
          </p:nvPr>
        </p:nvGraphicFramePr>
        <p:xfrm>
          <a:off x="6181725" y="3078828"/>
          <a:ext cx="2097090" cy="1264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45"/>
                <a:gridCol w="1048545"/>
              </a:tblGrid>
              <a:tr h="20184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I/P</a:t>
                      </a:r>
                      <a:r>
                        <a:rPr lang="en-US" sz="1200" b="1" baseline="0" dirty="0" smtClean="0"/>
                        <a:t> checksum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O/P</a:t>
                      </a:r>
                      <a:r>
                        <a:rPr lang="en-US" sz="1200" b="1" baseline="0" dirty="0" smtClean="0"/>
                        <a:t> Reference</a:t>
                      </a:r>
                      <a:endParaRPr lang="en-US" sz="1200" b="1" dirty="0"/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sha1_data1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out_ref1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sha1_data2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out_ref2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24"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754690" y="2638376"/>
            <a:ext cx="17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26140" y="2038301"/>
            <a:ext cx="0" cy="600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6140" y="2038301"/>
            <a:ext cx="255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26140" y="2928284"/>
            <a:ext cx="0" cy="29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7084" y="3205122"/>
            <a:ext cx="255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4690" y="2928284"/>
            <a:ext cx="17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78815" y="3886200"/>
            <a:ext cx="23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78815" y="3657600"/>
            <a:ext cx="247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512177" y="2038302"/>
            <a:ext cx="14287" cy="3752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74050" y="2047813"/>
            <a:ext cx="247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83570" y="2385957"/>
            <a:ext cx="247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65535" y="1924090"/>
            <a:ext cx="201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Function Rule </a:t>
            </a: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23" name="Can 22"/>
          <p:cNvSpPr/>
          <p:nvPr/>
        </p:nvSpPr>
        <p:spPr>
          <a:xfrm>
            <a:off x="2058990" y="5321360"/>
            <a:ext cx="1171575" cy="75723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5558" y="3549708"/>
            <a:ext cx="2503086" cy="1438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25176" y="4064058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8955" y="3628359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Short-circuiting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48955" y="4364095"/>
            <a:ext cx="871938" cy="47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Serverless</a:t>
            </a:r>
            <a:r>
              <a:rPr lang="en-US" sz="1200" dirty="0" smtClean="0">
                <a:solidFill>
                  <a:schemeClr val="tx1"/>
                </a:solidFill>
              </a:rPr>
              <a:t>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7114" y="3864103"/>
            <a:ext cx="451841" cy="4356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297114" y="4299802"/>
            <a:ext cx="439936" cy="300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1144" y="4376120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44" y="4376120"/>
                <a:ext cx="2894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620893" y="4591564"/>
            <a:ext cx="740251" cy="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H="1">
            <a:off x="3230565" y="3864103"/>
            <a:ext cx="390328" cy="1835876"/>
          </a:xfrm>
          <a:prstGeom prst="bentConnector3">
            <a:avLst>
              <a:gd name="adj1" fmla="val -58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3257449" y="4591564"/>
            <a:ext cx="1393133" cy="1387019"/>
          </a:xfrm>
          <a:prstGeom prst="bentConnector3">
            <a:avLst>
              <a:gd name="adj1" fmla="val -1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61145" y="318057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Sanity Controller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230565" y="5791200"/>
            <a:ext cx="5281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8200" y="4267200"/>
            <a:ext cx="43735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9707" y="1341840"/>
            <a:ext cx="1381126" cy="28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</a:t>
            </a:r>
            <a:r>
              <a:rPr lang="en-US" sz="1200" dirty="0" err="1" smtClean="0"/>
              <a:t>dupMap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572545" y="628338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 GB Memory for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40K unique data entries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 Use case: Evaluation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648721" cy="2139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0" y="3386365"/>
            <a:ext cx="3429000" cy="37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Sanity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Deduplication</a:t>
            </a:r>
            <a:r>
              <a:rPr lang="en-US" dirty="0" smtClean="0"/>
              <a:t> Overhead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65103"/>
            <a:ext cx="4724400" cy="223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500" y="6205783"/>
            <a:ext cx="3429000" cy="37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smtClean="0"/>
              <a:t>execution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Conclusion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497656"/>
            <a:ext cx="3094496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255722" y="1447800"/>
            <a:ext cx="5078278" cy="1135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450" y="1558925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Disaggregation with Cloud 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and Compute are managed independently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722469"/>
            <a:ext cx="3048000" cy="10668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63471" y="2722469"/>
            <a:ext cx="5078278" cy="1135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4140" y="2778692"/>
            <a:ext cx="496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events are largely semantically </a:t>
            </a:r>
            <a:r>
              <a:rPr lang="en-US" u="sng" dirty="0" err="1" smtClean="0"/>
              <a:t>equilavent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Presenting an opportunity to de-duplicate data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3471" y="3981492"/>
            <a:ext cx="5078278" cy="1135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450" y="4043318"/>
            <a:ext cx="496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Cloud functions are commonly deterministic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Presenting an opportunity to de-duplicate data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24" y="3987782"/>
            <a:ext cx="3033845" cy="1034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263471" y="5220696"/>
            <a:ext cx="8431078" cy="1268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140" y="5419159"/>
            <a:ext cx="816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Cloud functions can be efficiently de-duplicated avoiding their redundant execution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Scale </a:t>
            </a:r>
            <a:r>
              <a:rPr lang="en-US" dirty="0" err="1" smtClean="0"/>
              <a:t>serverless</a:t>
            </a:r>
            <a:r>
              <a:rPr lang="en-US" dirty="0" smtClean="0"/>
              <a:t> platform by requiring less-server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Agenda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1458" y="1676400"/>
            <a:ext cx="8465342" cy="4550153"/>
          </a:xfrm>
        </p:spPr>
        <p:txBody>
          <a:bodyPr/>
          <a:lstStyle/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Background (check)</a:t>
            </a:r>
          </a:p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Motivation (for Change)</a:t>
            </a:r>
          </a:p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Sanity Architecture (What, Why and How ?)</a:t>
            </a:r>
          </a:p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(Validation by) Evaluation</a:t>
            </a:r>
          </a:p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(Take away) Conclusion</a:t>
            </a:r>
          </a:p>
          <a:p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(Open for) Discussion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6000" dirty="0"/>
          </a:p>
          <a:p>
            <a:pPr>
              <a:buFontTx/>
              <a:buNone/>
            </a:pPr>
            <a:r>
              <a:rPr lang="en-US" altLang="en-US" sz="6000" dirty="0"/>
              <a:t>           </a:t>
            </a:r>
            <a:r>
              <a:rPr lang="en-US" altLang="en-US" sz="6000" dirty="0" smtClean="0"/>
              <a:t>Thank You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rgbClr val="333399"/>
                </a:solidFill>
              </a:rPr>
              <a:t>			Contact </a:t>
            </a:r>
            <a:r>
              <a:rPr lang="en-US" altLang="en-US" sz="2400" dirty="0">
                <a:solidFill>
                  <a:srgbClr val="333399"/>
                </a:solidFill>
              </a:rPr>
              <a:t>: </a:t>
            </a:r>
            <a:r>
              <a:rPr lang="en-US" altLang="en-US" sz="2400" dirty="0" err="1">
                <a:solidFill>
                  <a:srgbClr val="333399"/>
                </a:solidFill>
              </a:rPr>
              <a:t>nadgowda@us.ibm.com</a:t>
            </a:r>
            <a:endParaRPr lang="en-US" altLang="en-US" sz="6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8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81000" y="68564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Getting on the same page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8" y="2685433"/>
            <a:ext cx="1252301" cy="10429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1" y="3975588"/>
            <a:ext cx="911847" cy="911847"/>
          </a:xfrm>
          <a:prstGeom prst="rect">
            <a:avLst/>
          </a:prstGeom>
        </p:spPr>
      </p:pic>
      <p:sp>
        <p:nvSpPr>
          <p:cNvPr id="20" name="Vertical Scroll 19"/>
          <p:cNvSpPr/>
          <p:nvPr/>
        </p:nvSpPr>
        <p:spPr>
          <a:xfrm>
            <a:off x="2560550" y="359531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D1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1" name="Vertical Scroll 20"/>
          <p:cNvSpPr/>
          <p:nvPr/>
        </p:nvSpPr>
        <p:spPr>
          <a:xfrm>
            <a:off x="2560550" y="4165293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D2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2" name="Can 21"/>
          <p:cNvSpPr/>
          <p:nvPr/>
        </p:nvSpPr>
        <p:spPr>
          <a:xfrm>
            <a:off x="3364839" y="3544287"/>
            <a:ext cx="821802" cy="74077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1019" y="2696425"/>
            <a:ext cx="3356658" cy="194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3" y="2865544"/>
            <a:ext cx="920991" cy="1301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6" y="2865544"/>
            <a:ext cx="920991" cy="13010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89" y="2865544"/>
            <a:ext cx="920991" cy="1301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03750" y="3867515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50" y="3867515"/>
                <a:ext cx="28943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71275" y="3854179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75" y="3854179"/>
                <a:ext cx="2894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>
            <a:endCxn id="29" idx="1"/>
          </p:cNvCxnSpPr>
          <p:nvPr/>
        </p:nvCxnSpPr>
        <p:spPr>
          <a:xfrm>
            <a:off x="4186641" y="3728421"/>
            <a:ext cx="1117109" cy="354538"/>
          </a:xfrm>
          <a:prstGeom prst="curvedConnector3">
            <a:avLst>
              <a:gd name="adj1" fmla="val 551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3"/>
            <a:endCxn id="22" idx="3"/>
          </p:cNvCxnSpPr>
          <p:nvPr/>
        </p:nvCxnSpPr>
        <p:spPr>
          <a:xfrm flipH="1">
            <a:off x="3775740" y="4082959"/>
            <a:ext cx="1817448" cy="202107"/>
          </a:xfrm>
          <a:prstGeom prst="curvedConnector4">
            <a:avLst>
              <a:gd name="adj1" fmla="val -12578"/>
              <a:gd name="adj2" fmla="val 2197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2" idx="4"/>
          </p:cNvCxnSpPr>
          <p:nvPr/>
        </p:nvCxnSpPr>
        <p:spPr>
          <a:xfrm>
            <a:off x="4186641" y="3914677"/>
            <a:ext cx="2284634" cy="154945"/>
          </a:xfrm>
          <a:prstGeom prst="curvedConnector3">
            <a:avLst>
              <a:gd name="adj1" fmla="val 873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0" idx="3"/>
            <a:endCxn id="22" idx="3"/>
          </p:cNvCxnSpPr>
          <p:nvPr/>
        </p:nvCxnSpPr>
        <p:spPr>
          <a:xfrm flipH="1">
            <a:off x="3775740" y="4069623"/>
            <a:ext cx="2984973" cy="215443"/>
          </a:xfrm>
          <a:prstGeom prst="curvedConnector4">
            <a:avLst>
              <a:gd name="adj1" fmla="val -7658"/>
              <a:gd name="adj2" fmla="val 393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Vertical Scroll 40"/>
          <p:cNvSpPr/>
          <p:nvPr/>
        </p:nvSpPr>
        <p:spPr>
          <a:xfrm>
            <a:off x="5825987" y="418401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/>
              <a:t>R</a:t>
            </a:r>
            <a:r>
              <a:rPr lang="en-US" altLang="x-none" sz="1100" b="1" u="sng" dirty="0" smtClean="0"/>
              <a:t>1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42" name="Vertical Scroll 41"/>
          <p:cNvSpPr/>
          <p:nvPr/>
        </p:nvSpPr>
        <p:spPr>
          <a:xfrm>
            <a:off x="7028096" y="4243794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R2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46" name="Curved Connector 45"/>
          <p:cNvCxnSpPr>
            <a:stCxn id="22" idx="1"/>
            <a:endCxn id="30" idx="0"/>
          </p:cNvCxnSpPr>
          <p:nvPr/>
        </p:nvCxnSpPr>
        <p:spPr>
          <a:xfrm rot="16200000" flipH="1">
            <a:off x="5040921" y="2279106"/>
            <a:ext cx="309892" cy="2840254"/>
          </a:xfrm>
          <a:prstGeom prst="curvedConnector3">
            <a:avLst>
              <a:gd name="adj1" fmla="val -737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2" idx="1"/>
            <a:endCxn id="29" idx="0"/>
          </p:cNvCxnSpPr>
          <p:nvPr/>
        </p:nvCxnSpPr>
        <p:spPr>
          <a:xfrm rot="16200000" flipH="1">
            <a:off x="4450490" y="2869537"/>
            <a:ext cx="323228" cy="1672729"/>
          </a:xfrm>
          <a:prstGeom prst="curvedConnector3">
            <a:avLst>
              <a:gd name="adj1" fmla="val -70724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22" idx="2"/>
          </p:cNvCxnSpPr>
          <p:nvPr/>
        </p:nvCxnSpPr>
        <p:spPr>
          <a:xfrm>
            <a:off x="2967111" y="3728421"/>
            <a:ext cx="397728" cy="186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2" idx="2"/>
          </p:cNvCxnSpPr>
          <p:nvPr/>
        </p:nvCxnSpPr>
        <p:spPr>
          <a:xfrm flipV="1">
            <a:off x="2967111" y="3914677"/>
            <a:ext cx="397728" cy="383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0" idx="1"/>
          </p:cNvCxnSpPr>
          <p:nvPr/>
        </p:nvCxnSpPr>
        <p:spPr>
          <a:xfrm>
            <a:off x="2183877" y="3591258"/>
            <a:ext cx="409950" cy="137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21" idx="1"/>
          </p:cNvCxnSpPr>
          <p:nvPr/>
        </p:nvCxnSpPr>
        <p:spPr>
          <a:xfrm flipV="1">
            <a:off x="2061468" y="4298402"/>
            <a:ext cx="532359" cy="133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79428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21648" y="1356306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Data Read/Write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8944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24713" y="1356305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Function trigger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Line 127"/>
          <p:cNvSpPr>
            <a:spLocks noChangeShapeType="1"/>
          </p:cNvSpPr>
          <p:nvPr/>
        </p:nvSpPr>
        <p:spPr bwMode="auto">
          <a:xfrm flipV="1">
            <a:off x="2601224" y="6000922"/>
            <a:ext cx="117451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" name="Picture 136" descr="MC900383802[1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20" y="5664372"/>
            <a:ext cx="705649" cy="5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47792" y="219317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Event/Data Sources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55142" y="218838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Compute Platform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/>
      <p:bldP spid="30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Getting on the same page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8" y="2685433"/>
            <a:ext cx="1252301" cy="10429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1" y="3975588"/>
            <a:ext cx="911847" cy="911847"/>
          </a:xfrm>
          <a:prstGeom prst="rect">
            <a:avLst/>
          </a:prstGeom>
        </p:spPr>
      </p:pic>
      <p:sp>
        <p:nvSpPr>
          <p:cNvPr id="20" name="Vertical Scroll 19"/>
          <p:cNvSpPr/>
          <p:nvPr/>
        </p:nvSpPr>
        <p:spPr>
          <a:xfrm>
            <a:off x="2560550" y="359531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smtClean="0"/>
              <a:t>D1’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1" name="Vertical Scroll 20"/>
          <p:cNvSpPr/>
          <p:nvPr/>
        </p:nvSpPr>
        <p:spPr>
          <a:xfrm>
            <a:off x="2560550" y="4165293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D2’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2" name="Can 21"/>
          <p:cNvSpPr/>
          <p:nvPr/>
        </p:nvSpPr>
        <p:spPr>
          <a:xfrm>
            <a:off x="3364839" y="3544287"/>
            <a:ext cx="821802" cy="74077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1019" y="2696425"/>
            <a:ext cx="3356658" cy="194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3" y="2865544"/>
            <a:ext cx="920991" cy="1301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6" y="2865544"/>
            <a:ext cx="920991" cy="13010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89" y="2865544"/>
            <a:ext cx="920991" cy="1301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03750" y="3867515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50" y="3867515"/>
                <a:ext cx="28943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71275" y="3854179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75" y="3854179"/>
                <a:ext cx="2894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>
            <a:endCxn id="29" idx="1"/>
          </p:cNvCxnSpPr>
          <p:nvPr/>
        </p:nvCxnSpPr>
        <p:spPr>
          <a:xfrm>
            <a:off x="4186641" y="3728421"/>
            <a:ext cx="1117109" cy="354538"/>
          </a:xfrm>
          <a:prstGeom prst="curvedConnector3">
            <a:avLst>
              <a:gd name="adj1" fmla="val 551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3"/>
            <a:endCxn id="22" idx="3"/>
          </p:cNvCxnSpPr>
          <p:nvPr/>
        </p:nvCxnSpPr>
        <p:spPr>
          <a:xfrm flipH="1">
            <a:off x="3775740" y="4082959"/>
            <a:ext cx="1817448" cy="202107"/>
          </a:xfrm>
          <a:prstGeom prst="curvedConnector4">
            <a:avLst>
              <a:gd name="adj1" fmla="val -12578"/>
              <a:gd name="adj2" fmla="val 2197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2" idx="4"/>
          </p:cNvCxnSpPr>
          <p:nvPr/>
        </p:nvCxnSpPr>
        <p:spPr>
          <a:xfrm>
            <a:off x="4186641" y="3914677"/>
            <a:ext cx="2284634" cy="154945"/>
          </a:xfrm>
          <a:prstGeom prst="curvedConnector3">
            <a:avLst>
              <a:gd name="adj1" fmla="val 873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0" idx="3"/>
            <a:endCxn id="22" idx="3"/>
          </p:cNvCxnSpPr>
          <p:nvPr/>
        </p:nvCxnSpPr>
        <p:spPr>
          <a:xfrm flipH="1">
            <a:off x="3775740" y="4069623"/>
            <a:ext cx="2984973" cy="215443"/>
          </a:xfrm>
          <a:prstGeom prst="curvedConnector4">
            <a:avLst>
              <a:gd name="adj1" fmla="val -7658"/>
              <a:gd name="adj2" fmla="val 393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Vertical Scroll 40"/>
          <p:cNvSpPr/>
          <p:nvPr/>
        </p:nvSpPr>
        <p:spPr>
          <a:xfrm>
            <a:off x="5825987" y="418401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42" name="Vertical Scroll 41"/>
          <p:cNvSpPr/>
          <p:nvPr/>
        </p:nvSpPr>
        <p:spPr>
          <a:xfrm>
            <a:off x="7028096" y="4243794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R2’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46" name="Curved Connector 45"/>
          <p:cNvCxnSpPr>
            <a:stCxn id="22" idx="1"/>
            <a:endCxn id="30" idx="0"/>
          </p:cNvCxnSpPr>
          <p:nvPr/>
        </p:nvCxnSpPr>
        <p:spPr>
          <a:xfrm rot="16200000" flipH="1">
            <a:off x="5040921" y="2279106"/>
            <a:ext cx="309892" cy="2840254"/>
          </a:xfrm>
          <a:prstGeom prst="curvedConnector3">
            <a:avLst>
              <a:gd name="adj1" fmla="val -737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2" idx="1"/>
            <a:endCxn id="29" idx="0"/>
          </p:cNvCxnSpPr>
          <p:nvPr/>
        </p:nvCxnSpPr>
        <p:spPr>
          <a:xfrm rot="16200000" flipH="1">
            <a:off x="4450490" y="2869537"/>
            <a:ext cx="323228" cy="1672729"/>
          </a:xfrm>
          <a:prstGeom prst="curvedConnector3">
            <a:avLst>
              <a:gd name="adj1" fmla="val -70724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22" idx="2"/>
          </p:cNvCxnSpPr>
          <p:nvPr/>
        </p:nvCxnSpPr>
        <p:spPr>
          <a:xfrm>
            <a:off x="2967111" y="3728421"/>
            <a:ext cx="397728" cy="186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2" idx="2"/>
          </p:cNvCxnSpPr>
          <p:nvPr/>
        </p:nvCxnSpPr>
        <p:spPr>
          <a:xfrm flipV="1">
            <a:off x="2967111" y="3914677"/>
            <a:ext cx="397728" cy="383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0" idx="1"/>
          </p:cNvCxnSpPr>
          <p:nvPr/>
        </p:nvCxnSpPr>
        <p:spPr>
          <a:xfrm>
            <a:off x="2183877" y="3591258"/>
            <a:ext cx="409950" cy="137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21" idx="1"/>
          </p:cNvCxnSpPr>
          <p:nvPr/>
        </p:nvCxnSpPr>
        <p:spPr>
          <a:xfrm flipV="1">
            <a:off x="2061468" y="4298402"/>
            <a:ext cx="532359" cy="133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79428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21648" y="1356306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Data Read/Write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8944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24713" y="1356305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Function trigger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Line 127"/>
          <p:cNvSpPr>
            <a:spLocks noChangeShapeType="1"/>
          </p:cNvSpPr>
          <p:nvPr/>
        </p:nvSpPr>
        <p:spPr bwMode="auto">
          <a:xfrm flipV="1">
            <a:off x="2601224" y="5994165"/>
            <a:ext cx="1894576" cy="67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" name="Picture 136" descr="MC900383802[1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20" y="5664372"/>
            <a:ext cx="705649" cy="5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47792" y="219317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Event/Data Sources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55142" y="218838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Compute Platform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0617" y="4809393"/>
            <a:ext cx="121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D1 ~ D1’</a:t>
            </a: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D2 ~ D2’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Eureka Moment!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93" y="862254"/>
            <a:ext cx="1511300" cy="2222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828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pple Chancery" charset="0"/>
                <a:ea typeface="Apple Chancery" charset="0"/>
                <a:cs typeface="Apple Chancery" charset="0"/>
              </a:rPr>
              <a:t>What if</a:t>
            </a:r>
          </a:p>
          <a:p>
            <a:r>
              <a:rPr lang="en-US" dirty="0" smtClean="0"/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Data from the input set are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Equivalent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And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associated functions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Deterministic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(or idempotent)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 smtClean="0">
                <a:latin typeface="Apple Chancery" charset="0"/>
                <a:ea typeface="Apple Chancery" charset="0"/>
                <a:cs typeface="Apple Chancery" charset="0"/>
              </a:rPr>
              <a:t>Then,</a:t>
            </a:r>
          </a:p>
          <a:p>
            <a:endParaRPr lang="en-US" sz="24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can we 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void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execution of functions, and still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e-duplicate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the output results  ?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Sincere tribute 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417638"/>
            <a:ext cx="1484424" cy="1829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1616076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Insanity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Doing same thing over and over again, and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expecting different results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292" y="4274038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Sanity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De-duplicate execution of cloud functions for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equivalent data events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581400" y="3048000"/>
            <a:ext cx="381000" cy="60960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Validation: </a:t>
            </a:r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Equivalent data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5600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616076"/>
            <a:ext cx="8686800" cy="49371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Common data sources for Cloud functions: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IoT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/Sensor data (e.g. weather), social media (e.g. tweets), user-activity (e.g. click stream), system monitor data (e.g. Prometheus)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Bounded range of values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E.g. temperature data to be (-20C to 50C)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Temporal duplication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E.g. data from a fixed sensors, system monitors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Spatial duplication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E.g. data from geo-distributed sensors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/>
              <a:t>S</a:t>
            </a:r>
            <a:r>
              <a:rPr lang="en-US" dirty="0" smtClean="0"/>
              <a:t>emantically </a:t>
            </a:r>
            <a:r>
              <a:rPr lang="en-US" dirty="0"/>
              <a:t>equivalent data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Validation: Deterministic functions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8" y="1419387"/>
            <a:ext cx="6962107" cy="106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83084"/>
            <a:ext cx="6019800" cy="1346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3" y="5412167"/>
            <a:ext cx="5833215" cy="811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83" y="1471267"/>
            <a:ext cx="939800" cy="8543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8257"/>
            <a:ext cx="2133600" cy="11281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27" y="5010127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8" y="274638"/>
            <a:ext cx="8465342" cy="1143000"/>
          </a:xfrm>
        </p:spPr>
        <p:txBody>
          <a:bodyPr/>
          <a:lstStyle/>
          <a:p>
            <a:pPr algn="l"/>
            <a:r>
              <a:rPr lang="en-US" dirty="0" smtClean="0">
                <a:latin typeface="Al Bayan Plain" charset="-78"/>
                <a:ea typeface="Al Bayan Plain" charset="-78"/>
                <a:cs typeface="Al Bayan Plain" charset="-78"/>
              </a:rPr>
              <a:t>Sanity: Less-server Architecture</a:t>
            </a:r>
            <a:endParaRPr 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76200"/>
            <a:ext cx="8686800" cy="230188"/>
            <a:chOff x="144" y="48"/>
            <a:chExt cx="5472" cy="145"/>
          </a:xfrm>
        </p:grpSpPr>
        <p:cxnSp>
          <p:nvCxnSpPr>
            <p:cNvPr id="5" name="Straight Connector 3"/>
            <p:cNvCxnSpPr/>
            <p:nvPr/>
          </p:nvCxnSpPr>
          <p:spPr>
            <a:xfrm>
              <a:off x="144" y="192"/>
              <a:ext cx="5472" cy="1"/>
            </a:xfrm>
            <a:prstGeom prst="line">
              <a:avLst/>
            </a:prstGeom>
            <a:ln cap="sq" cmpd="sng">
              <a:solidFill>
                <a:srgbClr val="002060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8" y="48"/>
              <a:ext cx="1728" cy="1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alibri" charset="0"/>
                </a:rPr>
                <a:t>IBM </a:t>
              </a:r>
              <a:r>
                <a:rPr lang="en-US" altLang="en-US" sz="1400" dirty="0" smtClean="0">
                  <a:latin typeface="Calibri" charset="0"/>
                </a:rPr>
                <a:t>T J Watson Research Center</a:t>
              </a:r>
              <a:endParaRPr lang="en-US" altLang="en-US" sz="1400" dirty="0">
                <a:latin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28600" y="6704013"/>
            <a:ext cx="8686800" cy="1587"/>
          </a:xfrm>
          <a:prstGeom prst="line">
            <a:avLst/>
          </a:prstGeom>
          <a:ln cap="sq" cmpd="sng">
            <a:solidFill>
              <a:srgbClr val="00206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8" y="2685433"/>
            <a:ext cx="1252301" cy="10429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1" y="3975588"/>
            <a:ext cx="911847" cy="911847"/>
          </a:xfrm>
          <a:prstGeom prst="rect">
            <a:avLst/>
          </a:prstGeom>
        </p:spPr>
      </p:pic>
      <p:sp>
        <p:nvSpPr>
          <p:cNvPr id="20" name="Vertical Scroll 19"/>
          <p:cNvSpPr/>
          <p:nvPr/>
        </p:nvSpPr>
        <p:spPr>
          <a:xfrm>
            <a:off x="2560550" y="3595312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smtClean="0"/>
              <a:t>D1’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1" name="Vertical Scroll 20"/>
          <p:cNvSpPr/>
          <p:nvPr/>
        </p:nvSpPr>
        <p:spPr>
          <a:xfrm>
            <a:off x="2560550" y="4165293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D2’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22" name="Can 21"/>
          <p:cNvSpPr/>
          <p:nvPr/>
        </p:nvSpPr>
        <p:spPr>
          <a:xfrm>
            <a:off x="3364839" y="3544287"/>
            <a:ext cx="821802" cy="74077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1019" y="2696425"/>
            <a:ext cx="3356658" cy="194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3" y="2865544"/>
            <a:ext cx="920991" cy="1301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6" y="2865544"/>
            <a:ext cx="920991" cy="13010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89" y="2865544"/>
            <a:ext cx="920991" cy="1301082"/>
          </a:xfrm>
          <a:prstGeom prst="rect">
            <a:avLst/>
          </a:prstGeom>
        </p:spPr>
      </p:pic>
      <p:sp>
        <p:nvSpPr>
          <p:cNvPr id="41" name="Vertical Scroll 40"/>
          <p:cNvSpPr/>
          <p:nvPr/>
        </p:nvSpPr>
        <p:spPr>
          <a:xfrm>
            <a:off x="3966722" y="4956864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R1’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sp>
        <p:nvSpPr>
          <p:cNvPr id="42" name="Vertical Scroll 41"/>
          <p:cNvSpPr/>
          <p:nvPr/>
        </p:nvSpPr>
        <p:spPr>
          <a:xfrm>
            <a:off x="4111254" y="4248243"/>
            <a:ext cx="439838" cy="2662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100" b="1" u="sng" dirty="0" smtClean="0"/>
              <a:t>R2’</a:t>
            </a:r>
            <a:endParaRPr lang="en-US" altLang="x-none" sz="1100" b="1" dirty="0" smtClean="0"/>
          </a:p>
          <a:p>
            <a:pPr eaLnBrk="1" hangingPunct="1">
              <a:defRPr/>
            </a:pPr>
            <a:endParaRPr lang="en-US" altLang="x-none" sz="800" b="1" dirty="0" smtClean="0"/>
          </a:p>
        </p:txBody>
      </p:sp>
      <p:cxnSp>
        <p:nvCxnSpPr>
          <p:cNvPr id="52" name="Straight Arrow Connector 51"/>
          <p:cNvCxnSpPr>
            <a:stCxn id="20" idx="3"/>
            <a:endCxn id="22" idx="2"/>
          </p:cNvCxnSpPr>
          <p:nvPr/>
        </p:nvCxnSpPr>
        <p:spPr>
          <a:xfrm>
            <a:off x="2967111" y="3728421"/>
            <a:ext cx="397728" cy="186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2" idx="2"/>
          </p:cNvCxnSpPr>
          <p:nvPr/>
        </p:nvCxnSpPr>
        <p:spPr>
          <a:xfrm flipV="1">
            <a:off x="2967111" y="3914677"/>
            <a:ext cx="397728" cy="383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0" idx="1"/>
          </p:cNvCxnSpPr>
          <p:nvPr/>
        </p:nvCxnSpPr>
        <p:spPr>
          <a:xfrm>
            <a:off x="2183877" y="3591258"/>
            <a:ext cx="409950" cy="137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21" idx="1"/>
          </p:cNvCxnSpPr>
          <p:nvPr/>
        </p:nvCxnSpPr>
        <p:spPr>
          <a:xfrm flipV="1">
            <a:off x="2061468" y="4298402"/>
            <a:ext cx="532359" cy="1331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79428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21648" y="1356306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Data Read/Write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8944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24713" y="1356305"/>
            <a:ext cx="149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charset="0"/>
                <a:ea typeface="Calibri" charset="0"/>
                <a:cs typeface="Calibri" charset="0"/>
              </a:rPr>
              <a:t>Function trigger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Line 127"/>
          <p:cNvSpPr>
            <a:spLocks noChangeShapeType="1"/>
          </p:cNvSpPr>
          <p:nvPr/>
        </p:nvSpPr>
        <p:spPr bwMode="auto">
          <a:xfrm flipV="1">
            <a:off x="2601224" y="5994165"/>
            <a:ext cx="1894576" cy="67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" name="Picture 136" descr="MC900383802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20" y="5664372"/>
            <a:ext cx="705649" cy="5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47792" y="219317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Event/Data Sources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55142" y="2188385"/>
            <a:ext cx="212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Compute Platform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0617" y="4809393"/>
            <a:ext cx="121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D1 ~ D1’</a:t>
            </a: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D2 ~ D2’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" name="Curved Connector 8"/>
          <p:cNvCxnSpPr>
            <a:stCxn id="22" idx="1"/>
            <a:endCxn id="22" idx="3"/>
          </p:cNvCxnSpPr>
          <p:nvPr/>
        </p:nvCxnSpPr>
        <p:spPr>
          <a:xfrm rot="16200000" flipH="1">
            <a:off x="3405350" y="3914676"/>
            <a:ext cx="740779" cy="12700"/>
          </a:xfrm>
          <a:prstGeom prst="curvedConnector5">
            <a:avLst>
              <a:gd name="adj1" fmla="val -30859"/>
              <a:gd name="adj2" fmla="val 5035441"/>
              <a:gd name="adj3" fmla="val 130859"/>
            </a:avLst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2" idx="1"/>
            <a:endCxn id="22" idx="3"/>
          </p:cNvCxnSpPr>
          <p:nvPr/>
        </p:nvCxnSpPr>
        <p:spPr>
          <a:xfrm rot="16200000" flipH="1">
            <a:off x="3405350" y="3914676"/>
            <a:ext cx="740779" cy="12700"/>
          </a:xfrm>
          <a:prstGeom prst="curvedConnector5">
            <a:avLst>
              <a:gd name="adj1" fmla="val -85255"/>
              <a:gd name="adj2" fmla="val 7354087"/>
              <a:gd name="adj3" fmla="val 183163"/>
            </a:avLst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53879" y="1538868"/>
            <a:ext cx="942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5541" y="1368600"/>
            <a:ext cx="1682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alibri" charset="0"/>
                <a:ea typeface="Calibri" charset="0"/>
                <a:cs typeface="Calibri" charset="0"/>
              </a:rPr>
              <a:t>Sanity Deduplication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18265</TotalTime>
  <Words>847</Words>
  <Application>Microsoft Macintosh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 Bayan Plain</vt:lpstr>
      <vt:lpstr>Apple Chancery</vt:lpstr>
      <vt:lpstr>Calibri</vt:lpstr>
      <vt:lpstr>Cambria Math</vt:lpstr>
      <vt:lpstr>Mangal</vt:lpstr>
      <vt:lpstr>ＭＳ Ｐゴシック</vt:lpstr>
      <vt:lpstr>Wingdings</vt:lpstr>
      <vt:lpstr>Arial</vt:lpstr>
      <vt:lpstr>Default Design</vt:lpstr>
      <vt:lpstr>Sanity: The Less Server Architecture for Cloud functions</vt:lpstr>
      <vt:lpstr>Agenda</vt:lpstr>
      <vt:lpstr>Getting on the same page</vt:lpstr>
      <vt:lpstr>Getting on the same page</vt:lpstr>
      <vt:lpstr>Eureka Moment!</vt:lpstr>
      <vt:lpstr>Sincere tribute </vt:lpstr>
      <vt:lpstr>Validation: Equivalent data</vt:lpstr>
      <vt:lpstr>Validation: Deterministic functions</vt:lpstr>
      <vt:lpstr>Sanity: Less-server Architecture</vt:lpstr>
      <vt:lpstr>Sanity: Less-server Architecture</vt:lpstr>
      <vt:lpstr>Sanity Use case: Vulnerability Analysis</vt:lpstr>
      <vt:lpstr>Sanity: Mind the Gap...</vt:lpstr>
      <vt:lpstr>Sanity Use case:Architecture</vt:lpstr>
      <vt:lpstr>Sanity Use case: PoV based de-duplication</vt:lpstr>
      <vt:lpstr>Sanity Use case: PoV based de-duplication</vt:lpstr>
      <vt:lpstr>Sanity Use case: Controller</vt:lpstr>
      <vt:lpstr>Sanity Use case: Controller</vt:lpstr>
      <vt:lpstr>Sanity Use case: Evaluation</vt:lpstr>
      <vt:lpstr>Conclusion</vt:lpstr>
      <vt:lpstr>PowerPoint Presentation</vt:lpstr>
    </vt:vector>
  </TitlesOfParts>
  <Company>IBM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I2Map: Cloud Disaster Recovery based on Image-Instance Mapping</dc:title>
  <dc:creator>shripad</dc:creator>
  <cp:lastModifiedBy>SHRIPAD NADGOWDA</cp:lastModifiedBy>
  <cp:revision>1167</cp:revision>
  <dcterms:created xsi:type="dcterms:W3CDTF">2013-11-22T05:44:03Z</dcterms:created>
  <dcterms:modified xsi:type="dcterms:W3CDTF">2017-12-12T15:03:32Z</dcterms:modified>
</cp:coreProperties>
</file>