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6858000" cx="12192000"/>
  <p:notesSz cx="6858000" cy="9144000"/>
  <p:embeddedFontLst>
    <p:embeddedFont>
      <p:font typeface="Robo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3" roundtripDataSignature="AMtx7mhdG9UXWpA6Yz7MVoZBEZSSAE7r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6.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8.xml"/><Relationship Id="rId21" Type="http://schemas.openxmlformats.org/officeDocument/2006/relationships/slide" Target="slides/slide17.xml"/><Relationship Id="rId43" Type="http://customschemas.google.com/relationships/presentationmetadata" Target="meta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Roboto-regular.fntdata"/><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understand the open source serverless platforms through</a:t>
            </a:r>
            <a:r>
              <a:rPr lang="en-US"/>
              <a:t> measurement</a:t>
            </a:r>
            <a:r>
              <a:rPr lang="en-US"/>
              <a:t>.</a:t>
            </a:r>
            <a:endParaRPr/>
          </a:p>
          <a:p>
            <a:pPr indent="0" lvl="0" marL="0" rtl="0" algn="l">
              <a:lnSpc>
                <a:spcPct val="100000"/>
              </a:lnSpc>
              <a:spcBef>
                <a:spcPts val="0"/>
              </a:spcBef>
              <a:spcAft>
                <a:spcPts val="0"/>
              </a:spcAft>
              <a:buSzPts val="1400"/>
              <a:buNone/>
            </a:pPr>
            <a:r>
              <a:rPr lang="en-US"/>
              <a:t>learn about the design considerations and performance.</a:t>
            </a:r>
            <a:endParaRPr/>
          </a:p>
        </p:txBody>
      </p:sp>
      <p:sp>
        <p:nvSpPr>
          <p:cNvPr id="79" name="Google Shape;7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8f7708309_0_4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g78f7708309_0_4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The working model of Knative is similar to that of Nuclio. The difference is that the client can only invoke the function through the ingress controller. There also could be multiple workers within one function pod. The n</a:t>
            </a:r>
            <a:r>
              <a:rPr lang="en-US"/>
              <a:t>umber of workers is set during the deployment time.</a:t>
            </a:r>
            <a:endParaRPr/>
          </a:p>
        </p:txBody>
      </p:sp>
      <p:sp>
        <p:nvSpPr>
          <p:cNvPr id="180" name="Google Shape;180;g78f7708309_0_48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6c12dbd52c_0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g6c12dbd52c_0_10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t/>
            </a:r>
            <a:endParaRPr/>
          </a:p>
        </p:txBody>
      </p:sp>
      <p:sp>
        <p:nvSpPr>
          <p:cNvPr id="190" name="Google Shape;190;g6c12dbd52c_0_10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78f7708309_0_4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g78f7708309_0_4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Multiple modes for of-watchdog to invoke the function: </a:t>
            </a:r>
            <a:endParaRPr/>
          </a:p>
          <a:p>
            <a:pPr indent="0" lvl="0" marL="0" rtl="0" algn="l">
              <a:lnSpc>
                <a:spcPct val="100000"/>
              </a:lnSpc>
              <a:spcBef>
                <a:spcPts val="0"/>
              </a:spcBef>
              <a:spcAft>
                <a:spcPts val="0"/>
              </a:spcAft>
              <a:buSzPts val="1400"/>
              <a:buNone/>
            </a:pPr>
            <a:r>
              <a:rPr lang="en-US"/>
              <a:t>(1) Fork-per-request:</a:t>
            </a:r>
            <a:endParaRPr/>
          </a:p>
          <a:p>
            <a:pPr indent="0" lvl="0" marL="0" rtl="0" algn="l">
              <a:lnSpc>
                <a:spcPct val="100000"/>
              </a:lnSpc>
              <a:spcBef>
                <a:spcPts val="0"/>
              </a:spcBef>
              <a:spcAft>
                <a:spcPts val="0"/>
              </a:spcAft>
              <a:buSzPts val="1400"/>
              <a:buNone/>
            </a:pPr>
            <a:r>
              <a:rPr lang="en-US"/>
              <a:t>When the of-watchdog receives one request, it will setup one new function process and invoke the function. After the function execution, it will recycle the function process. In other words, that is cold start for every request;</a:t>
            </a:r>
            <a:endParaRPr/>
          </a:p>
          <a:p>
            <a:pPr indent="0" lvl="0" marL="0" rtl="0" algn="l">
              <a:lnSpc>
                <a:spcPct val="100000"/>
              </a:lnSpc>
              <a:spcBef>
                <a:spcPts val="0"/>
              </a:spcBef>
              <a:spcAft>
                <a:spcPts val="0"/>
              </a:spcAft>
              <a:buSzPts val="1400"/>
              <a:buNone/>
            </a:pPr>
            <a:r>
              <a:rPr lang="en-US"/>
              <a:t>(2) Pre-fork:</a:t>
            </a:r>
            <a:endParaRPr/>
          </a:p>
          <a:p>
            <a:pPr indent="0" lvl="0" marL="0" rtl="0" algn="l">
              <a:lnSpc>
                <a:spcPct val="100000"/>
              </a:lnSpc>
              <a:spcBef>
                <a:spcPts val="0"/>
              </a:spcBef>
              <a:spcAft>
                <a:spcPts val="0"/>
              </a:spcAft>
              <a:buSzPts val="1400"/>
              <a:buNone/>
            </a:pPr>
            <a:r>
              <a:rPr lang="en-US"/>
              <a:t>In the beginning, the of-watchdog sets up function process once and keep warm. When the of-watchdog receives one request, it will invoke the function directly.</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(1) Serializing fork: This mode is designed to replicate the behaviour of the original watchdog for backwards compatibility. Stdout pipe is read into memory and then serialized or modified if necessary before being written back to the HTTP response.</a:t>
            </a:r>
            <a:endParaRPr/>
          </a:p>
          <a:p>
            <a:pPr indent="0" lvl="0" marL="0" rtl="0" algn="l">
              <a:lnSpc>
                <a:spcPct val="100000"/>
              </a:lnSpc>
              <a:spcBef>
                <a:spcPts val="0"/>
              </a:spcBef>
              <a:spcAft>
                <a:spcPts val="0"/>
              </a:spcAft>
              <a:buSzPts val="1400"/>
              <a:buNone/>
            </a:pPr>
            <a:r>
              <a:rPr lang="en-US"/>
              <a:t>(2) Streaming fork: Forks a process per request and can deal with a request body larger than memory capacity - i.e. 512mb VM can process multiple GB of video. Input is sent back to client as soon as it's printed to stdout by the executing process.</a:t>
            </a:r>
            <a:endParaRPr/>
          </a:p>
        </p:txBody>
      </p:sp>
      <p:sp>
        <p:nvSpPr>
          <p:cNvPr id="204" name="Google Shape;204;g78f7708309_0_4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6c12dbd52c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g6c12dbd52c_0_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Multiple modes for of-watchdog to invoke the function: </a:t>
            </a:r>
            <a:endParaRPr/>
          </a:p>
          <a:p>
            <a:pPr indent="0" lvl="0" marL="0" rtl="0" algn="l">
              <a:lnSpc>
                <a:spcPct val="100000"/>
              </a:lnSpc>
              <a:spcBef>
                <a:spcPts val="0"/>
              </a:spcBef>
              <a:spcAft>
                <a:spcPts val="0"/>
              </a:spcAft>
              <a:buSzPts val="1400"/>
              <a:buNone/>
            </a:pPr>
            <a:r>
              <a:rPr lang="en-US"/>
              <a:t>(1) Fork-per-request:</a:t>
            </a:r>
            <a:endParaRPr/>
          </a:p>
          <a:p>
            <a:pPr indent="0" lvl="0" marL="0" rtl="0" algn="l">
              <a:lnSpc>
                <a:spcPct val="100000"/>
              </a:lnSpc>
              <a:spcBef>
                <a:spcPts val="0"/>
              </a:spcBef>
              <a:spcAft>
                <a:spcPts val="0"/>
              </a:spcAft>
              <a:buSzPts val="1400"/>
              <a:buNone/>
            </a:pPr>
            <a:r>
              <a:rPr lang="en-US"/>
              <a:t>When the of-watchdog receives one request, it will setup one new function process and invoke the function. After the function execution, it will recycle the function process. In other words, that is cold start for every request;</a:t>
            </a:r>
            <a:endParaRPr/>
          </a:p>
          <a:p>
            <a:pPr indent="0" lvl="0" marL="0" rtl="0" algn="l">
              <a:lnSpc>
                <a:spcPct val="100000"/>
              </a:lnSpc>
              <a:spcBef>
                <a:spcPts val="0"/>
              </a:spcBef>
              <a:spcAft>
                <a:spcPts val="0"/>
              </a:spcAft>
              <a:buSzPts val="1400"/>
              <a:buNone/>
            </a:pPr>
            <a:r>
              <a:rPr lang="en-US"/>
              <a:t>(2) Pre-fork:</a:t>
            </a:r>
            <a:endParaRPr/>
          </a:p>
          <a:p>
            <a:pPr indent="0" lvl="0" marL="0" rtl="0" algn="l">
              <a:lnSpc>
                <a:spcPct val="100000"/>
              </a:lnSpc>
              <a:spcBef>
                <a:spcPts val="0"/>
              </a:spcBef>
              <a:spcAft>
                <a:spcPts val="0"/>
              </a:spcAft>
              <a:buSzPts val="1400"/>
              <a:buNone/>
            </a:pPr>
            <a:r>
              <a:rPr lang="en-US"/>
              <a:t>In the beginning, the of-watchdog sets up function process once and keep warm. When the of-watchdog receives one request, it will invoke the function directly.</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(1) Serializing fork: This mode is designed to replicate the behaviour of the original watchdog for backwards compatibility. Stdout pipe is read into memory and then serialized or modified if necessary before being written back to the HTTP response.</a:t>
            </a:r>
            <a:endParaRPr/>
          </a:p>
          <a:p>
            <a:pPr indent="0" lvl="0" marL="0" rtl="0" algn="l">
              <a:lnSpc>
                <a:spcPct val="100000"/>
              </a:lnSpc>
              <a:spcBef>
                <a:spcPts val="0"/>
              </a:spcBef>
              <a:spcAft>
                <a:spcPts val="0"/>
              </a:spcAft>
              <a:buSzPts val="1400"/>
              <a:buNone/>
            </a:pPr>
            <a:r>
              <a:rPr lang="en-US"/>
              <a:t>(2) Streaming fork: Forks a process per request and can deal with a request body larger than memory capacity - i.e. 512mb VM can process multiple GB of video. Input is sent back to client as soon as it's printed to stdout by the executing process.</a:t>
            </a:r>
            <a:endParaRPr/>
          </a:p>
        </p:txBody>
      </p:sp>
      <p:sp>
        <p:nvSpPr>
          <p:cNvPr id="216" name="Google Shape;216;g6c12dbd52c_0_8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78f7708309_0_4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g78f7708309_0_4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050">
                <a:solidFill>
                  <a:srgbClr val="3C4043"/>
                </a:solidFill>
                <a:highlight>
                  <a:srgbClr val="FFFFFF"/>
                </a:highlight>
                <a:latin typeface="Roboto"/>
                <a:ea typeface="Roboto"/>
                <a:cs typeface="Roboto"/>
                <a:sym typeface="Roboto"/>
              </a:rPr>
              <a:t>Because there is only one function container within the function pod, the performance of different concurrency is almost the same.</a:t>
            </a:r>
            <a:endParaRPr sz="1050">
              <a:solidFill>
                <a:srgbClr val="3C4043"/>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400"/>
              <a:buNone/>
            </a:pPr>
            <a:r>
              <a:rPr lang="en-US" sz="1050">
                <a:solidFill>
                  <a:srgbClr val="3C4043"/>
                </a:solidFill>
                <a:highlight>
                  <a:srgbClr val="FFFFFF"/>
                </a:highlight>
                <a:latin typeface="Roboto"/>
                <a:ea typeface="Roboto"/>
                <a:cs typeface="Roboto"/>
                <a:sym typeface="Roboto"/>
              </a:rPr>
              <a:t>In CDF figure, if the concurrency is bigger than one, there is a long tail because of the queuing </a:t>
            </a:r>
            <a:r>
              <a:rPr lang="en-US" sz="1050">
                <a:solidFill>
                  <a:srgbClr val="3C4043"/>
                </a:solidFill>
                <a:highlight>
                  <a:schemeClr val="lt1"/>
                </a:highlight>
                <a:latin typeface="Roboto"/>
                <a:ea typeface="Roboto"/>
                <a:cs typeface="Roboto"/>
                <a:sym typeface="Roboto"/>
              </a:rPr>
              <a:t>latency</a:t>
            </a:r>
            <a:r>
              <a:rPr lang="en-US" sz="1050">
                <a:solidFill>
                  <a:srgbClr val="3C4043"/>
                </a:solidFill>
                <a:highlight>
                  <a:srgbClr val="FFFFFF"/>
                </a:highlight>
                <a:latin typeface="Roboto"/>
                <a:ea typeface="Roboto"/>
                <a:cs typeface="Roboto"/>
                <a:sym typeface="Roboto"/>
              </a:rPr>
              <a:t>.</a:t>
            </a:r>
            <a:endParaRPr sz="1050">
              <a:solidFill>
                <a:srgbClr val="3C4043"/>
              </a:solidFill>
              <a:highlight>
                <a:srgbClr val="FFFFFF"/>
              </a:highlight>
              <a:latin typeface="Roboto"/>
              <a:ea typeface="Roboto"/>
              <a:cs typeface="Roboto"/>
              <a:sym typeface="Roboto"/>
            </a:endParaRPr>
          </a:p>
        </p:txBody>
      </p:sp>
      <p:sp>
        <p:nvSpPr>
          <p:cNvPr id="231" name="Google Shape;231;g78f7708309_0_49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6c12dbd52c_0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g6c12dbd52c_0_1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050">
                <a:solidFill>
                  <a:srgbClr val="3C4043"/>
                </a:solidFill>
                <a:highlight>
                  <a:srgbClr val="FFFFFF"/>
                </a:highlight>
                <a:latin typeface="Roboto"/>
                <a:ea typeface="Roboto"/>
                <a:cs typeface="Roboto"/>
                <a:sym typeface="Roboto"/>
              </a:rPr>
              <a:t>Because there is only one function container within the function pod, the performance of different concurrency is almost the same.</a:t>
            </a:r>
            <a:endParaRPr sz="1050">
              <a:solidFill>
                <a:srgbClr val="3C4043"/>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400"/>
              <a:buNone/>
            </a:pPr>
            <a:r>
              <a:rPr lang="en-US" sz="1050">
                <a:solidFill>
                  <a:srgbClr val="3C4043"/>
                </a:solidFill>
                <a:highlight>
                  <a:srgbClr val="FFFFFF"/>
                </a:highlight>
                <a:latin typeface="Roboto"/>
                <a:ea typeface="Roboto"/>
                <a:cs typeface="Roboto"/>
                <a:sym typeface="Roboto"/>
              </a:rPr>
              <a:t>In CDF figure, if the concurrency is bigger than one, there is a long tail because of the queuing </a:t>
            </a:r>
            <a:r>
              <a:rPr lang="en-US" sz="1050">
                <a:solidFill>
                  <a:srgbClr val="3C4043"/>
                </a:solidFill>
                <a:highlight>
                  <a:schemeClr val="lt1"/>
                </a:highlight>
                <a:latin typeface="Roboto"/>
                <a:ea typeface="Roboto"/>
                <a:cs typeface="Roboto"/>
                <a:sym typeface="Roboto"/>
              </a:rPr>
              <a:t>latency</a:t>
            </a:r>
            <a:r>
              <a:rPr lang="en-US" sz="1050">
                <a:solidFill>
                  <a:srgbClr val="3C4043"/>
                </a:solidFill>
                <a:highlight>
                  <a:srgbClr val="FFFFFF"/>
                </a:highlight>
                <a:latin typeface="Roboto"/>
                <a:ea typeface="Roboto"/>
                <a:cs typeface="Roboto"/>
                <a:sym typeface="Roboto"/>
              </a:rPr>
              <a:t>.</a:t>
            </a:r>
            <a:endParaRPr sz="1050">
              <a:solidFill>
                <a:srgbClr val="3C4043"/>
              </a:solidFill>
              <a:highlight>
                <a:srgbClr val="FFFFFF"/>
              </a:highlight>
              <a:latin typeface="Roboto"/>
              <a:ea typeface="Roboto"/>
              <a:cs typeface="Roboto"/>
              <a:sym typeface="Roboto"/>
            </a:endParaRPr>
          </a:p>
        </p:txBody>
      </p:sp>
      <p:sp>
        <p:nvSpPr>
          <p:cNvPr id="243" name="Google Shape;243;g6c12dbd52c_0_1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792240b1e0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g792240b1e0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g792240b1e0_0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65009f4c0b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g65009f4c0b_0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271" name="Google Shape;271;g65009f4c0b_0_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6c12dbd52c_0_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g6c12dbd52c_0_1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n-US"/>
              <a:t>In this slide, we show the latency breakdown within the function pod. We record the four timestamp in the four points: (1) the time when the function pod receives the request; (2) the function execution starts; (3) the time when the function execution finishes; (4) the time the function pod encapsulates the result and sends back the response.</a:t>
            </a:r>
            <a:endParaRPr/>
          </a:p>
        </p:txBody>
      </p:sp>
      <p:sp>
        <p:nvSpPr>
          <p:cNvPr id="283" name="Google Shape;283;g6c12dbd52c_0_1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78f7708309_0_5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g78f7708309_0_5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n-US"/>
              <a:t>The function complexity increases and function execution takes more time. (The performance is normalized.)</a:t>
            </a:r>
            <a:endParaRPr/>
          </a:p>
        </p:txBody>
      </p:sp>
      <p:sp>
        <p:nvSpPr>
          <p:cNvPr id="299" name="Google Shape;299;g78f7708309_0_5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8f7708309_0_4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g78f7708309_0_4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6c12dbd52c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g6c12dbd52c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n-US"/>
              <a:t>HTTP Workload</a:t>
            </a:r>
            <a:endParaRPr/>
          </a:p>
          <a:p>
            <a:pPr indent="0" lvl="0" marL="0" rtl="0" algn="l">
              <a:lnSpc>
                <a:spcPct val="100000"/>
              </a:lnSpc>
              <a:spcBef>
                <a:spcPts val="0"/>
              </a:spcBef>
              <a:spcAft>
                <a:spcPts val="0"/>
              </a:spcAft>
              <a:buSzPts val="1100"/>
              <a:buNone/>
            </a:pPr>
            <a:r>
              <a:rPr lang="en-US"/>
              <a:t>add a diagram for three modes.</a:t>
            </a:r>
            <a:endParaRPr/>
          </a:p>
          <a:p>
            <a:pPr indent="0" lvl="0" marL="0" rtl="0" algn="l">
              <a:lnSpc>
                <a:spcPct val="100000"/>
              </a:lnSpc>
              <a:spcBef>
                <a:spcPts val="0"/>
              </a:spcBef>
              <a:spcAft>
                <a:spcPts val="0"/>
              </a:spcAft>
              <a:buSzPts val="1100"/>
              <a:buNone/>
            </a:pPr>
            <a:r>
              <a:rPr lang="en-US"/>
              <a:t>Local call: the client is on the same server where the function pod runs and it use the pod ip to invoke the function. This is not the typical way to invoke the function, but we do this just for the measurement. </a:t>
            </a:r>
            <a:endParaRPr/>
          </a:p>
        </p:txBody>
      </p:sp>
      <p:sp>
        <p:nvSpPr>
          <p:cNvPr id="309" name="Google Shape;309;g6c12dbd52c_0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78f7708309_0_5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g78f7708309_0_5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n-US"/>
              <a:t>Different platforms =&gt; different performance =&gt; different resource utilization =&gt; different scaling rate (auto-scaling favors the platform that consumes more resources)</a:t>
            </a:r>
            <a:endParaRPr/>
          </a:p>
        </p:txBody>
      </p:sp>
      <p:sp>
        <p:nvSpPr>
          <p:cNvPr id="322" name="Google Shape;322;g78f7708309_0_57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78f7708309_0_5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g78f7708309_0_5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n-US"/>
              <a:t>We tried to make sure that parameter for scaling is same;</a:t>
            </a:r>
            <a:endParaRPr/>
          </a:p>
          <a:p>
            <a:pPr indent="0" lvl="0" marL="0" rtl="0" algn="l">
              <a:lnSpc>
                <a:spcPct val="100000"/>
              </a:lnSpc>
              <a:spcBef>
                <a:spcPts val="0"/>
              </a:spcBef>
              <a:spcAft>
                <a:spcPts val="0"/>
              </a:spcAft>
              <a:buSzPts val="1100"/>
              <a:buNone/>
            </a:pPr>
            <a:r>
              <a:rPr lang="en-US"/>
              <a:t>Not a good result because there are multiple variables. We should use knative for RPS-based and Conc-based auto-scaling.</a:t>
            </a:r>
            <a:endParaRPr/>
          </a:p>
        </p:txBody>
      </p:sp>
      <p:sp>
        <p:nvSpPr>
          <p:cNvPr id="333" name="Google Shape;333;g78f7708309_0_55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78f7708309_0_5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 name="Google Shape;344;g78f7708309_0_5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n-US"/>
              <a:t>Because wrk enables keep-alive by default and reuses connections to send out requests.</a:t>
            </a:r>
            <a:endParaRPr/>
          </a:p>
        </p:txBody>
      </p:sp>
      <p:sp>
        <p:nvSpPr>
          <p:cNvPr id="345" name="Google Shape;345;g78f7708309_0_5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7910cd7d64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9" name="Google Shape;359;g7910cd7d64_0_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n-US"/>
              <a:t>The client sets up 9 connections and want to maintain traffic of 400 RPS. For the configuration of concurrent-based auto-scaling, the concurrent threshold is 10, that means ten concurrent requests will trigger the auto-scaling.</a:t>
            </a:r>
            <a:endParaRPr/>
          </a:p>
          <a:p>
            <a:pPr indent="0" lvl="0" marL="0" rtl="0" algn="l">
              <a:lnSpc>
                <a:spcPct val="100000"/>
              </a:lnSpc>
              <a:spcBef>
                <a:spcPts val="0"/>
              </a:spcBef>
              <a:spcAft>
                <a:spcPts val="0"/>
              </a:spcAft>
              <a:buSzPts val="1100"/>
              <a:buNone/>
            </a:pPr>
            <a:r>
              <a:rPr lang="en-US"/>
              <a:t>But there is no auto-scaling and the function pod can not process so many requests per second, so that the actual RPS is just around 220. The reason is that the auto-scaling configuration is set by the developer, which could not be suitable for the actual traffic. This misconfiguration may inhibit auto-scaling. The concurrency does not exceed the threshold, auto-scaling does not happen although there is a high RPS.</a:t>
            </a:r>
            <a:endParaRPr/>
          </a:p>
        </p:txBody>
      </p:sp>
      <p:sp>
        <p:nvSpPr>
          <p:cNvPr id="360" name="Google Shape;360;g7910cd7d64_0_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6506e3c11a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g6506e3c11a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n-US"/>
              <a:t>Load balancing: </a:t>
            </a:r>
            <a:endParaRPr/>
          </a:p>
          <a:p>
            <a:pPr indent="0" lvl="0" marL="0" rtl="0" algn="l">
              <a:lnSpc>
                <a:spcPct val="100000"/>
              </a:lnSpc>
              <a:spcBef>
                <a:spcPts val="0"/>
              </a:spcBef>
              <a:spcAft>
                <a:spcPts val="0"/>
              </a:spcAft>
              <a:buSzPts val="1100"/>
              <a:buNone/>
            </a:pPr>
            <a:r>
              <a:rPr lang="en-US"/>
              <a:t>(1) </a:t>
            </a:r>
            <a:r>
              <a:rPr lang="en-US"/>
              <a:t>As what we see in the last slides about the issue of load balancing on OpenFaaS, load balancing plays an important role in the performance and scalability.</a:t>
            </a:r>
            <a:endParaRPr/>
          </a:p>
          <a:p>
            <a:pPr indent="0" lvl="0" marL="0" rtl="0" algn="l">
              <a:lnSpc>
                <a:spcPct val="100000"/>
              </a:lnSpc>
              <a:spcBef>
                <a:spcPts val="0"/>
              </a:spcBef>
              <a:spcAft>
                <a:spcPts val="0"/>
              </a:spcAft>
              <a:buSzPts val="1100"/>
              <a:buNone/>
            </a:pPr>
            <a:r>
              <a:rPr lang="en-US"/>
              <a:t>(2) Now, the serverless platforms leverage kubernetes routing mechanism to do the load balancing, which can adversely affect the performance.</a:t>
            </a:r>
            <a:endParaRPr/>
          </a:p>
          <a:p>
            <a:pPr indent="0" lvl="0" marL="0" rtl="0" algn="l">
              <a:lnSpc>
                <a:spcPct val="100000"/>
              </a:lnSpc>
              <a:spcBef>
                <a:spcPts val="0"/>
              </a:spcBef>
              <a:spcAft>
                <a:spcPts val="0"/>
              </a:spcAft>
              <a:buSzPts val="1100"/>
              <a:buNone/>
            </a:pPr>
            <a:r>
              <a:rPr lang="en-US"/>
              <a:t>So we need to pay greater attention on that.</a:t>
            </a:r>
            <a:endParaRPr/>
          </a:p>
        </p:txBody>
      </p:sp>
      <p:sp>
        <p:nvSpPr>
          <p:cNvPr id="375" name="Google Shape;375;g6506e3c11a_0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7916df5804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g7916df5804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n-US"/>
              <a:t>Simple leveraging kubernetes is not a good choice.</a:t>
            </a:r>
            <a:endParaRPr/>
          </a:p>
        </p:txBody>
      </p:sp>
      <p:sp>
        <p:nvSpPr>
          <p:cNvPr id="383" name="Google Shape;383;g7916df5804_0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0" name="Google Shape;390;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6c12dbd52c_0_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5" name="Google Shape;395;g6c12dbd52c_0_1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6" name="Google Shape;396;g6c12dbd52c_0_1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6c12dbd52c_0_1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3" name="Google Shape;403;g6c12dbd52c_0_1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4" name="Google Shape;404;g6c12dbd52c_0_15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sz="1400">
                <a:latin typeface="Calibri"/>
                <a:ea typeface="Calibri"/>
                <a:cs typeface="Calibri"/>
                <a:sym typeface="Calibri"/>
              </a:rPr>
              <a:t>[Stress on the two points]</a:t>
            </a:r>
            <a:endParaRPr sz="1400">
              <a:latin typeface="Calibri"/>
              <a:ea typeface="Calibri"/>
              <a:cs typeface="Calibri"/>
              <a:sym typeface="Calibri"/>
            </a:endParaRPr>
          </a:p>
          <a:p>
            <a:pPr indent="0" lvl="0" marL="0" rtl="0" algn="l">
              <a:lnSpc>
                <a:spcPct val="115000"/>
              </a:lnSpc>
              <a:spcBef>
                <a:spcPts val="0"/>
              </a:spcBef>
              <a:spcAft>
                <a:spcPts val="0"/>
              </a:spcAft>
              <a:buSzPts val="1100"/>
              <a:buNone/>
            </a:pPr>
            <a:r>
              <a:rPr lang="en-US" sz="1400">
                <a:latin typeface="Calibri"/>
                <a:ea typeface="Calibri"/>
                <a:cs typeface="Calibri"/>
                <a:sym typeface="Calibri"/>
              </a:rPr>
              <a:t>1. </a:t>
            </a:r>
            <a:r>
              <a:rPr lang="en-US" sz="1400">
                <a:latin typeface="Calibri"/>
                <a:ea typeface="Calibri"/>
                <a:cs typeface="Calibri"/>
                <a:sym typeface="Calibri"/>
              </a:rPr>
              <a:t>We use open source serverless platforms as vehicle to understand the serverless platforms.</a:t>
            </a:r>
            <a:endParaRPr/>
          </a:p>
        </p:txBody>
      </p:sp>
      <p:sp>
        <p:nvSpPr>
          <p:cNvPr id="102" name="Google Shape;10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6c226f4db7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1" name="Google Shape;411;g6c226f4db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7916df5804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6" name="Google Shape;416;g7916df5804_0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17" name="Google Shape;417;g7916df5804_0_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7916df5804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5" name="Google Shape;425;g7916df5804_0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26" name="Google Shape;426;g7916df5804_0_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g7910cd7d64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7" name="Google Shape;437;g7910cd7d64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g7910cd7d64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2" name="Google Shape;442;g7910cd7d64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916df5804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g7916df5804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These serverless platforms leverage kubernetes to do the network routing, …..</a:t>
            </a:r>
            <a:endParaRPr/>
          </a:p>
          <a:p>
            <a:pPr indent="0" lvl="0" marL="0" rtl="0" algn="l">
              <a:lnSpc>
                <a:spcPct val="100000"/>
              </a:lnSpc>
              <a:spcBef>
                <a:spcPts val="0"/>
              </a:spcBef>
              <a:spcAft>
                <a:spcPts val="0"/>
              </a:spcAft>
              <a:buSzPts val="1400"/>
              <a:buNone/>
            </a:pPr>
            <a:r>
              <a:rPr lang="en-US"/>
              <a:t>However, some platforms do their own auto-scaling (OpenFaaS) or ...</a:t>
            </a:r>
            <a:endParaRPr/>
          </a:p>
        </p:txBody>
      </p:sp>
      <p:sp>
        <p:nvSpPr>
          <p:cNvPr id="110" name="Google Shape;110;g7916df5804_0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c20fd2de6_1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g6c20fd2de6_1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[Say about queues, timer and other components in the figure, not just list them.]</a:t>
            </a:r>
            <a:endParaRPr/>
          </a:p>
          <a:p>
            <a:pPr indent="0" lvl="0" marL="0" rtl="0" algn="l">
              <a:lnSpc>
                <a:spcPct val="100000"/>
              </a:lnSpc>
              <a:spcBef>
                <a:spcPts val="0"/>
              </a:spcBef>
              <a:spcAft>
                <a:spcPts val="0"/>
              </a:spcAft>
              <a:buSzPts val="1400"/>
              <a:buNone/>
            </a:pPr>
            <a:r>
              <a:rPr lang="en-US"/>
              <a:t>For Container network interface (CNI), there are lots of options. For simplicity, we choose to use flannel because of its easy deployment.</a:t>
            </a:r>
            <a:endParaRPr/>
          </a:p>
        </p:txBody>
      </p:sp>
      <p:sp>
        <p:nvSpPr>
          <p:cNvPr id="118" name="Google Shape;118;g6c20fd2de6_1_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92240b1e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g792240b1e0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g792240b1e0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916df5804_0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g7916df5804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c12dbd52c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g6c12dbd52c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 Nuclio is best for stateful functions (while showing multiple workers within same pod.)</a:t>
            </a:r>
            <a:endParaRPr/>
          </a:p>
        </p:txBody>
      </p:sp>
      <p:sp>
        <p:nvSpPr>
          <p:cNvPr id="157" name="Google Shape;157;g6c12dbd52c_0_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8f7708309_0_4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g78f7708309_0_4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Multiple workers can occupy multiple cores. </a:t>
            </a:r>
            <a:r>
              <a:rPr lang="en-US"/>
              <a:t>And there are 20 cores on one server, so that the performance increases from 1 worker to 20 workers and increases slowly after 20 cores.</a:t>
            </a:r>
            <a:r>
              <a:rPr lang="en-US"/>
              <a:t> </a:t>
            </a:r>
            <a:r>
              <a:rPr lang="en-US"/>
              <a:t>Number of workers is set during the deployment time.</a:t>
            </a:r>
            <a:endParaRPr/>
          </a:p>
          <a:p>
            <a:pPr indent="0" lvl="0" marL="0" rtl="0" algn="l">
              <a:lnSpc>
                <a:spcPct val="100000"/>
              </a:lnSpc>
              <a:spcBef>
                <a:spcPts val="0"/>
              </a:spcBef>
              <a:spcAft>
                <a:spcPts val="0"/>
              </a:spcAft>
              <a:buSzPts val="1400"/>
              <a:buNone/>
            </a:pPr>
            <a:r>
              <a:rPr lang="en-US"/>
              <a:t>[?] </a:t>
            </a:r>
            <a:r>
              <a:rPr lang="en-US"/>
              <a:t>Nuclio is best for stateful functions (while showing multiple workers within same pod.)</a:t>
            </a:r>
            <a:endParaRPr/>
          </a:p>
        </p:txBody>
      </p:sp>
      <p:sp>
        <p:nvSpPr>
          <p:cNvPr id="169" name="Google Shape;169;g78f7708309_0_4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幻灯片" type="title">
  <p:cSld name="TITLE">
    <p:spTree>
      <p:nvGrpSpPr>
        <p:cNvPr id="13" name="Shape 13"/>
        <p:cNvGrpSpPr/>
        <p:nvPr/>
      </p:nvGrpSpPr>
      <p:grpSpPr>
        <a:xfrm>
          <a:off x="0" y="0"/>
          <a:ext cx="0" cy="0"/>
          <a:chOff x="0" y="0"/>
          <a:chExt cx="0" cy="0"/>
        </a:xfrm>
      </p:grpSpPr>
      <p:sp>
        <p:nvSpPr>
          <p:cNvPr id="14" name="Google Shape;14;p3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3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竖排文字" type="vertTx">
  <p:cSld name="VERTICAL_TEXT">
    <p:spTree>
      <p:nvGrpSpPr>
        <p:cNvPr id="64" name="Shape 64"/>
        <p:cNvGrpSpPr/>
        <p:nvPr/>
      </p:nvGrpSpPr>
      <p:grpSpPr>
        <a:xfrm>
          <a:off x="0" y="0"/>
          <a:ext cx="0" cy="0"/>
          <a:chOff x="0" y="0"/>
          <a:chExt cx="0" cy="0"/>
        </a:xfrm>
      </p:grpSpPr>
      <p:sp>
        <p:nvSpPr>
          <p:cNvPr id="65" name="Google Shape;65;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45"/>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8" name="Google Shape;68;p45"/>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9" name="Google Shape;69;p45"/>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竖排标题与文本" type="vertTitleAndTx">
  <p:cSld name="VERTICAL_TITLE_AND_VERTICAL_TEXT">
    <p:spTree>
      <p:nvGrpSpPr>
        <p:cNvPr id="70" name="Shape 70"/>
        <p:cNvGrpSpPr/>
        <p:nvPr/>
      </p:nvGrpSpPr>
      <p:grpSpPr>
        <a:xfrm>
          <a:off x="0" y="0"/>
          <a:ext cx="0" cy="0"/>
          <a:chOff x="0" y="0"/>
          <a:chExt cx="0" cy="0"/>
        </a:xfrm>
      </p:grpSpPr>
      <p:sp>
        <p:nvSpPr>
          <p:cNvPr id="71" name="Google Shape;71;p4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4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46"/>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4" name="Google Shape;74;p46"/>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5" name="Google Shape;75;p46"/>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内容" type="obj">
  <p:cSld name="OBJECT">
    <p:spTree>
      <p:nvGrpSpPr>
        <p:cNvPr id="16" name="Shape 16"/>
        <p:cNvGrpSpPr/>
        <p:nvPr/>
      </p:nvGrpSpPr>
      <p:grpSpPr>
        <a:xfrm>
          <a:off x="0" y="0"/>
          <a:ext cx="0" cy="0"/>
          <a:chOff x="0" y="0"/>
          <a:chExt cx="0" cy="0"/>
        </a:xfrm>
      </p:grpSpPr>
      <p:sp>
        <p:nvSpPr>
          <p:cNvPr id="17" name="Google Shape;17;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38"/>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0" name="Google Shape;20;p38"/>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1" name="Google Shape;21;p38"/>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节标题" type="secHead">
  <p:cSld name="SECTION_HEADER">
    <p:spTree>
      <p:nvGrpSpPr>
        <p:cNvPr id="23" name="Shape 23"/>
        <p:cNvGrpSpPr/>
        <p:nvPr/>
      </p:nvGrpSpPr>
      <p:grpSpPr>
        <a:xfrm>
          <a:off x="0" y="0"/>
          <a:ext cx="0" cy="0"/>
          <a:chOff x="0" y="0"/>
          <a:chExt cx="0" cy="0"/>
        </a:xfrm>
      </p:grpSpPr>
      <p:sp>
        <p:nvSpPr>
          <p:cNvPr id="24" name="Google Shape;24;p3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39"/>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7" name="Google Shape;27;p39"/>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8" name="Google Shape;28;p39"/>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两栏内容" type="twoObj">
  <p:cSld name="TWO_OBJECTS">
    <p:spTree>
      <p:nvGrpSpPr>
        <p:cNvPr id="29" name="Shape 29"/>
        <p:cNvGrpSpPr/>
        <p:nvPr/>
      </p:nvGrpSpPr>
      <p:grpSpPr>
        <a:xfrm>
          <a:off x="0" y="0"/>
          <a:ext cx="0" cy="0"/>
          <a:chOff x="0" y="0"/>
          <a:chExt cx="0" cy="0"/>
        </a:xfrm>
      </p:grpSpPr>
      <p:sp>
        <p:nvSpPr>
          <p:cNvPr id="30" name="Google Shape;30;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4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40"/>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4" name="Google Shape;34;p40"/>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5" name="Google Shape;35;p40"/>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比较" type="twoTxTwoObj">
  <p:cSld name="TWO_OBJECTS_WITH_TEXT">
    <p:spTree>
      <p:nvGrpSpPr>
        <p:cNvPr id="36" name="Shape 36"/>
        <p:cNvGrpSpPr/>
        <p:nvPr/>
      </p:nvGrpSpPr>
      <p:grpSpPr>
        <a:xfrm>
          <a:off x="0" y="0"/>
          <a:ext cx="0" cy="0"/>
          <a:chOff x="0" y="0"/>
          <a:chExt cx="0" cy="0"/>
        </a:xfrm>
      </p:grpSpPr>
      <p:sp>
        <p:nvSpPr>
          <p:cNvPr id="37" name="Google Shape;37;p4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4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4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4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1"/>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3" name="Google Shape;43;p41"/>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4" name="Google Shape;44;p41"/>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仅标题" type="titleOnly">
  <p:cSld name="TITLE_ONLY">
    <p:spTree>
      <p:nvGrpSpPr>
        <p:cNvPr id="45" name="Shape 45"/>
        <p:cNvGrpSpPr/>
        <p:nvPr/>
      </p:nvGrpSpPr>
      <p:grpSpPr>
        <a:xfrm>
          <a:off x="0" y="0"/>
          <a:ext cx="0" cy="0"/>
          <a:chOff x="0" y="0"/>
          <a:chExt cx="0" cy="0"/>
        </a:xfrm>
      </p:grpSpPr>
      <p:sp>
        <p:nvSpPr>
          <p:cNvPr id="46" name="Google Shape;46;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4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8" name="Google Shape;48;p42"/>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9" name="Google Shape;49;p42"/>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内容与标题" type="objTx">
  <p:cSld name="OBJECT_WITH_CAPTION_TEXT">
    <p:spTree>
      <p:nvGrpSpPr>
        <p:cNvPr id="50" name="Shape 50"/>
        <p:cNvGrpSpPr/>
        <p:nvPr/>
      </p:nvGrpSpPr>
      <p:grpSpPr>
        <a:xfrm>
          <a:off x="0" y="0"/>
          <a:ext cx="0" cy="0"/>
          <a:chOff x="0" y="0"/>
          <a:chExt cx="0" cy="0"/>
        </a:xfrm>
      </p:grpSpPr>
      <p:sp>
        <p:nvSpPr>
          <p:cNvPr id="51" name="Google Shape;51;p4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3" name="Google Shape;53;p4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4" name="Google Shape;54;p43"/>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5" name="Google Shape;55;p43"/>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6" name="Google Shape;56;p43"/>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图片与标题" type="picTx">
  <p:cSld name="PICTURE_WITH_CAPTION_TEXT">
    <p:spTree>
      <p:nvGrpSpPr>
        <p:cNvPr id="57" name="Shape 57"/>
        <p:cNvGrpSpPr/>
        <p:nvPr/>
      </p:nvGrpSpPr>
      <p:grpSpPr>
        <a:xfrm>
          <a:off x="0" y="0"/>
          <a:ext cx="0" cy="0"/>
          <a:chOff x="0" y="0"/>
          <a:chExt cx="0" cy="0"/>
        </a:xfrm>
      </p:grpSpPr>
      <p:sp>
        <p:nvSpPr>
          <p:cNvPr id="58" name="Google Shape;58;p4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0" name="Google Shape;60;p4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 name="Google Shape;61;p44"/>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2" name="Google Shape;62;p44"/>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3" name="Google Shape;63;p44"/>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35"/>
          <p:cNvSpPr txBox="1"/>
          <p:nvPr/>
        </p:nvSpPr>
        <p:spPr>
          <a:xfrm>
            <a:off x="11577603" y="6352143"/>
            <a:ext cx="4667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fld id="{00000000-1234-1234-1234-123412341234}" type="slidenum">
              <a:rPr b="0" i="0" lang="en-US" sz="1800" u="none" cap="none" strike="noStrike">
                <a:solidFill>
                  <a:schemeClr val="dk1"/>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20.png"/><Relationship Id="rId5"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 Id="rId10" Type="http://schemas.openxmlformats.org/officeDocument/2006/relationships/image" Target="../media/image4.png"/><Relationship Id="rId9"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7.png"/><Relationship Id="rId7" Type="http://schemas.openxmlformats.org/officeDocument/2006/relationships/image" Target="../media/image6.png"/><Relationship Id="rId8"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1.png"/><Relationship Id="rId4" Type="http://schemas.openxmlformats.org/officeDocument/2006/relationships/hyperlink" Target="http://nul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
          <p:cNvSpPr txBox="1"/>
          <p:nvPr>
            <p:ph type="ctrTitle"/>
          </p:nvPr>
        </p:nvSpPr>
        <p:spPr>
          <a:xfrm>
            <a:off x="496388" y="1759130"/>
            <a:ext cx="11181805" cy="135023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Microsoft Yahei"/>
              <a:buNone/>
            </a:pPr>
            <a:r>
              <a:rPr lang="en-US" sz="3800"/>
              <a:t>Understanding Open Source Serverless Platforms:</a:t>
            </a:r>
            <a:endParaRPr sz="3800"/>
          </a:p>
          <a:p>
            <a:pPr indent="0" lvl="0" marL="0" rtl="0" algn="ctr">
              <a:lnSpc>
                <a:spcPct val="90000"/>
              </a:lnSpc>
              <a:spcBef>
                <a:spcPts val="0"/>
              </a:spcBef>
              <a:spcAft>
                <a:spcPts val="0"/>
              </a:spcAft>
              <a:buClr>
                <a:schemeClr val="dk1"/>
              </a:buClr>
              <a:buSzPts val="4400"/>
              <a:buFont typeface="Microsoft Yahei"/>
              <a:buNone/>
            </a:pPr>
            <a:r>
              <a:rPr lang="en-US" sz="3800"/>
              <a:t>Design Considerations and Performance</a:t>
            </a:r>
            <a:endParaRPr sz="3800"/>
          </a:p>
        </p:txBody>
      </p:sp>
      <p:sp>
        <p:nvSpPr>
          <p:cNvPr id="82" name="Google Shape;82;p1"/>
          <p:cNvSpPr txBox="1"/>
          <p:nvPr>
            <p:ph idx="1" type="subTitle"/>
          </p:nvPr>
        </p:nvSpPr>
        <p:spPr>
          <a:xfrm>
            <a:off x="1515291" y="3778089"/>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b="1" lang="en-US" sz="2800"/>
              <a:t>Junfeng Li</a:t>
            </a:r>
            <a:r>
              <a:rPr lang="en-US" sz="2800"/>
              <a:t>, Sameer G. Kulkarni, </a:t>
            </a:r>
            <a:endParaRPr sz="2800"/>
          </a:p>
          <a:p>
            <a:pPr indent="0" lvl="0" marL="0" rtl="0" algn="ctr">
              <a:lnSpc>
                <a:spcPct val="90000"/>
              </a:lnSpc>
              <a:spcBef>
                <a:spcPts val="0"/>
              </a:spcBef>
              <a:spcAft>
                <a:spcPts val="0"/>
              </a:spcAft>
              <a:buClr>
                <a:schemeClr val="dk1"/>
              </a:buClr>
              <a:buSzPts val="2800"/>
              <a:buNone/>
            </a:pPr>
            <a:r>
              <a:rPr lang="en-US" sz="2800"/>
              <a:t>K. K. Ramakrishnan, Dan Li</a:t>
            </a:r>
            <a:endParaRPr sz="2800"/>
          </a:p>
        </p:txBody>
      </p:sp>
      <p:pic>
        <p:nvPicPr>
          <p:cNvPr id="83" name="Google Shape;83;p1"/>
          <p:cNvPicPr preferRelativeResize="0"/>
          <p:nvPr/>
        </p:nvPicPr>
        <p:blipFill rotWithShape="1">
          <a:blip r:embed="rId3">
            <a:alphaModFix/>
          </a:blip>
          <a:srcRect b="0" l="0" r="0" t="0"/>
          <a:stretch/>
        </p:blipFill>
        <p:spPr>
          <a:xfrm>
            <a:off x="6189625" y="5266552"/>
            <a:ext cx="2839363" cy="1007222"/>
          </a:xfrm>
          <a:prstGeom prst="rect">
            <a:avLst/>
          </a:prstGeom>
          <a:noFill/>
          <a:ln>
            <a:noFill/>
          </a:ln>
        </p:spPr>
      </p:pic>
      <p:pic>
        <p:nvPicPr>
          <p:cNvPr descr="mage result for ucr" id="84" name="Google Shape;84;p1"/>
          <p:cNvPicPr preferRelativeResize="0"/>
          <p:nvPr/>
        </p:nvPicPr>
        <p:blipFill rotWithShape="1">
          <a:blip r:embed="rId4">
            <a:alphaModFix/>
          </a:blip>
          <a:srcRect b="0" l="0" r="0" t="0"/>
          <a:stretch/>
        </p:blipFill>
        <p:spPr>
          <a:xfrm>
            <a:off x="3586015" y="5433853"/>
            <a:ext cx="1595850" cy="83992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g78f7708309_0_481"/>
          <p:cNvSpPr/>
          <p:nvPr/>
        </p:nvSpPr>
        <p:spPr>
          <a:xfrm>
            <a:off x="470850" y="1272225"/>
            <a:ext cx="11439300" cy="4886100"/>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Working model</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p:txBody>
      </p:sp>
      <p:sp>
        <p:nvSpPr>
          <p:cNvPr id="183" name="Google Shape;183;g78f7708309_0_481"/>
          <p:cNvSpPr txBox="1"/>
          <p:nvPr/>
        </p:nvSpPr>
        <p:spPr>
          <a:xfrm>
            <a:off x="607925" y="146750"/>
            <a:ext cx="101370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Arial"/>
                <a:ea typeface="Arial"/>
                <a:cs typeface="Arial"/>
                <a:sym typeface="Arial"/>
              </a:rPr>
              <a:t>Knative</a:t>
            </a:r>
            <a:endParaRPr b="0" i="0" sz="5400" u="none" cap="none" strike="noStrike">
              <a:solidFill>
                <a:schemeClr val="dk1"/>
              </a:solidFill>
              <a:latin typeface="Arial"/>
              <a:ea typeface="Arial"/>
              <a:cs typeface="Arial"/>
              <a:sym typeface="Arial"/>
            </a:endParaRPr>
          </a:p>
        </p:txBody>
      </p:sp>
      <p:cxnSp>
        <p:nvCxnSpPr>
          <p:cNvPr id="184" name="Google Shape;184;g78f7708309_0_481"/>
          <p:cNvCxnSpPr/>
          <p:nvPr/>
        </p:nvCxnSpPr>
        <p:spPr>
          <a:xfrm>
            <a:off x="479619" y="1057404"/>
            <a:ext cx="11036400" cy="0"/>
          </a:xfrm>
          <a:prstGeom prst="straightConnector1">
            <a:avLst/>
          </a:prstGeom>
          <a:noFill/>
          <a:ln cap="flat" cmpd="sng" w="38100">
            <a:solidFill>
              <a:srgbClr val="521B93"/>
            </a:solidFill>
            <a:prstDash val="solid"/>
            <a:miter lim="800000"/>
            <a:headEnd len="sm" w="sm" type="none"/>
            <a:tailEnd len="sm" w="sm" type="none"/>
          </a:ln>
          <a:effectLst>
            <a:outerShdw blurRad="50800" rotWithShape="0" algn="t" dir="5400000" dist="38100">
              <a:srgbClr val="000000">
                <a:alpha val="40000"/>
              </a:srgbClr>
            </a:outerShdw>
          </a:effectLst>
        </p:spPr>
      </p:cxnSp>
      <p:pic>
        <p:nvPicPr>
          <p:cNvPr id="185" name="Google Shape;185;g78f7708309_0_481"/>
          <p:cNvPicPr preferRelativeResize="0"/>
          <p:nvPr/>
        </p:nvPicPr>
        <p:blipFill rotWithShape="1">
          <a:blip r:embed="rId3">
            <a:alphaModFix/>
          </a:blip>
          <a:srcRect b="0" l="0" r="0" t="0"/>
          <a:stretch/>
        </p:blipFill>
        <p:spPr>
          <a:xfrm>
            <a:off x="336950" y="2468600"/>
            <a:ext cx="11518101" cy="2857875"/>
          </a:xfrm>
          <a:prstGeom prst="rect">
            <a:avLst/>
          </a:prstGeom>
          <a:noFill/>
          <a:ln>
            <a:noFill/>
          </a:ln>
        </p:spPr>
      </p:pic>
      <p:sp>
        <p:nvSpPr>
          <p:cNvPr id="186" name="Google Shape;186;g78f7708309_0_481"/>
          <p:cNvSpPr/>
          <p:nvPr/>
        </p:nvSpPr>
        <p:spPr>
          <a:xfrm>
            <a:off x="9177700" y="5523425"/>
            <a:ext cx="1764000" cy="1195800"/>
          </a:xfrm>
          <a:prstGeom prst="wedgeRoundRectCallout">
            <a:avLst>
              <a:gd fmla="val -28815" name="adj1"/>
              <a:gd fmla="val -82875" name="adj2"/>
              <a:gd fmla="val 0" name="adj3"/>
            </a:avLst>
          </a:prstGeom>
          <a:solidFill>
            <a:srgbClr val="EFEFE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i="0" lang="en-US" sz="2400" u="none" cap="none" strike="noStrike">
                <a:solidFill>
                  <a:srgbClr val="C00000"/>
                </a:solidFill>
                <a:latin typeface="Arial"/>
                <a:ea typeface="Arial"/>
                <a:cs typeface="Arial"/>
                <a:sym typeface="Arial"/>
              </a:rPr>
              <a:t>Multiple Workers (Threads)</a:t>
            </a:r>
            <a:endParaRPr b="1" i="0" sz="2400" u="none" cap="none" strike="noStrike">
              <a:solidFill>
                <a:srgbClr val="C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g6c12dbd52c_0_100"/>
          <p:cNvSpPr/>
          <p:nvPr/>
        </p:nvSpPr>
        <p:spPr>
          <a:xfrm>
            <a:off x="470850" y="1272225"/>
            <a:ext cx="11439300" cy="225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sz="3200">
              <a:solidFill>
                <a:schemeClr val="dk1"/>
              </a:solidFill>
            </a:endParaRPr>
          </a:p>
          <a:p>
            <a:pPr indent="-431800" lvl="0" marL="4572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Salient parameter: the number of workers within one pod</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p:txBody>
      </p:sp>
      <p:sp>
        <p:nvSpPr>
          <p:cNvPr id="193" name="Google Shape;193;g6c12dbd52c_0_100"/>
          <p:cNvSpPr txBox="1"/>
          <p:nvPr/>
        </p:nvSpPr>
        <p:spPr>
          <a:xfrm>
            <a:off x="607925" y="146750"/>
            <a:ext cx="101370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Arial"/>
                <a:ea typeface="Arial"/>
                <a:cs typeface="Arial"/>
                <a:sym typeface="Arial"/>
              </a:rPr>
              <a:t>Knative</a:t>
            </a:r>
            <a:endParaRPr b="0" i="0" sz="5400" u="none" cap="none" strike="noStrike">
              <a:solidFill>
                <a:schemeClr val="dk1"/>
              </a:solidFill>
              <a:latin typeface="Arial"/>
              <a:ea typeface="Arial"/>
              <a:cs typeface="Arial"/>
              <a:sym typeface="Arial"/>
            </a:endParaRPr>
          </a:p>
        </p:txBody>
      </p:sp>
      <p:cxnSp>
        <p:nvCxnSpPr>
          <p:cNvPr id="194" name="Google Shape;194;g6c12dbd52c_0_100"/>
          <p:cNvCxnSpPr/>
          <p:nvPr/>
        </p:nvCxnSpPr>
        <p:spPr>
          <a:xfrm>
            <a:off x="479619" y="1057404"/>
            <a:ext cx="11036400" cy="0"/>
          </a:xfrm>
          <a:prstGeom prst="straightConnector1">
            <a:avLst/>
          </a:prstGeom>
          <a:noFill/>
          <a:ln cap="flat" cmpd="sng" w="38100">
            <a:solidFill>
              <a:srgbClr val="521B93"/>
            </a:solidFill>
            <a:prstDash val="solid"/>
            <a:miter lim="800000"/>
            <a:headEnd len="sm" w="sm" type="none"/>
            <a:tailEnd len="sm" w="sm" type="none"/>
          </a:ln>
          <a:effectLst>
            <a:outerShdw blurRad="50800" rotWithShape="0" algn="t" dir="5400000" dist="38100">
              <a:srgbClr val="000000">
                <a:alpha val="40000"/>
              </a:srgbClr>
            </a:outerShdw>
          </a:effectLst>
        </p:spPr>
      </p:cxnSp>
      <p:pic>
        <p:nvPicPr>
          <p:cNvPr id="195" name="Google Shape;195;g6c12dbd52c_0_100"/>
          <p:cNvPicPr preferRelativeResize="0"/>
          <p:nvPr/>
        </p:nvPicPr>
        <p:blipFill>
          <a:blip r:embed="rId3">
            <a:alphaModFix/>
          </a:blip>
          <a:stretch>
            <a:fillRect/>
          </a:stretch>
        </p:blipFill>
        <p:spPr>
          <a:xfrm>
            <a:off x="6111100" y="0"/>
            <a:ext cx="6080900" cy="2340600"/>
          </a:xfrm>
          <a:prstGeom prst="rect">
            <a:avLst/>
          </a:prstGeom>
          <a:noFill/>
          <a:ln>
            <a:noFill/>
          </a:ln>
        </p:spPr>
      </p:pic>
      <p:sp>
        <p:nvSpPr>
          <p:cNvPr id="196" name="Google Shape;196;g6c12dbd52c_0_100"/>
          <p:cNvSpPr/>
          <p:nvPr/>
        </p:nvSpPr>
        <p:spPr>
          <a:xfrm>
            <a:off x="235600" y="1337675"/>
            <a:ext cx="5875500" cy="923400"/>
          </a:xfrm>
          <a:prstGeom prst="wedgeRoundRectCallout">
            <a:avLst>
              <a:gd fmla="val 20057" name="adj1"/>
              <a:gd fmla="val 50847" name="adj2"/>
              <a:gd fmla="val 0" name="adj3"/>
            </a:avLst>
          </a:prstGeom>
          <a:solidFill>
            <a:srgbClr val="EFEFE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lang="en-US" sz="2400">
                <a:solidFill>
                  <a:srgbClr val="C00000"/>
                </a:solidFill>
              </a:rPr>
              <a:t>Performance improves, but relatively lower than Nuclio</a:t>
            </a:r>
            <a:r>
              <a:rPr b="1" lang="en-US" sz="2400">
                <a:solidFill>
                  <a:srgbClr val="C00000"/>
                </a:solidFill>
              </a:rPr>
              <a:t>.</a:t>
            </a:r>
            <a:endParaRPr b="1" i="0" sz="2400" u="none" cap="none" strike="noStrike">
              <a:solidFill>
                <a:srgbClr val="C00000"/>
              </a:solidFill>
              <a:latin typeface="Arial"/>
              <a:ea typeface="Arial"/>
              <a:cs typeface="Arial"/>
              <a:sym typeface="Arial"/>
            </a:endParaRPr>
          </a:p>
        </p:txBody>
      </p:sp>
      <p:pic>
        <p:nvPicPr>
          <p:cNvPr id="197" name="Google Shape;197;g6c12dbd52c_0_100"/>
          <p:cNvPicPr preferRelativeResize="0"/>
          <p:nvPr/>
        </p:nvPicPr>
        <p:blipFill rotWithShape="1">
          <a:blip r:embed="rId4">
            <a:alphaModFix/>
          </a:blip>
          <a:srcRect b="10506" l="0" r="50037" t="0"/>
          <a:stretch/>
        </p:blipFill>
        <p:spPr>
          <a:xfrm>
            <a:off x="6553775" y="2940250"/>
            <a:ext cx="4559850" cy="3381975"/>
          </a:xfrm>
          <a:prstGeom prst="rect">
            <a:avLst/>
          </a:prstGeom>
          <a:noFill/>
          <a:ln>
            <a:noFill/>
          </a:ln>
        </p:spPr>
      </p:pic>
      <p:pic>
        <p:nvPicPr>
          <p:cNvPr id="198" name="Google Shape;198;g6c12dbd52c_0_100"/>
          <p:cNvPicPr preferRelativeResize="0"/>
          <p:nvPr/>
        </p:nvPicPr>
        <p:blipFill>
          <a:blip r:embed="rId5">
            <a:alphaModFix/>
          </a:blip>
          <a:stretch>
            <a:fillRect/>
          </a:stretch>
        </p:blipFill>
        <p:spPr>
          <a:xfrm>
            <a:off x="1377050" y="2961400"/>
            <a:ext cx="4489610" cy="3339674"/>
          </a:xfrm>
          <a:prstGeom prst="rect">
            <a:avLst/>
          </a:prstGeom>
          <a:noFill/>
          <a:ln>
            <a:noFill/>
          </a:ln>
        </p:spPr>
      </p:pic>
      <p:sp>
        <p:nvSpPr>
          <p:cNvPr id="199" name="Google Shape;199;g6c12dbd52c_0_100"/>
          <p:cNvSpPr/>
          <p:nvPr/>
        </p:nvSpPr>
        <p:spPr>
          <a:xfrm>
            <a:off x="1563400" y="6322225"/>
            <a:ext cx="4116900" cy="503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lang="en-US" sz="2400">
                <a:solidFill>
                  <a:schemeClr val="dk1"/>
                </a:solidFill>
              </a:rPr>
              <a:t>Fig. Throughput of Knative.</a:t>
            </a:r>
            <a:endParaRPr b="0" i="0" sz="2400" u="none" cap="none" strike="noStrike">
              <a:solidFill>
                <a:srgbClr val="C00000"/>
              </a:solidFill>
              <a:latin typeface="Arial"/>
              <a:ea typeface="Arial"/>
              <a:cs typeface="Arial"/>
              <a:sym typeface="Arial"/>
            </a:endParaRPr>
          </a:p>
        </p:txBody>
      </p:sp>
      <p:sp>
        <p:nvSpPr>
          <p:cNvPr id="200" name="Google Shape;200;g6c12dbd52c_0_100"/>
          <p:cNvSpPr/>
          <p:nvPr/>
        </p:nvSpPr>
        <p:spPr>
          <a:xfrm>
            <a:off x="7093100" y="6322225"/>
            <a:ext cx="4116900" cy="503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lang="en-US" sz="2400">
                <a:solidFill>
                  <a:schemeClr val="dk1"/>
                </a:solidFill>
              </a:rPr>
              <a:t>Fig. Throughput of Nuclio.</a:t>
            </a:r>
            <a:endParaRPr b="0" i="0" sz="2400" u="none" cap="none" strike="noStrike">
              <a:solidFill>
                <a:srgbClr val="C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95"/>
                                        </p:tgtEl>
                                        <p:attrNameLst>
                                          <p:attrName>style.visibility</p:attrName>
                                        </p:attrNameLst>
                                      </p:cBhvr>
                                      <p:to>
                                        <p:strVal val="visible"/>
                                      </p:to>
                                    </p:set>
                                    <p:anim calcmode="lin" valueType="num">
                                      <p:cBhvr additive="base">
                                        <p:cTn dur="500"/>
                                        <p:tgtEl>
                                          <p:spTgt spid="195"/>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5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5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5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500"/>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g78f7708309_0_470"/>
          <p:cNvSpPr/>
          <p:nvPr/>
        </p:nvSpPr>
        <p:spPr>
          <a:xfrm>
            <a:off x="470850" y="1272225"/>
            <a:ext cx="11439300" cy="4886100"/>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Working model</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p:txBody>
      </p:sp>
      <p:sp>
        <p:nvSpPr>
          <p:cNvPr id="207" name="Google Shape;207;g78f7708309_0_470"/>
          <p:cNvSpPr txBox="1"/>
          <p:nvPr/>
        </p:nvSpPr>
        <p:spPr>
          <a:xfrm>
            <a:off x="607925" y="146750"/>
            <a:ext cx="101370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Arial"/>
                <a:ea typeface="Arial"/>
                <a:cs typeface="Arial"/>
                <a:sym typeface="Arial"/>
              </a:rPr>
              <a:t>OpenFaaS</a:t>
            </a:r>
            <a:endParaRPr b="0" i="0" sz="5400" u="none" cap="none" strike="noStrike">
              <a:solidFill>
                <a:schemeClr val="dk1"/>
              </a:solidFill>
              <a:latin typeface="Arial"/>
              <a:ea typeface="Arial"/>
              <a:cs typeface="Arial"/>
              <a:sym typeface="Arial"/>
            </a:endParaRPr>
          </a:p>
        </p:txBody>
      </p:sp>
      <p:cxnSp>
        <p:nvCxnSpPr>
          <p:cNvPr id="208" name="Google Shape;208;g78f7708309_0_470"/>
          <p:cNvCxnSpPr/>
          <p:nvPr/>
        </p:nvCxnSpPr>
        <p:spPr>
          <a:xfrm>
            <a:off x="479619" y="1057404"/>
            <a:ext cx="11036400" cy="0"/>
          </a:xfrm>
          <a:prstGeom prst="straightConnector1">
            <a:avLst/>
          </a:prstGeom>
          <a:noFill/>
          <a:ln cap="flat" cmpd="sng" w="38100">
            <a:solidFill>
              <a:srgbClr val="521B93"/>
            </a:solidFill>
            <a:prstDash val="solid"/>
            <a:miter lim="800000"/>
            <a:headEnd len="sm" w="sm" type="none"/>
            <a:tailEnd len="sm" w="sm" type="none"/>
          </a:ln>
          <a:effectLst>
            <a:outerShdw blurRad="50800" rotWithShape="0" algn="t" dir="5400000" dist="38100">
              <a:srgbClr val="000000">
                <a:alpha val="40000"/>
              </a:srgbClr>
            </a:outerShdw>
          </a:effectLst>
        </p:spPr>
      </p:cxnSp>
      <p:pic>
        <p:nvPicPr>
          <p:cNvPr id="209" name="Google Shape;209;g78f7708309_0_470"/>
          <p:cNvPicPr preferRelativeResize="0"/>
          <p:nvPr/>
        </p:nvPicPr>
        <p:blipFill rotWithShape="1">
          <a:blip r:embed="rId3">
            <a:alphaModFix/>
          </a:blip>
          <a:srcRect b="0" l="0" r="0" t="0"/>
          <a:stretch/>
        </p:blipFill>
        <p:spPr>
          <a:xfrm>
            <a:off x="376350" y="1884825"/>
            <a:ext cx="11439300" cy="2838323"/>
          </a:xfrm>
          <a:prstGeom prst="rect">
            <a:avLst/>
          </a:prstGeom>
          <a:noFill/>
          <a:ln>
            <a:noFill/>
          </a:ln>
        </p:spPr>
      </p:pic>
      <p:sp>
        <p:nvSpPr>
          <p:cNvPr id="210" name="Google Shape;210;g78f7708309_0_470"/>
          <p:cNvSpPr/>
          <p:nvPr/>
        </p:nvSpPr>
        <p:spPr>
          <a:xfrm>
            <a:off x="2776950" y="4813500"/>
            <a:ext cx="6216000" cy="1968300"/>
          </a:xfrm>
          <a:prstGeom prst="wedgeRoundRectCallout">
            <a:avLst>
              <a:gd fmla="val 25485" name="adj1"/>
              <a:gd fmla="val -60733" name="adj2"/>
              <a:gd fmla="val 0" name="adj3"/>
            </a:avLst>
          </a:prstGeom>
          <a:solidFill>
            <a:srgbClr val="EFEFE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1" lang="en-US" sz="2400">
                <a:solidFill>
                  <a:srgbClr val="C00000"/>
                </a:solidFill>
              </a:rPr>
              <a:t>Multiple </a:t>
            </a:r>
            <a:r>
              <a:rPr b="1" i="0" lang="en-US" sz="2400" u="none" cap="none" strike="noStrike">
                <a:solidFill>
                  <a:srgbClr val="C00000"/>
                </a:solidFill>
                <a:latin typeface="Arial"/>
                <a:ea typeface="Arial"/>
                <a:cs typeface="Arial"/>
                <a:sym typeface="Arial"/>
              </a:rPr>
              <a:t>Modes for Of-Watchdog:</a:t>
            </a:r>
            <a:endParaRPr b="1"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None/>
            </a:pPr>
            <a:r>
              <a:rPr b="1" lang="en-US" sz="2400">
                <a:solidFill>
                  <a:srgbClr val="C00000"/>
                </a:solidFill>
              </a:rPr>
              <a:t>(1) Fork-per-request:</a:t>
            </a:r>
            <a:endParaRPr b="1" sz="2400">
              <a:solidFill>
                <a:srgbClr val="C00000"/>
              </a:solidFill>
            </a:endParaRPr>
          </a:p>
          <a:p>
            <a:pPr indent="0" lvl="0" marL="0" marR="0" rtl="0" algn="l">
              <a:lnSpc>
                <a:spcPct val="100000"/>
              </a:lnSpc>
              <a:spcBef>
                <a:spcPts val="0"/>
              </a:spcBef>
              <a:spcAft>
                <a:spcPts val="0"/>
              </a:spcAft>
              <a:buNone/>
            </a:pPr>
            <a:r>
              <a:rPr b="1" lang="en-US" sz="2400">
                <a:solidFill>
                  <a:srgbClr val="C00000"/>
                </a:solidFill>
              </a:rPr>
              <a:t>Cold start for every request;</a:t>
            </a:r>
            <a:endParaRPr b="1" sz="2400">
              <a:solidFill>
                <a:srgbClr val="C00000"/>
              </a:solidFill>
            </a:endParaRPr>
          </a:p>
          <a:p>
            <a:pPr indent="0" lvl="0" marL="0" marR="0" rtl="0" algn="l">
              <a:lnSpc>
                <a:spcPct val="100000"/>
              </a:lnSpc>
              <a:spcBef>
                <a:spcPts val="0"/>
              </a:spcBef>
              <a:spcAft>
                <a:spcPts val="0"/>
              </a:spcAft>
              <a:buNone/>
            </a:pPr>
            <a:r>
              <a:rPr b="1" lang="en-US" sz="2400">
                <a:solidFill>
                  <a:srgbClr val="C00000"/>
                </a:solidFill>
              </a:rPr>
              <a:t>(2) </a:t>
            </a:r>
            <a:r>
              <a:rPr b="1" lang="en-US" sz="2400">
                <a:solidFill>
                  <a:srgbClr val="C00000"/>
                </a:solidFill>
              </a:rPr>
              <a:t>Pre-fork:</a:t>
            </a:r>
            <a:endParaRPr b="1" sz="2400">
              <a:solidFill>
                <a:srgbClr val="C00000"/>
              </a:solidFill>
            </a:endParaRPr>
          </a:p>
          <a:p>
            <a:pPr indent="0" lvl="0" marL="0" marR="0" rtl="0" algn="l">
              <a:lnSpc>
                <a:spcPct val="100000"/>
              </a:lnSpc>
              <a:spcBef>
                <a:spcPts val="0"/>
              </a:spcBef>
              <a:spcAft>
                <a:spcPts val="0"/>
              </a:spcAft>
              <a:buNone/>
            </a:pPr>
            <a:r>
              <a:rPr b="1" lang="en-US" sz="2400">
                <a:solidFill>
                  <a:srgbClr val="C00000"/>
                </a:solidFill>
              </a:rPr>
              <a:t>Start the function once and keep warm.</a:t>
            </a:r>
            <a:endParaRPr b="1" sz="2400">
              <a:solidFill>
                <a:srgbClr val="C00000"/>
              </a:solidFill>
            </a:endParaRPr>
          </a:p>
        </p:txBody>
      </p:sp>
      <p:sp>
        <p:nvSpPr>
          <p:cNvPr id="211" name="Google Shape;211;g78f7708309_0_470"/>
          <p:cNvSpPr/>
          <p:nvPr/>
        </p:nvSpPr>
        <p:spPr>
          <a:xfrm>
            <a:off x="8089300" y="1543825"/>
            <a:ext cx="2744700" cy="835200"/>
          </a:xfrm>
          <a:prstGeom prst="wedgeRoundRectCallout">
            <a:avLst>
              <a:gd fmla="val 19213" name="adj1"/>
              <a:gd fmla="val 117268" name="adj2"/>
              <a:gd fmla="val 0" name="adj3"/>
            </a:avLst>
          </a:prstGeom>
          <a:solidFill>
            <a:srgbClr val="EFEFE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lang="en-US" sz="2400">
                <a:solidFill>
                  <a:srgbClr val="C00000"/>
                </a:solidFill>
              </a:rPr>
              <a:t>Get events and invoke function</a:t>
            </a:r>
            <a:endParaRPr b="1" i="0" sz="2400" u="none" cap="none" strike="noStrike">
              <a:solidFill>
                <a:srgbClr val="C00000"/>
              </a:solidFill>
              <a:latin typeface="Arial"/>
              <a:ea typeface="Arial"/>
              <a:cs typeface="Arial"/>
              <a:sym typeface="Arial"/>
            </a:endParaRPr>
          </a:p>
        </p:txBody>
      </p:sp>
      <p:sp>
        <p:nvSpPr>
          <p:cNvPr id="212" name="Google Shape;212;g78f7708309_0_470"/>
          <p:cNvSpPr/>
          <p:nvPr/>
        </p:nvSpPr>
        <p:spPr>
          <a:xfrm>
            <a:off x="9627050" y="4932600"/>
            <a:ext cx="2073600" cy="545700"/>
          </a:xfrm>
          <a:prstGeom prst="wedgeRoundRectCallout">
            <a:avLst>
              <a:gd fmla="val 13392" name="adj1"/>
              <a:gd fmla="val -110968" name="adj2"/>
              <a:gd fmla="val 0" name="adj3"/>
            </a:avLst>
          </a:prstGeom>
          <a:solidFill>
            <a:srgbClr val="EFEFE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i="0" lang="en-US" sz="2400" u="none" cap="none" strike="noStrike">
                <a:solidFill>
                  <a:srgbClr val="C00000"/>
                </a:solidFill>
                <a:latin typeface="Arial"/>
                <a:ea typeface="Arial"/>
                <a:cs typeface="Arial"/>
                <a:sym typeface="Arial"/>
              </a:rPr>
              <a:t>One Worker</a:t>
            </a:r>
            <a:endParaRPr b="1" i="0" sz="2400" u="none" cap="none" strike="noStrike">
              <a:solidFill>
                <a:srgbClr val="C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500"/>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g6c12dbd52c_0_81"/>
          <p:cNvSpPr txBox="1"/>
          <p:nvPr/>
        </p:nvSpPr>
        <p:spPr>
          <a:xfrm>
            <a:off x="607925" y="146750"/>
            <a:ext cx="101370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Arial"/>
                <a:ea typeface="Arial"/>
                <a:cs typeface="Arial"/>
                <a:sym typeface="Arial"/>
              </a:rPr>
              <a:t>OpenFaaS</a:t>
            </a:r>
            <a:endParaRPr b="0" i="0" sz="5400" u="none" cap="none" strike="noStrike">
              <a:solidFill>
                <a:schemeClr val="dk1"/>
              </a:solidFill>
              <a:latin typeface="Arial"/>
              <a:ea typeface="Arial"/>
              <a:cs typeface="Arial"/>
              <a:sym typeface="Arial"/>
            </a:endParaRPr>
          </a:p>
        </p:txBody>
      </p:sp>
      <p:cxnSp>
        <p:nvCxnSpPr>
          <p:cNvPr id="219" name="Google Shape;219;g6c12dbd52c_0_81"/>
          <p:cNvCxnSpPr/>
          <p:nvPr/>
        </p:nvCxnSpPr>
        <p:spPr>
          <a:xfrm>
            <a:off x="479619" y="1057404"/>
            <a:ext cx="11036400" cy="0"/>
          </a:xfrm>
          <a:prstGeom prst="straightConnector1">
            <a:avLst/>
          </a:prstGeom>
          <a:noFill/>
          <a:ln cap="flat" cmpd="sng" w="38100">
            <a:solidFill>
              <a:srgbClr val="521B93"/>
            </a:solidFill>
            <a:prstDash val="solid"/>
            <a:miter lim="800000"/>
            <a:headEnd len="sm" w="sm" type="none"/>
            <a:tailEnd len="sm" w="sm" type="none"/>
          </a:ln>
          <a:effectLst>
            <a:outerShdw blurRad="50800" rotWithShape="0" algn="t" dir="5400000" dist="38100">
              <a:srgbClr val="000000">
                <a:alpha val="40000"/>
              </a:srgbClr>
            </a:outerShdw>
          </a:effectLst>
        </p:spPr>
      </p:cxnSp>
      <p:pic>
        <p:nvPicPr>
          <p:cNvPr id="220" name="Google Shape;220;g6c12dbd52c_0_81"/>
          <p:cNvPicPr preferRelativeResize="0"/>
          <p:nvPr/>
        </p:nvPicPr>
        <p:blipFill rotWithShape="1">
          <a:blip r:embed="rId3">
            <a:alphaModFix/>
          </a:blip>
          <a:srcRect b="0" l="0" r="0" t="0"/>
          <a:stretch/>
        </p:blipFill>
        <p:spPr>
          <a:xfrm>
            <a:off x="1659488" y="2745450"/>
            <a:ext cx="8873025" cy="3930725"/>
          </a:xfrm>
          <a:prstGeom prst="rect">
            <a:avLst/>
          </a:prstGeom>
          <a:noFill/>
          <a:ln>
            <a:noFill/>
          </a:ln>
        </p:spPr>
      </p:pic>
      <p:sp>
        <p:nvSpPr>
          <p:cNvPr id="221" name="Google Shape;221;g6c12dbd52c_0_81"/>
          <p:cNvSpPr/>
          <p:nvPr/>
        </p:nvSpPr>
        <p:spPr>
          <a:xfrm>
            <a:off x="76875" y="5976575"/>
            <a:ext cx="2449200" cy="842700"/>
          </a:xfrm>
          <a:prstGeom prst="wedgeRoundRectCallout">
            <a:avLst>
              <a:gd fmla="val 38114" name="adj1"/>
              <a:gd fmla="val -75175" name="adj2"/>
              <a:gd fmla="val 0" name="adj3"/>
            </a:avLst>
          </a:prstGeom>
          <a:solidFill>
            <a:srgbClr val="EFEFE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i="0" lang="en-US" sz="2400" u="none" cap="none" strike="noStrike">
                <a:solidFill>
                  <a:srgbClr val="C00000"/>
                </a:solidFill>
                <a:latin typeface="Arial"/>
                <a:ea typeface="Arial"/>
                <a:cs typeface="Arial"/>
                <a:sym typeface="Arial"/>
              </a:rPr>
              <a:t>Pre-</a:t>
            </a:r>
            <a:r>
              <a:rPr b="1" lang="en-US" sz="2400">
                <a:solidFill>
                  <a:srgbClr val="C00000"/>
                </a:solidFill>
              </a:rPr>
              <a:t>f</a:t>
            </a:r>
            <a:r>
              <a:rPr b="1" i="0" lang="en-US" sz="2400" u="none" cap="none" strike="noStrike">
                <a:solidFill>
                  <a:srgbClr val="C00000"/>
                </a:solidFill>
                <a:latin typeface="Arial"/>
                <a:ea typeface="Arial"/>
                <a:cs typeface="Arial"/>
                <a:sym typeface="Arial"/>
              </a:rPr>
              <a:t>ork </a:t>
            </a:r>
            <a:endParaRPr b="1" i="0" sz="2400" u="none" cap="none" strike="noStrike">
              <a:solidFill>
                <a:srgbClr val="C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1" i="0" lang="en-US" sz="2400" u="none" cap="none" strike="noStrike">
                <a:solidFill>
                  <a:srgbClr val="C00000"/>
                </a:solidFill>
                <a:latin typeface="Arial"/>
                <a:ea typeface="Arial"/>
                <a:cs typeface="Arial"/>
                <a:sym typeface="Arial"/>
              </a:rPr>
              <a:t>(Warm worker)</a:t>
            </a:r>
            <a:endParaRPr b="1" i="0" sz="2400" u="none" cap="none" strike="noStrike">
              <a:solidFill>
                <a:srgbClr val="C00000"/>
              </a:solidFill>
              <a:latin typeface="Arial"/>
              <a:ea typeface="Arial"/>
              <a:cs typeface="Arial"/>
              <a:sym typeface="Arial"/>
            </a:endParaRPr>
          </a:p>
        </p:txBody>
      </p:sp>
      <p:sp>
        <p:nvSpPr>
          <p:cNvPr id="222" name="Google Shape;222;g6c12dbd52c_0_81"/>
          <p:cNvSpPr/>
          <p:nvPr/>
        </p:nvSpPr>
        <p:spPr>
          <a:xfrm>
            <a:off x="3472150" y="4478775"/>
            <a:ext cx="2699400" cy="464100"/>
          </a:xfrm>
          <a:prstGeom prst="wedgeRoundRectCallout">
            <a:avLst>
              <a:gd fmla="val -16187" name="adj1"/>
              <a:gd fmla="val 88655" name="adj2"/>
              <a:gd fmla="val 0" name="adj3"/>
            </a:avLst>
          </a:prstGeom>
          <a:solidFill>
            <a:srgbClr val="EFEFE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lang="en-US" sz="2400">
                <a:solidFill>
                  <a:srgbClr val="C00000"/>
                </a:solidFill>
              </a:rPr>
              <a:t>Fork-per-request</a:t>
            </a:r>
            <a:endParaRPr b="1" i="0" sz="2400" u="none" cap="none" strike="noStrike">
              <a:solidFill>
                <a:srgbClr val="C00000"/>
              </a:solidFill>
              <a:latin typeface="Arial"/>
              <a:ea typeface="Arial"/>
              <a:cs typeface="Arial"/>
              <a:sym typeface="Arial"/>
            </a:endParaRPr>
          </a:p>
        </p:txBody>
      </p:sp>
      <p:pic>
        <p:nvPicPr>
          <p:cNvPr id="223" name="Google Shape;223;g6c12dbd52c_0_81"/>
          <p:cNvPicPr preferRelativeResize="0"/>
          <p:nvPr/>
        </p:nvPicPr>
        <p:blipFill>
          <a:blip r:embed="rId4">
            <a:alphaModFix/>
          </a:blip>
          <a:stretch>
            <a:fillRect/>
          </a:stretch>
        </p:blipFill>
        <p:spPr>
          <a:xfrm>
            <a:off x="7290450" y="0"/>
            <a:ext cx="4901552" cy="2590800"/>
          </a:xfrm>
          <a:prstGeom prst="rect">
            <a:avLst/>
          </a:prstGeom>
          <a:noFill/>
          <a:ln>
            <a:noFill/>
          </a:ln>
        </p:spPr>
      </p:pic>
      <p:sp>
        <p:nvSpPr>
          <p:cNvPr id="224" name="Google Shape;224;g6c12dbd52c_0_81"/>
          <p:cNvSpPr/>
          <p:nvPr/>
        </p:nvSpPr>
        <p:spPr>
          <a:xfrm>
            <a:off x="470850" y="2262825"/>
            <a:ext cx="11439300" cy="718200"/>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Salient parameter: of-watchdog modes</a:t>
            </a:r>
            <a:endParaRPr b="0" i="0" sz="3200" u="none" cap="none" strike="noStrike">
              <a:solidFill>
                <a:schemeClr val="dk1"/>
              </a:solidFill>
              <a:latin typeface="Arial"/>
              <a:ea typeface="Arial"/>
              <a:cs typeface="Arial"/>
              <a:sym typeface="Arial"/>
            </a:endParaRPr>
          </a:p>
        </p:txBody>
      </p:sp>
      <p:sp>
        <p:nvSpPr>
          <p:cNvPr id="225" name="Google Shape;225;g6c12dbd52c_0_81"/>
          <p:cNvSpPr/>
          <p:nvPr/>
        </p:nvSpPr>
        <p:spPr>
          <a:xfrm>
            <a:off x="3472150" y="5226825"/>
            <a:ext cx="2699400" cy="636300"/>
          </a:xfrm>
          <a:prstGeom prst="rect">
            <a:avLst/>
          </a:prstGeom>
          <a:noFill/>
          <a:ln cap="flat" cmpd="sng" w="5715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26" name="Google Shape;226;g6c12dbd52c_0_81"/>
          <p:cNvSpPr/>
          <p:nvPr/>
        </p:nvSpPr>
        <p:spPr>
          <a:xfrm>
            <a:off x="2381250" y="3124725"/>
            <a:ext cx="762000" cy="2738400"/>
          </a:xfrm>
          <a:prstGeom prst="rect">
            <a:avLst/>
          </a:prstGeom>
          <a:noFill/>
          <a:ln cap="flat" cmpd="sng" w="5715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27" name="Google Shape;227;g6c12dbd52c_0_81"/>
          <p:cNvSpPr/>
          <p:nvPr/>
        </p:nvSpPr>
        <p:spPr>
          <a:xfrm>
            <a:off x="479625" y="1260800"/>
            <a:ext cx="5875500" cy="923400"/>
          </a:xfrm>
          <a:prstGeom prst="wedgeRoundRectCallout">
            <a:avLst>
              <a:gd fmla="val 20057" name="adj1"/>
              <a:gd fmla="val 50847" name="adj2"/>
              <a:gd fmla="val 0" name="adj3"/>
            </a:avLst>
          </a:prstGeom>
          <a:solidFill>
            <a:srgbClr val="EFEFE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lang="en-US" sz="2400">
                <a:solidFill>
                  <a:srgbClr val="C00000"/>
                </a:solidFill>
              </a:rPr>
              <a:t>“Pre-fork” mode has much better p</a:t>
            </a:r>
            <a:r>
              <a:rPr b="1" lang="en-US" sz="2400">
                <a:solidFill>
                  <a:srgbClr val="C00000"/>
                </a:solidFill>
              </a:rPr>
              <a:t>erformance than “Fork-per-request”.</a:t>
            </a:r>
            <a:endParaRPr b="1" i="0" sz="2400" u="none" cap="none" strike="noStrike">
              <a:solidFill>
                <a:srgbClr val="C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223"/>
                                        </p:tgtEl>
                                        <p:attrNameLst>
                                          <p:attrName>style.visibility</p:attrName>
                                        </p:attrNameLst>
                                      </p:cBhvr>
                                      <p:to>
                                        <p:strVal val="visible"/>
                                      </p:to>
                                    </p:set>
                                    <p:anim calcmode="lin" valueType="num">
                                      <p:cBhvr additive="base">
                                        <p:cTn dur="500"/>
                                        <p:tgtEl>
                                          <p:spTgt spid="223"/>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500"/>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500"/>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50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500"/>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500"/>
                                        <p:tgtEl>
                                          <p:spTgt spid="226"/>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500"/>
                                        <p:tgtEl>
                                          <p:spTgt spid="225"/>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5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g78f7708309_0_491"/>
          <p:cNvSpPr/>
          <p:nvPr/>
        </p:nvSpPr>
        <p:spPr>
          <a:xfrm>
            <a:off x="470850" y="1272225"/>
            <a:ext cx="11439300" cy="2717100"/>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Working model</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p:txBody>
      </p:sp>
      <p:sp>
        <p:nvSpPr>
          <p:cNvPr id="234" name="Google Shape;234;g78f7708309_0_491"/>
          <p:cNvSpPr txBox="1"/>
          <p:nvPr/>
        </p:nvSpPr>
        <p:spPr>
          <a:xfrm>
            <a:off x="607925" y="146750"/>
            <a:ext cx="101370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Arial"/>
                <a:ea typeface="Arial"/>
                <a:cs typeface="Arial"/>
                <a:sym typeface="Arial"/>
              </a:rPr>
              <a:t>Kubeless</a:t>
            </a:r>
            <a:endParaRPr b="0" i="0" sz="5400" u="none" cap="none" strike="noStrike">
              <a:solidFill>
                <a:schemeClr val="dk1"/>
              </a:solidFill>
              <a:latin typeface="Arial"/>
              <a:ea typeface="Arial"/>
              <a:cs typeface="Arial"/>
              <a:sym typeface="Arial"/>
            </a:endParaRPr>
          </a:p>
        </p:txBody>
      </p:sp>
      <p:cxnSp>
        <p:nvCxnSpPr>
          <p:cNvPr id="235" name="Google Shape;235;g78f7708309_0_491"/>
          <p:cNvCxnSpPr/>
          <p:nvPr/>
        </p:nvCxnSpPr>
        <p:spPr>
          <a:xfrm>
            <a:off x="479619" y="1057404"/>
            <a:ext cx="11036400" cy="0"/>
          </a:xfrm>
          <a:prstGeom prst="straightConnector1">
            <a:avLst/>
          </a:prstGeom>
          <a:noFill/>
          <a:ln cap="flat" cmpd="sng" w="38100">
            <a:solidFill>
              <a:srgbClr val="521B93"/>
            </a:solidFill>
            <a:prstDash val="solid"/>
            <a:miter lim="800000"/>
            <a:headEnd len="sm" w="sm" type="none"/>
            <a:tailEnd len="sm" w="sm" type="none"/>
          </a:ln>
          <a:effectLst>
            <a:outerShdw blurRad="50800" rotWithShape="0" algn="t" dir="5400000" dist="38100">
              <a:srgbClr val="000000">
                <a:alpha val="40000"/>
              </a:srgbClr>
            </a:outerShdw>
          </a:effectLst>
        </p:spPr>
      </p:cxnSp>
      <p:pic>
        <p:nvPicPr>
          <p:cNvPr id="236" name="Google Shape;236;g78f7708309_0_491"/>
          <p:cNvPicPr preferRelativeResize="0"/>
          <p:nvPr/>
        </p:nvPicPr>
        <p:blipFill rotWithShape="1">
          <a:blip r:embed="rId3">
            <a:alphaModFix/>
          </a:blip>
          <a:srcRect b="0" l="0" r="0" t="0"/>
          <a:stretch/>
        </p:blipFill>
        <p:spPr>
          <a:xfrm>
            <a:off x="250564" y="3074257"/>
            <a:ext cx="11690874" cy="2717100"/>
          </a:xfrm>
          <a:prstGeom prst="rect">
            <a:avLst/>
          </a:prstGeom>
          <a:noFill/>
          <a:ln>
            <a:noFill/>
          </a:ln>
        </p:spPr>
      </p:pic>
      <p:sp>
        <p:nvSpPr>
          <p:cNvPr id="237" name="Google Shape;237;g78f7708309_0_491"/>
          <p:cNvSpPr/>
          <p:nvPr/>
        </p:nvSpPr>
        <p:spPr>
          <a:xfrm>
            <a:off x="8015225" y="5898925"/>
            <a:ext cx="2729700" cy="663600"/>
          </a:xfrm>
          <a:prstGeom prst="wedgeRoundRectCallout">
            <a:avLst>
              <a:gd fmla="val 9040" name="adj1"/>
              <a:gd fmla="val -144882" name="adj2"/>
              <a:gd fmla="val 0" name="adj3"/>
            </a:avLst>
          </a:prstGeom>
          <a:solidFill>
            <a:srgbClr val="EFEFE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C00000"/>
                </a:solidFill>
                <a:latin typeface="Arial"/>
                <a:ea typeface="Arial"/>
                <a:cs typeface="Arial"/>
                <a:sym typeface="Arial"/>
              </a:rPr>
              <a:t>One Worker</a:t>
            </a:r>
            <a:endParaRPr b="1" i="0" sz="3200" u="none" cap="none" strike="noStrike">
              <a:solidFill>
                <a:srgbClr val="C00000"/>
              </a:solidFill>
              <a:latin typeface="Arial"/>
              <a:ea typeface="Arial"/>
              <a:cs typeface="Arial"/>
              <a:sym typeface="Arial"/>
            </a:endParaRPr>
          </a:p>
        </p:txBody>
      </p:sp>
      <p:sp>
        <p:nvSpPr>
          <p:cNvPr id="238" name="Google Shape;238;g78f7708309_0_491"/>
          <p:cNvSpPr/>
          <p:nvPr/>
        </p:nvSpPr>
        <p:spPr>
          <a:xfrm>
            <a:off x="8482875" y="2939975"/>
            <a:ext cx="3616200" cy="663600"/>
          </a:xfrm>
          <a:prstGeom prst="wedgeRoundRectCallout">
            <a:avLst>
              <a:gd fmla="val 23361" name="adj1"/>
              <a:gd fmla="val 96029" name="adj2"/>
              <a:gd fmla="val 0" name="adj3"/>
            </a:avLst>
          </a:prstGeom>
          <a:solidFill>
            <a:srgbClr val="EFEFE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lang="en-US" sz="3200">
                <a:solidFill>
                  <a:srgbClr val="C00000"/>
                </a:solidFill>
              </a:rPr>
              <a:t>Fork-per-request </a:t>
            </a:r>
            <a:endParaRPr b="1" i="0" sz="3200" u="none" cap="none" strike="noStrike">
              <a:solidFill>
                <a:srgbClr val="C00000"/>
              </a:solidFill>
              <a:latin typeface="Arial"/>
              <a:ea typeface="Arial"/>
              <a:cs typeface="Arial"/>
              <a:sym typeface="Arial"/>
            </a:endParaRPr>
          </a:p>
        </p:txBody>
      </p:sp>
      <p:sp>
        <p:nvSpPr>
          <p:cNvPr id="239" name="Google Shape;239;g78f7708309_0_491"/>
          <p:cNvSpPr/>
          <p:nvPr/>
        </p:nvSpPr>
        <p:spPr>
          <a:xfrm>
            <a:off x="470850" y="2102400"/>
            <a:ext cx="7602900" cy="663600"/>
          </a:xfrm>
          <a:prstGeom prst="wedgeRoundRectCallout">
            <a:avLst>
              <a:gd fmla="val 20057" name="adj1"/>
              <a:gd fmla="val 50847" name="adj2"/>
              <a:gd fmla="val 0" name="adj3"/>
            </a:avLst>
          </a:prstGeom>
          <a:solidFill>
            <a:srgbClr val="EFEFE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2400">
                <a:solidFill>
                  <a:srgbClr val="C00000"/>
                </a:solidFill>
              </a:rPr>
              <a:t>Kubeless only supports “Fork-per-request” mode.</a:t>
            </a:r>
            <a:endParaRPr b="1" i="0" sz="2400" u="none" cap="none" strike="noStrike">
              <a:solidFill>
                <a:srgbClr val="C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500"/>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500"/>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g6c12dbd52c_0_113"/>
          <p:cNvSpPr txBox="1"/>
          <p:nvPr/>
        </p:nvSpPr>
        <p:spPr>
          <a:xfrm>
            <a:off x="607925" y="146750"/>
            <a:ext cx="101370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Arial"/>
                <a:ea typeface="Arial"/>
                <a:cs typeface="Arial"/>
                <a:sym typeface="Arial"/>
              </a:rPr>
              <a:t>Kubeless</a:t>
            </a:r>
            <a:endParaRPr b="0" i="0" sz="5400" u="none" cap="none" strike="noStrike">
              <a:solidFill>
                <a:schemeClr val="dk1"/>
              </a:solidFill>
              <a:latin typeface="Arial"/>
              <a:ea typeface="Arial"/>
              <a:cs typeface="Arial"/>
              <a:sym typeface="Arial"/>
            </a:endParaRPr>
          </a:p>
        </p:txBody>
      </p:sp>
      <p:cxnSp>
        <p:nvCxnSpPr>
          <p:cNvPr id="246" name="Google Shape;246;g6c12dbd52c_0_113"/>
          <p:cNvCxnSpPr/>
          <p:nvPr/>
        </p:nvCxnSpPr>
        <p:spPr>
          <a:xfrm>
            <a:off x="479619" y="1057404"/>
            <a:ext cx="11036400" cy="0"/>
          </a:xfrm>
          <a:prstGeom prst="straightConnector1">
            <a:avLst/>
          </a:prstGeom>
          <a:noFill/>
          <a:ln cap="flat" cmpd="sng" w="38100">
            <a:solidFill>
              <a:srgbClr val="521B93"/>
            </a:solidFill>
            <a:prstDash val="solid"/>
            <a:miter lim="800000"/>
            <a:headEnd len="sm" w="sm" type="none"/>
            <a:tailEnd len="sm" w="sm" type="none"/>
          </a:ln>
          <a:effectLst>
            <a:outerShdw blurRad="50800" rotWithShape="0" algn="t" dir="5400000" dist="38100">
              <a:srgbClr val="000000">
                <a:alpha val="40000"/>
              </a:srgbClr>
            </a:outerShdw>
          </a:effectLst>
        </p:spPr>
      </p:cxnSp>
      <p:pic>
        <p:nvPicPr>
          <p:cNvPr id="247" name="Google Shape;247;g6c12dbd52c_0_113"/>
          <p:cNvPicPr preferRelativeResize="0"/>
          <p:nvPr/>
        </p:nvPicPr>
        <p:blipFill>
          <a:blip r:embed="rId3">
            <a:alphaModFix/>
          </a:blip>
          <a:stretch>
            <a:fillRect/>
          </a:stretch>
        </p:blipFill>
        <p:spPr>
          <a:xfrm>
            <a:off x="5804662" y="35650"/>
            <a:ext cx="6311138" cy="2066750"/>
          </a:xfrm>
          <a:prstGeom prst="rect">
            <a:avLst/>
          </a:prstGeom>
          <a:noFill/>
          <a:ln>
            <a:noFill/>
          </a:ln>
        </p:spPr>
      </p:pic>
      <p:pic>
        <p:nvPicPr>
          <p:cNvPr id="248" name="Google Shape;248;g6c12dbd52c_0_113"/>
          <p:cNvPicPr preferRelativeResize="0"/>
          <p:nvPr/>
        </p:nvPicPr>
        <p:blipFill>
          <a:blip r:embed="rId4">
            <a:alphaModFix/>
          </a:blip>
          <a:stretch>
            <a:fillRect/>
          </a:stretch>
        </p:blipFill>
        <p:spPr>
          <a:xfrm>
            <a:off x="1208675" y="2713800"/>
            <a:ext cx="4485926" cy="3363325"/>
          </a:xfrm>
          <a:prstGeom prst="rect">
            <a:avLst/>
          </a:prstGeom>
          <a:noFill/>
          <a:ln>
            <a:noFill/>
          </a:ln>
        </p:spPr>
      </p:pic>
      <p:sp>
        <p:nvSpPr>
          <p:cNvPr id="249" name="Google Shape;249;g6c12dbd52c_0_113"/>
          <p:cNvSpPr/>
          <p:nvPr/>
        </p:nvSpPr>
        <p:spPr>
          <a:xfrm>
            <a:off x="1563400" y="6398425"/>
            <a:ext cx="4116900" cy="503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lang="en-US" sz="2400">
                <a:solidFill>
                  <a:schemeClr val="dk1"/>
                </a:solidFill>
              </a:rPr>
              <a:t>Fig. Throughput of Kubeless.</a:t>
            </a:r>
            <a:endParaRPr b="0" i="0" sz="2400" u="none" cap="none" strike="noStrike">
              <a:solidFill>
                <a:srgbClr val="C00000"/>
              </a:solidFill>
              <a:latin typeface="Arial"/>
              <a:ea typeface="Arial"/>
              <a:cs typeface="Arial"/>
              <a:sym typeface="Arial"/>
            </a:endParaRPr>
          </a:p>
        </p:txBody>
      </p:sp>
      <p:pic>
        <p:nvPicPr>
          <p:cNvPr id="250" name="Google Shape;250;g6c12dbd52c_0_113"/>
          <p:cNvPicPr preferRelativeResize="0"/>
          <p:nvPr/>
        </p:nvPicPr>
        <p:blipFill>
          <a:blip r:embed="rId5">
            <a:alphaModFix/>
          </a:blip>
          <a:stretch>
            <a:fillRect/>
          </a:stretch>
        </p:blipFill>
        <p:spPr>
          <a:xfrm>
            <a:off x="6336875" y="2648975"/>
            <a:ext cx="5061701" cy="3819000"/>
          </a:xfrm>
          <a:prstGeom prst="rect">
            <a:avLst/>
          </a:prstGeom>
          <a:noFill/>
          <a:ln>
            <a:noFill/>
          </a:ln>
        </p:spPr>
      </p:pic>
      <p:sp>
        <p:nvSpPr>
          <p:cNvPr id="251" name="Google Shape;251;g6c12dbd52c_0_113"/>
          <p:cNvSpPr/>
          <p:nvPr/>
        </p:nvSpPr>
        <p:spPr>
          <a:xfrm>
            <a:off x="6861625" y="6398425"/>
            <a:ext cx="4621800" cy="503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lang="en-US" sz="2400">
                <a:solidFill>
                  <a:schemeClr val="dk1"/>
                </a:solidFill>
              </a:rPr>
              <a:t>Fig. Throughput of OpenFaaS.</a:t>
            </a:r>
            <a:endParaRPr b="0" i="0" sz="2400" u="none" cap="none" strike="noStrike">
              <a:solidFill>
                <a:srgbClr val="C00000"/>
              </a:solidFill>
              <a:latin typeface="Arial"/>
              <a:ea typeface="Arial"/>
              <a:cs typeface="Arial"/>
              <a:sym typeface="Arial"/>
            </a:endParaRPr>
          </a:p>
        </p:txBody>
      </p:sp>
      <p:sp>
        <p:nvSpPr>
          <p:cNvPr id="252" name="Google Shape;252;g6c12dbd52c_0_113"/>
          <p:cNvSpPr/>
          <p:nvPr/>
        </p:nvSpPr>
        <p:spPr>
          <a:xfrm>
            <a:off x="8576975" y="4594525"/>
            <a:ext cx="2699400" cy="464100"/>
          </a:xfrm>
          <a:prstGeom prst="wedgeRoundRectCallout">
            <a:avLst>
              <a:gd fmla="val -16187" name="adj1"/>
              <a:gd fmla="val 88655" name="adj2"/>
              <a:gd fmla="val 0" name="adj3"/>
            </a:avLst>
          </a:prstGeom>
          <a:solidFill>
            <a:srgbClr val="EFEFE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lang="en-US" sz="2400">
                <a:solidFill>
                  <a:srgbClr val="C00000"/>
                </a:solidFill>
              </a:rPr>
              <a:t>Fork-per-request</a:t>
            </a:r>
            <a:endParaRPr b="1" i="0" sz="2400" u="none" cap="none" strike="noStrike">
              <a:solidFill>
                <a:srgbClr val="C00000"/>
              </a:solidFill>
              <a:latin typeface="Arial"/>
              <a:ea typeface="Arial"/>
              <a:cs typeface="Arial"/>
              <a:sym typeface="Arial"/>
            </a:endParaRPr>
          </a:p>
        </p:txBody>
      </p:sp>
      <p:sp>
        <p:nvSpPr>
          <p:cNvPr id="253" name="Google Shape;253;g6c12dbd52c_0_113"/>
          <p:cNvSpPr/>
          <p:nvPr/>
        </p:nvSpPr>
        <p:spPr>
          <a:xfrm>
            <a:off x="8482025" y="5410200"/>
            <a:ext cx="2981400" cy="747600"/>
          </a:xfrm>
          <a:prstGeom prst="rect">
            <a:avLst/>
          </a:prstGeom>
          <a:noFill/>
          <a:ln cap="flat" cmpd="sng" w="5715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54" name="Google Shape;254;g6c12dbd52c_0_113"/>
          <p:cNvSpPr/>
          <p:nvPr/>
        </p:nvSpPr>
        <p:spPr>
          <a:xfrm>
            <a:off x="403425" y="1725575"/>
            <a:ext cx="7390200" cy="923400"/>
          </a:xfrm>
          <a:prstGeom prst="wedgeRoundRectCallout">
            <a:avLst>
              <a:gd fmla="val 20057" name="adj1"/>
              <a:gd fmla="val 50847" name="adj2"/>
              <a:gd fmla="val 0" name="adj3"/>
            </a:avLst>
          </a:prstGeom>
          <a:solidFill>
            <a:srgbClr val="EFEFE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2400">
                <a:solidFill>
                  <a:srgbClr val="C00000"/>
                </a:solidFill>
              </a:rPr>
              <a:t>The performance of </a:t>
            </a:r>
            <a:r>
              <a:rPr b="1" lang="en-US" sz="2400">
                <a:solidFill>
                  <a:srgbClr val="C00000"/>
                </a:solidFill>
              </a:rPr>
              <a:t>Kubeless is similar to that of OpenFaaS in “Fork-per-request” mode.</a:t>
            </a:r>
            <a:endParaRPr b="1" i="0" sz="2400" u="none" cap="none" strike="noStrike">
              <a:solidFill>
                <a:srgbClr val="C00000"/>
              </a:solidFill>
              <a:latin typeface="Arial"/>
              <a:ea typeface="Arial"/>
              <a:cs typeface="Arial"/>
              <a:sym typeface="Arial"/>
            </a:endParaRPr>
          </a:p>
        </p:txBody>
      </p:sp>
      <p:sp>
        <p:nvSpPr>
          <p:cNvPr id="255" name="Google Shape;255;g6c12dbd52c_0_113"/>
          <p:cNvSpPr/>
          <p:nvPr/>
        </p:nvSpPr>
        <p:spPr>
          <a:xfrm>
            <a:off x="2713200" y="4982425"/>
            <a:ext cx="2116500" cy="1175400"/>
          </a:xfrm>
          <a:prstGeom prst="rect">
            <a:avLst/>
          </a:prstGeom>
          <a:noFill/>
          <a:ln cap="flat" cmpd="sng" w="5715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247"/>
                                        </p:tgtEl>
                                        <p:attrNameLst>
                                          <p:attrName>style.visibility</p:attrName>
                                        </p:attrNameLst>
                                      </p:cBhvr>
                                      <p:to>
                                        <p:strVal val="visible"/>
                                      </p:to>
                                    </p:set>
                                    <p:anim calcmode="lin" valueType="num">
                                      <p:cBhvr additive="base">
                                        <p:cTn dur="500"/>
                                        <p:tgtEl>
                                          <p:spTgt spid="247"/>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500"/>
                                        <p:tgtEl>
                                          <p:spTgt spid="248"/>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500"/>
                                        <p:tgtEl>
                                          <p:spTgt spid="250"/>
                                        </p:tgtEl>
                                      </p:cBhvr>
                                    </p:animEffect>
                                  </p:childTnLst>
                                </p:cTn>
                              </p:par>
                              <p:par>
                                <p:cTn fill="hold" nodeType="with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500"/>
                                        <p:tgtEl>
                                          <p:spTgt spid="249"/>
                                        </p:tgtEl>
                                      </p:cBhvr>
                                    </p:animEffect>
                                  </p:childTnLst>
                                </p:cTn>
                              </p:par>
                              <p:par>
                                <p:cTn fill="hold" nodeType="with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500"/>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500"/>
                                        <p:tgtEl>
                                          <p:spTgt spid="253"/>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500"/>
                                        <p:tgtEl>
                                          <p:spTgt spid="254"/>
                                        </p:tgtEl>
                                      </p:cBhvr>
                                    </p:animEffec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500"/>
                                        <p:tgtEl>
                                          <p:spTgt spid="252"/>
                                        </p:tgtEl>
                                      </p:cBhvr>
                                    </p:animEffect>
                                  </p:childTnLst>
                                </p:cTn>
                              </p:par>
                              <p:par>
                                <p:cTn fill="hold" nodeType="with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500"/>
                                        <p:tgtEl>
                                          <p:spTgt spid="2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g792240b1e0_0_11"/>
          <p:cNvSpPr/>
          <p:nvPr/>
        </p:nvSpPr>
        <p:spPr>
          <a:xfrm>
            <a:off x="278188" y="1254650"/>
            <a:ext cx="11439300" cy="4886100"/>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0"/>
              </a:spcBef>
              <a:spcAft>
                <a:spcPts val="0"/>
              </a:spcAft>
              <a:buClr>
                <a:srgbClr val="E9EFF7"/>
              </a:buClr>
              <a:buSzPts val="3200"/>
              <a:buFont typeface="Arial"/>
              <a:buChar char="❖"/>
            </a:pPr>
            <a:r>
              <a:rPr lang="en-US" sz="3200">
                <a:solidFill>
                  <a:srgbClr val="E9EFF7"/>
                </a:solidFill>
              </a:rPr>
              <a:t>To develop an u</a:t>
            </a:r>
            <a:r>
              <a:rPr b="0" i="0" lang="en-US" sz="3200" u="none" cap="none" strike="noStrike">
                <a:solidFill>
                  <a:srgbClr val="E9EFF7"/>
                </a:solidFill>
                <a:latin typeface="Arial"/>
                <a:ea typeface="Arial"/>
                <a:cs typeface="Arial"/>
                <a:sym typeface="Arial"/>
              </a:rPr>
              <a:t>nderstanding on the open source </a:t>
            </a:r>
            <a:r>
              <a:rPr lang="en-US" sz="3200">
                <a:solidFill>
                  <a:srgbClr val="E9EFF7"/>
                </a:solidFill>
              </a:rPr>
              <a:t>serverless </a:t>
            </a:r>
            <a:r>
              <a:rPr b="0" i="0" lang="en-US" sz="3200" u="none" cap="none" strike="noStrike">
                <a:solidFill>
                  <a:srgbClr val="E9EFF7"/>
                </a:solidFill>
                <a:latin typeface="Arial"/>
                <a:ea typeface="Arial"/>
                <a:cs typeface="Arial"/>
                <a:sym typeface="Arial"/>
              </a:rPr>
              <a:t>platforms:</a:t>
            </a:r>
            <a:endParaRPr b="0" i="0" sz="3200" u="none" cap="none" strike="noStrike">
              <a:solidFill>
                <a:srgbClr val="E9EFF7"/>
              </a:solidFill>
              <a:latin typeface="Arial"/>
              <a:ea typeface="Arial"/>
              <a:cs typeface="Arial"/>
              <a:sym typeface="Arial"/>
            </a:endParaRPr>
          </a:p>
          <a:p>
            <a:pPr indent="-431800" lvl="1" marL="914400" marR="0" rtl="0" algn="l">
              <a:lnSpc>
                <a:spcPct val="100000"/>
              </a:lnSpc>
              <a:spcBef>
                <a:spcPts val="0"/>
              </a:spcBef>
              <a:spcAft>
                <a:spcPts val="0"/>
              </a:spcAft>
              <a:buClr>
                <a:srgbClr val="E9EFF7"/>
              </a:buClr>
              <a:buSzPts val="3200"/>
              <a:buFont typeface="Arial"/>
              <a:buChar char="➢"/>
            </a:pPr>
            <a:r>
              <a:rPr lang="en-US" sz="3200">
                <a:solidFill>
                  <a:srgbClr val="E9EFF7"/>
                </a:solidFill>
              </a:rPr>
              <a:t>Describe how different components work</a:t>
            </a:r>
            <a:endParaRPr sz="3200">
              <a:solidFill>
                <a:srgbClr val="E9EFF7"/>
              </a:solidFill>
            </a:endParaRPr>
          </a:p>
          <a:p>
            <a:pPr indent="-431800" lvl="1" marL="914400" marR="0" rtl="0" algn="l">
              <a:lnSpc>
                <a:spcPct val="100000"/>
              </a:lnSpc>
              <a:spcBef>
                <a:spcPts val="0"/>
              </a:spcBef>
              <a:spcAft>
                <a:spcPts val="0"/>
              </a:spcAft>
              <a:buClr>
                <a:srgbClr val="E9EFF7"/>
              </a:buClr>
              <a:buSzPts val="3200"/>
              <a:buFont typeface="Arial"/>
              <a:buChar char="➢"/>
            </a:pPr>
            <a:r>
              <a:rPr lang="en-US" sz="3200">
                <a:solidFill>
                  <a:srgbClr val="E9EFF7"/>
                </a:solidFill>
              </a:rPr>
              <a:t>Do measurements to understand </a:t>
            </a:r>
            <a:r>
              <a:rPr b="0" i="0" lang="en-US" sz="3200" u="none" cap="none" strike="noStrike">
                <a:solidFill>
                  <a:srgbClr val="E9EFF7"/>
                </a:solidFill>
                <a:latin typeface="Arial"/>
                <a:ea typeface="Arial"/>
                <a:cs typeface="Arial"/>
                <a:sym typeface="Arial"/>
              </a:rPr>
              <a:t>the impact of key configuration parameters of different components (platform, gateway, controller and function)</a:t>
            </a:r>
            <a:endParaRPr b="0" i="0" sz="3200" u="none" cap="none" strike="noStrike">
              <a:solidFill>
                <a:srgbClr val="E9EFF7"/>
              </a:solidFill>
              <a:latin typeface="Arial"/>
              <a:ea typeface="Arial"/>
              <a:cs typeface="Arial"/>
              <a:sym typeface="Arial"/>
            </a:endParaRPr>
          </a:p>
          <a:p>
            <a:pPr indent="-431800" lvl="0" marL="4572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Evaluate and compare the performance of open source serverless platforms:</a:t>
            </a:r>
            <a:endParaRPr b="0" i="0" sz="3200" u="none" cap="none" strike="noStrike">
              <a:solidFill>
                <a:schemeClr val="dk1"/>
              </a:solidFill>
              <a:latin typeface="Arial"/>
              <a:ea typeface="Arial"/>
              <a:cs typeface="Arial"/>
              <a:sym typeface="Arial"/>
            </a:endParaRPr>
          </a:p>
          <a:p>
            <a:pPr indent="-431800" lvl="1" marL="9144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Different workloads</a:t>
            </a:r>
            <a:endParaRPr b="0" i="0" sz="3200" u="none" cap="none" strike="noStrike">
              <a:solidFill>
                <a:schemeClr val="dk1"/>
              </a:solidFill>
              <a:latin typeface="Arial"/>
              <a:ea typeface="Arial"/>
              <a:cs typeface="Arial"/>
              <a:sym typeface="Arial"/>
            </a:endParaRPr>
          </a:p>
          <a:p>
            <a:pPr indent="-431800" lvl="1" marL="9144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Different auto-scaling modes</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p:txBody>
      </p:sp>
      <p:sp>
        <p:nvSpPr>
          <p:cNvPr id="262" name="Google Shape;262;g792240b1e0_0_11"/>
          <p:cNvSpPr txBox="1"/>
          <p:nvPr/>
        </p:nvSpPr>
        <p:spPr>
          <a:xfrm>
            <a:off x="607927" y="146750"/>
            <a:ext cx="92427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lang="en-US" sz="5400">
                <a:solidFill>
                  <a:schemeClr val="dk1"/>
                </a:solidFill>
              </a:rPr>
              <a:t>Motivation and </a:t>
            </a:r>
            <a:r>
              <a:rPr b="0" i="0" lang="en-US" sz="5400" u="none" cap="none" strike="noStrike">
                <a:solidFill>
                  <a:schemeClr val="dk1"/>
                </a:solidFill>
                <a:latin typeface="Arial"/>
                <a:ea typeface="Arial"/>
                <a:cs typeface="Arial"/>
                <a:sym typeface="Arial"/>
              </a:rPr>
              <a:t>Goals</a:t>
            </a:r>
            <a:endParaRPr b="0" i="0" sz="5400" u="none" cap="none" strike="noStrike">
              <a:solidFill>
                <a:schemeClr val="dk1"/>
              </a:solidFill>
              <a:latin typeface="Arial"/>
              <a:ea typeface="Arial"/>
              <a:cs typeface="Arial"/>
              <a:sym typeface="Arial"/>
            </a:endParaRPr>
          </a:p>
        </p:txBody>
      </p:sp>
      <p:cxnSp>
        <p:nvCxnSpPr>
          <p:cNvPr id="263" name="Google Shape;263;g792240b1e0_0_11"/>
          <p:cNvCxnSpPr/>
          <p:nvPr/>
        </p:nvCxnSpPr>
        <p:spPr>
          <a:xfrm>
            <a:off x="479619" y="1057404"/>
            <a:ext cx="11036400" cy="0"/>
          </a:xfrm>
          <a:prstGeom prst="straightConnector1">
            <a:avLst/>
          </a:prstGeom>
          <a:noFill/>
          <a:ln cap="flat" cmpd="sng" w="38100">
            <a:solidFill>
              <a:srgbClr val="521B93"/>
            </a:solidFill>
            <a:prstDash val="solid"/>
            <a:miter lim="800000"/>
            <a:headEnd len="sm" w="sm" type="none"/>
            <a:tailEnd len="sm" w="sm" type="none"/>
          </a:ln>
          <a:effectLst>
            <a:outerShdw blurRad="50800" rotWithShape="0" algn="t" dir="5400000" dist="38100">
              <a:srgbClr val="000000">
                <a:alpha val="40000"/>
              </a:srgbClr>
            </a:outerShdw>
          </a:effectLst>
        </p:spPr>
      </p:cxnSp>
      <p:pic>
        <p:nvPicPr>
          <p:cNvPr id="264" name="Google Shape;264;g792240b1e0_0_11"/>
          <p:cNvPicPr preferRelativeResize="0"/>
          <p:nvPr/>
        </p:nvPicPr>
        <p:blipFill rotWithShape="1">
          <a:blip r:embed="rId3">
            <a:alphaModFix/>
          </a:blip>
          <a:srcRect b="0" l="0" r="0" t="0"/>
          <a:stretch/>
        </p:blipFill>
        <p:spPr>
          <a:xfrm>
            <a:off x="5320849" y="2017024"/>
            <a:ext cx="1724325" cy="1391550"/>
          </a:xfrm>
          <a:prstGeom prst="rect">
            <a:avLst/>
          </a:prstGeom>
          <a:noFill/>
          <a:ln>
            <a:noFill/>
          </a:ln>
        </p:spPr>
      </p:pic>
      <p:pic>
        <p:nvPicPr>
          <p:cNvPr id="265" name="Google Shape;265;g792240b1e0_0_11"/>
          <p:cNvPicPr preferRelativeResize="0"/>
          <p:nvPr/>
        </p:nvPicPr>
        <p:blipFill rotWithShape="1">
          <a:blip r:embed="rId4">
            <a:alphaModFix/>
          </a:blip>
          <a:srcRect b="0" l="0" r="0" t="0"/>
          <a:stretch/>
        </p:blipFill>
        <p:spPr>
          <a:xfrm>
            <a:off x="3320350" y="1973603"/>
            <a:ext cx="1599113" cy="1478406"/>
          </a:xfrm>
          <a:prstGeom prst="rect">
            <a:avLst/>
          </a:prstGeom>
          <a:noFill/>
          <a:ln>
            <a:noFill/>
          </a:ln>
        </p:spPr>
      </p:pic>
      <p:pic>
        <p:nvPicPr>
          <p:cNvPr id="266" name="Google Shape;266;g792240b1e0_0_11"/>
          <p:cNvPicPr preferRelativeResize="0"/>
          <p:nvPr/>
        </p:nvPicPr>
        <p:blipFill rotWithShape="1">
          <a:blip r:embed="rId5">
            <a:alphaModFix/>
          </a:blip>
          <a:srcRect b="0" l="0" r="0" t="0"/>
          <a:stretch/>
        </p:blipFill>
        <p:spPr>
          <a:xfrm>
            <a:off x="7248898" y="2122872"/>
            <a:ext cx="4839150" cy="1179850"/>
          </a:xfrm>
          <a:prstGeom prst="rect">
            <a:avLst/>
          </a:prstGeom>
          <a:noFill/>
          <a:ln>
            <a:noFill/>
          </a:ln>
        </p:spPr>
      </p:pic>
      <p:pic>
        <p:nvPicPr>
          <p:cNvPr id="267" name="Google Shape;267;g792240b1e0_0_11"/>
          <p:cNvPicPr preferRelativeResize="0"/>
          <p:nvPr/>
        </p:nvPicPr>
        <p:blipFill rotWithShape="1">
          <a:blip r:embed="rId6">
            <a:alphaModFix/>
          </a:blip>
          <a:srcRect b="0" l="0" r="0" t="0"/>
          <a:stretch/>
        </p:blipFill>
        <p:spPr>
          <a:xfrm>
            <a:off x="278163" y="1973599"/>
            <a:ext cx="2815862" cy="1478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g65009f4c0b_0_45"/>
          <p:cNvSpPr txBox="1"/>
          <p:nvPr/>
        </p:nvSpPr>
        <p:spPr>
          <a:xfrm>
            <a:off x="607925" y="146750"/>
            <a:ext cx="102942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Arial"/>
                <a:ea typeface="Arial"/>
                <a:cs typeface="Arial"/>
                <a:sym typeface="Arial"/>
              </a:rPr>
              <a:t>Performance</a:t>
            </a:r>
            <a:endParaRPr b="0" i="0" sz="5400" u="none" cap="none" strike="noStrike">
              <a:solidFill>
                <a:schemeClr val="dk1"/>
              </a:solidFill>
              <a:latin typeface="Arial"/>
              <a:ea typeface="Arial"/>
              <a:cs typeface="Arial"/>
              <a:sym typeface="Arial"/>
            </a:endParaRPr>
          </a:p>
        </p:txBody>
      </p:sp>
      <p:cxnSp>
        <p:nvCxnSpPr>
          <p:cNvPr id="274" name="Google Shape;274;g65009f4c0b_0_45"/>
          <p:cNvCxnSpPr/>
          <p:nvPr/>
        </p:nvCxnSpPr>
        <p:spPr>
          <a:xfrm>
            <a:off x="479619" y="1057404"/>
            <a:ext cx="11036400" cy="0"/>
          </a:xfrm>
          <a:prstGeom prst="straightConnector1">
            <a:avLst/>
          </a:prstGeom>
          <a:noFill/>
          <a:ln cap="flat" cmpd="sng" w="38100">
            <a:solidFill>
              <a:srgbClr val="521B93"/>
            </a:solidFill>
            <a:prstDash val="solid"/>
            <a:miter lim="800000"/>
            <a:headEnd len="sm" w="sm" type="none"/>
            <a:tailEnd len="sm" w="sm" type="none"/>
          </a:ln>
          <a:effectLst>
            <a:outerShdw blurRad="50800" rotWithShape="0" algn="t" dir="5400000" dist="38100">
              <a:srgbClr val="000000">
                <a:alpha val="40000"/>
              </a:srgbClr>
            </a:outerShdw>
          </a:effectLst>
        </p:spPr>
      </p:cxnSp>
      <p:sp>
        <p:nvSpPr>
          <p:cNvPr id="275" name="Google Shape;275;g65009f4c0b_0_45"/>
          <p:cNvSpPr/>
          <p:nvPr/>
        </p:nvSpPr>
        <p:spPr>
          <a:xfrm>
            <a:off x="285027" y="1182475"/>
            <a:ext cx="112095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Arial"/>
                <a:ea typeface="Arial"/>
                <a:cs typeface="Arial"/>
                <a:sym typeface="Arial"/>
              </a:rPr>
              <a:t>Baseline: </a:t>
            </a:r>
            <a:r>
              <a:rPr lang="en-US" sz="3200">
                <a:solidFill>
                  <a:schemeClr val="dk1"/>
                </a:solidFill>
              </a:rPr>
              <a:t>h</a:t>
            </a:r>
            <a:r>
              <a:rPr b="0" i="0" lang="en-US" sz="3200" u="none" cap="none" strike="noStrike">
                <a:solidFill>
                  <a:schemeClr val="dk1"/>
                </a:solidFill>
                <a:latin typeface="Arial"/>
                <a:ea typeface="Arial"/>
                <a:cs typeface="Arial"/>
                <a:sym typeface="Arial"/>
              </a:rPr>
              <a:t>elloworld function (</a:t>
            </a:r>
            <a:r>
              <a:rPr lang="en-US" sz="3200">
                <a:solidFill>
                  <a:schemeClr val="dk1"/>
                </a:solidFill>
              </a:rPr>
              <a:t>Return “hello”)</a:t>
            </a:r>
            <a:endParaRPr b="0" i="0" sz="3200" u="none" cap="none" strike="noStrike">
              <a:solidFill>
                <a:srgbClr val="C00000"/>
              </a:solidFill>
              <a:latin typeface="Arial"/>
              <a:ea typeface="Arial"/>
              <a:cs typeface="Arial"/>
              <a:sym typeface="Arial"/>
            </a:endParaRPr>
          </a:p>
        </p:txBody>
      </p:sp>
      <p:pic>
        <p:nvPicPr>
          <p:cNvPr id="276" name="Google Shape;276;g65009f4c0b_0_45"/>
          <p:cNvPicPr preferRelativeResize="0"/>
          <p:nvPr/>
        </p:nvPicPr>
        <p:blipFill rotWithShape="1">
          <a:blip r:embed="rId3">
            <a:alphaModFix/>
          </a:blip>
          <a:srcRect b="0" l="0" r="0" t="0"/>
          <a:stretch/>
        </p:blipFill>
        <p:spPr>
          <a:xfrm>
            <a:off x="697400" y="1767175"/>
            <a:ext cx="10797202" cy="4786025"/>
          </a:xfrm>
          <a:prstGeom prst="rect">
            <a:avLst/>
          </a:prstGeom>
          <a:noFill/>
          <a:ln>
            <a:noFill/>
          </a:ln>
        </p:spPr>
      </p:pic>
      <p:sp>
        <p:nvSpPr>
          <p:cNvPr id="277" name="Google Shape;277;g65009f4c0b_0_45"/>
          <p:cNvSpPr/>
          <p:nvPr/>
        </p:nvSpPr>
        <p:spPr>
          <a:xfrm>
            <a:off x="8359450" y="1350250"/>
            <a:ext cx="3777600" cy="584700"/>
          </a:xfrm>
          <a:prstGeom prst="wedgeRoundRectCallout">
            <a:avLst>
              <a:gd fmla="val -21642" name="adj1"/>
              <a:gd fmla="val 103587" name="adj2"/>
              <a:gd fmla="val 0" name="adj3"/>
            </a:avLst>
          </a:prstGeom>
          <a:solidFill>
            <a:srgbClr val="EFEFE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lang="en-US" sz="2400">
                <a:solidFill>
                  <a:srgbClr val="C00000"/>
                </a:solidFill>
              </a:rPr>
              <a:t>Queuing Up ⇒ </a:t>
            </a:r>
            <a:r>
              <a:rPr b="1" i="0" lang="en-US" sz="2400" u="none" cap="none" strike="noStrike">
                <a:solidFill>
                  <a:srgbClr val="C00000"/>
                </a:solidFill>
                <a:latin typeface="Arial"/>
                <a:ea typeface="Arial"/>
                <a:cs typeface="Arial"/>
                <a:sym typeface="Arial"/>
              </a:rPr>
              <a:t>Long tail</a:t>
            </a:r>
            <a:endParaRPr b="1" i="0" sz="2400" u="none" cap="none" strike="noStrike">
              <a:solidFill>
                <a:srgbClr val="C00000"/>
              </a:solidFill>
              <a:latin typeface="Arial"/>
              <a:ea typeface="Arial"/>
              <a:cs typeface="Arial"/>
              <a:sym typeface="Arial"/>
            </a:endParaRPr>
          </a:p>
        </p:txBody>
      </p:sp>
      <p:sp>
        <p:nvSpPr>
          <p:cNvPr id="278" name="Google Shape;278;g65009f4c0b_0_45"/>
          <p:cNvSpPr/>
          <p:nvPr/>
        </p:nvSpPr>
        <p:spPr>
          <a:xfrm>
            <a:off x="4860250" y="5440575"/>
            <a:ext cx="3499200" cy="1112400"/>
          </a:xfrm>
          <a:prstGeom prst="wedgeRoundRectCallout">
            <a:avLst>
              <a:gd fmla="val -24603" name="adj1"/>
              <a:gd fmla="val -67635" name="adj2"/>
              <a:gd fmla="val 0" name="adj3"/>
            </a:avLst>
          </a:prstGeom>
          <a:solidFill>
            <a:srgbClr val="EFEFE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lang="en-US" sz="2400">
                <a:solidFill>
                  <a:srgbClr val="C00000"/>
                </a:solidFill>
              </a:rPr>
              <a:t>Kubeless:</a:t>
            </a:r>
            <a:endParaRPr b="1" sz="2400">
              <a:solidFill>
                <a:srgbClr val="C00000"/>
              </a:solidFill>
            </a:endParaRPr>
          </a:p>
          <a:p>
            <a:pPr indent="0" lvl="0" marL="0" marR="0" rtl="0" algn="ctr">
              <a:lnSpc>
                <a:spcPct val="100000"/>
              </a:lnSpc>
              <a:spcBef>
                <a:spcPts val="0"/>
              </a:spcBef>
              <a:spcAft>
                <a:spcPts val="0"/>
              </a:spcAft>
              <a:buClr>
                <a:srgbClr val="000000"/>
              </a:buClr>
              <a:buSzPts val="3200"/>
              <a:buFont typeface="Arial"/>
              <a:buNone/>
            </a:pPr>
            <a:r>
              <a:rPr b="1" lang="en-US" sz="2400">
                <a:solidFill>
                  <a:srgbClr val="C00000"/>
                </a:solidFill>
              </a:rPr>
              <a:t>Fork-per-request </a:t>
            </a:r>
            <a:endParaRPr b="1" sz="2400">
              <a:solidFill>
                <a:srgbClr val="C00000"/>
              </a:solidFill>
            </a:endParaRPr>
          </a:p>
          <a:p>
            <a:pPr indent="0" lvl="0" marL="0" marR="0" rtl="0" algn="ctr">
              <a:lnSpc>
                <a:spcPct val="100000"/>
              </a:lnSpc>
              <a:spcBef>
                <a:spcPts val="0"/>
              </a:spcBef>
              <a:spcAft>
                <a:spcPts val="0"/>
              </a:spcAft>
              <a:buClr>
                <a:srgbClr val="000000"/>
              </a:buClr>
              <a:buSzPts val="3200"/>
              <a:buFont typeface="Arial"/>
              <a:buNone/>
            </a:pPr>
            <a:r>
              <a:rPr b="1" lang="en-US" sz="2400">
                <a:solidFill>
                  <a:srgbClr val="C00000"/>
                </a:solidFill>
              </a:rPr>
              <a:t>⇒ </a:t>
            </a:r>
            <a:r>
              <a:rPr b="1" lang="en-US" sz="2400">
                <a:solidFill>
                  <a:srgbClr val="C00000"/>
                </a:solidFill>
              </a:rPr>
              <a:t>Lowest</a:t>
            </a:r>
            <a:r>
              <a:rPr b="1" lang="en-US" sz="2400">
                <a:solidFill>
                  <a:srgbClr val="C00000"/>
                </a:solidFill>
              </a:rPr>
              <a:t> throughput </a:t>
            </a:r>
            <a:endParaRPr b="1" i="0" sz="2400" u="none" cap="none" strike="noStrike">
              <a:solidFill>
                <a:srgbClr val="C00000"/>
              </a:solidFill>
              <a:latin typeface="Arial"/>
              <a:ea typeface="Arial"/>
              <a:cs typeface="Arial"/>
              <a:sym typeface="Arial"/>
            </a:endParaRPr>
          </a:p>
        </p:txBody>
      </p:sp>
      <p:sp>
        <p:nvSpPr>
          <p:cNvPr id="279" name="Google Shape;279;g65009f4c0b_0_45"/>
          <p:cNvSpPr/>
          <p:nvPr/>
        </p:nvSpPr>
        <p:spPr>
          <a:xfrm>
            <a:off x="66525" y="4731375"/>
            <a:ext cx="3675600" cy="1934400"/>
          </a:xfrm>
          <a:prstGeom prst="wedgeRoundRectCallout">
            <a:avLst>
              <a:gd fmla="val -1316" name="adj1"/>
              <a:gd fmla="val -70281" name="adj2"/>
              <a:gd fmla="val 0" name="adj3"/>
            </a:avLst>
          </a:prstGeom>
          <a:solidFill>
            <a:srgbClr val="EFEFE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lang="en-US" sz="2400">
                <a:solidFill>
                  <a:srgbClr val="C00000"/>
                </a:solidFill>
              </a:rPr>
              <a:t>Nuclio:</a:t>
            </a:r>
            <a:endParaRPr b="1" sz="2400">
              <a:solidFill>
                <a:srgbClr val="C00000"/>
              </a:solidFill>
            </a:endParaRPr>
          </a:p>
          <a:p>
            <a:pPr indent="0" lvl="0" marL="0" marR="0" rtl="0" algn="ctr">
              <a:lnSpc>
                <a:spcPct val="100000"/>
              </a:lnSpc>
              <a:spcBef>
                <a:spcPts val="0"/>
              </a:spcBef>
              <a:spcAft>
                <a:spcPts val="0"/>
              </a:spcAft>
              <a:buClr>
                <a:srgbClr val="000000"/>
              </a:buClr>
              <a:buSzPts val="3200"/>
              <a:buFont typeface="Arial"/>
              <a:buNone/>
            </a:pPr>
            <a:r>
              <a:rPr b="1" lang="en-US" sz="2400">
                <a:solidFill>
                  <a:srgbClr val="C00000"/>
                </a:solidFill>
              </a:rPr>
              <a:t>No ingress controller</a:t>
            </a:r>
            <a:endParaRPr b="1" sz="2400">
              <a:solidFill>
                <a:srgbClr val="C00000"/>
              </a:solidFill>
            </a:endParaRPr>
          </a:p>
          <a:p>
            <a:pPr indent="0" lvl="0" marL="0" rtl="0" algn="ctr">
              <a:spcBef>
                <a:spcPts val="0"/>
              </a:spcBef>
              <a:spcAft>
                <a:spcPts val="0"/>
              </a:spcAft>
              <a:buClr>
                <a:schemeClr val="dk1"/>
              </a:buClr>
              <a:buSzPts val="3200"/>
              <a:buFont typeface="Arial"/>
              <a:buNone/>
            </a:pPr>
            <a:r>
              <a:rPr b="1" lang="en-US" sz="2400">
                <a:solidFill>
                  <a:srgbClr val="C00000"/>
                </a:solidFill>
              </a:rPr>
              <a:t>⇒ Bypass the queue of ingress controller</a:t>
            </a:r>
            <a:endParaRPr b="1" sz="2400">
              <a:solidFill>
                <a:srgbClr val="C00000"/>
              </a:solidFill>
            </a:endParaRPr>
          </a:p>
          <a:p>
            <a:pPr indent="0" lvl="0" marL="0" marR="0" rtl="0" algn="ctr">
              <a:lnSpc>
                <a:spcPct val="100000"/>
              </a:lnSpc>
              <a:spcBef>
                <a:spcPts val="0"/>
              </a:spcBef>
              <a:spcAft>
                <a:spcPts val="0"/>
              </a:spcAft>
              <a:buClr>
                <a:srgbClr val="000000"/>
              </a:buClr>
              <a:buSzPts val="3200"/>
              <a:buFont typeface="Arial"/>
              <a:buNone/>
            </a:pPr>
            <a:r>
              <a:rPr b="1" lang="en-US" sz="2400">
                <a:solidFill>
                  <a:srgbClr val="C00000"/>
                </a:solidFill>
              </a:rPr>
              <a:t>⇒ Highest throughput</a:t>
            </a:r>
            <a:endParaRPr b="1" i="0" sz="2400" u="none" cap="none" strike="noStrike">
              <a:solidFill>
                <a:srgbClr val="C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500"/>
                                        <p:tgtEl>
                                          <p:spTgt spid="2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500"/>
                                        <p:tgtEl>
                                          <p:spTgt spid="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500"/>
                                        <p:tgtEl>
                                          <p:spTgt spid="2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g6c12dbd52c_0_137"/>
          <p:cNvSpPr txBox="1"/>
          <p:nvPr/>
        </p:nvSpPr>
        <p:spPr>
          <a:xfrm>
            <a:off x="607925" y="146750"/>
            <a:ext cx="102942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Arial"/>
                <a:ea typeface="Arial"/>
                <a:cs typeface="Arial"/>
                <a:sym typeface="Arial"/>
              </a:rPr>
              <a:t>Performance</a:t>
            </a:r>
            <a:endParaRPr b="0" i="0" sz="5400" u="none" cap="none" strike="noStrike">
              <a:solidFill>
                <a:schemeClr val="dk1"/>
              </a:solidFill>
              <a:latin typeface="Arial"/>
              <a:ea typeface="Arial"/>
              <a:cs typeface="Arial"/>
              <a:sym typeface="Arial"/>
            </a:endParaRPr>
          </a:p>
        </p:txBody>
      </p:sp>
      <p:cxnSp>
        <p:nvCxnSpPr>
          <p:cNvPr id="286" name="Google Shape;286;g6c12dbd52c_0_137"/>
          <p:cNvCxnSpPr/>
          <p:nvPr/>
        </p:nvCxnSpPr>
        <p:spPr>
          <a:xfrm>
            <a:off x="479619" y="1057404"/>
            <a:ext cx="11036400" cy="0"/>
          </a:xfrm>
          <a:prstGeom prst="straightConnector1">
            <a:avLst/>
          </a:prstGeom>
          <a:noFill/>
          <a:ln cap="flat" cmpd="sng" w="38100">
            <a:solidFill>
              <a:srgbClr val="521B93"/>
            </a:solidFill>
            <a:prstDash val="solid"/>
            <a:miter lim="800000"/>
            <a:headEnd len="sm" w="sm" type="none"/>
            <a:tailEnd len="sm" w="sm" type="none"/>
          </a:ln>
          <a:effectLst>
            <a:outerShdw blurRad="50800" rotWithShape="0" algn="t" dir="5400000" dist="38100">
              <a:srgbClr val="000000">
                <a:alpha val="40000"/>
              </a:srgbClr>
            </a:outerShdw>
          </a:effectLst>
        </p:spPr>
      </p:cxnSp>
      <p:sp>
        <p:nvSpPr>
          <p:cNvPr id="287" name="Google Shape;287;g6c12dbd52c_0_137"/>
          <p:cNvSpPr/>
          <p:nvPr/>
        </p:nvSpPr>
        <p:spPr>
          <a:xfrm>
            <a:off x="285026" y="1106275"/>
            <a:ext cx="101982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Arial"/>
                <a:ea typeface="Arial"/>
                <a:cs typeface="Arial"/>
                <a:sym typeface="Arial"/>
              </a:rPr>
              <a:t>Latency breakdown of helloworld function:</a:t>
            </a:r>
            <a:endParaRPr b="0" i="0" sz="3200" u="none" cap="none" strike="noStrike">
              <a:solidFill>
                <a:srgbClr val="C00000"/>
              </a:solidFill>
              <a:latin typeface="Arial"/>
              <a:ea typeface="Arial"/>
              <a:cs typeface="Arial"/>
              <a:sym typeface="Arial"/>
            </a:endParaRPr>
          </a:p>
        </p:txBody>
      </p:sp>
      <p:pic>
        <p:nvPicPr>
          <p:cNvPr id="288" name="Google Shape;288;g6c12dbd52c_0_137"/>
          <p:cNvPicPr preferRelativeResize="0"/>
          <p:nvPr/>
        </p:nvPicPr>
        <p:blipFill rotWithShape="1">
          <a:blip r:embed="rId3">
            <a:alphaModFix/>
          </a:blip>
          <a:srcRect b="0" l="0" r="0" t="0"/>
          <a:stretch/>
        </p:blipFill>
        <p:spPr>
          <a:xfrm>
            <a:off x="233363" y="2266850"/>
            <a:ext cx="11725275" cy="3467100"/>
          </a:xfrm>
          <a:prstGeom prst="rect">
            <a:avLst/>
          </a:prstGeom>
          <a:noFill/>
          <a:ln>
            <a:noFill/>
          </a:ln>
        </p:spPr>
      </p:pic>
      <p:sp>
        <p:nvSpPr>
          <p:cNvPr id="289" name="Google Shape;289;g6c12dbd52c_0_137"/>
          <p:cNvSpPr/>
          <p:nvPr/>
        </p:nvSpPr>
        <p:spPr>
          <a:xfrm>
            <a:off x="4609175" y="5733950"/>
            <a:ext cx="5198700" cy="1061100"/>
          </a:xfrm>
          <a:prstGeom prst="wedgeRoundRectCallout">
            <a:avLst>
              <a:gd fmla="val 16495" name="adj1"/>
              <a:gd fmla="val -112214" name="adj2"/>
              <a:gd fmla="val 0" name="adj3"/>
            </a:avLst>
          </a:prstGeom>
          <a:solidFill>
            <a:srgbClr val="EFEFE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C00000"/>
                </a:solidFill>
                <a:latin typeface="Arial"/>
                <a:ea typeface="Arial"/>
                <a:cs typeface="Arial"/>
                <a:sym typeface="Arial"/>
              </a:rPr>
              <a:t>Fork-Per-Request </a:t>
            </a:r>
            <a:endParaRPr b="1" i="0" sz="3200" u="none" cap="none" strike="noStrike">
              <a:solidFill>
                <a:srgbClr val="C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C00000"/>
                </a:solidFill>
                <a:latin typeface="Arial"/>
                <a:ea typeface="Arial"/>
                <a:cs typeface="Arial"/>
                <a:sym typeface="Arial"/>
              </a:rPr>
              <a:t>(Cold Start </a:t>
            </a:r>
            <a:r>
              <a:rPr b="1" lang="en-US" sz="3200">
                <a:solidFill>
                  <a:srgbClr val="C00000"/>
                </a:solidFill>
              </a:rPr>
              <a:t>All the</a:t>
            </a:r>
            <a:r>
              <a:rPr b="1" i="0" lang="en-US" sz="3200" u="none" cap="none" strike="noStrike">
                <a:solidFill>
                  <a:srgbClr val="C00000"/>
                </a:solidFill>
                <a:latin typeface="Arial"/>
                <a:ea typeface="Arial"/>
                <a:cs typeface="Arial"/>
                <a:sym typeface="Arial"/>
              </a:rPr>
              <a:t> </a:t>
            </a:r>
            <a:r>
              <a:rPr b="1" lang="en-US" sz="3200">
                <a:solidFill>
                  <a:srgbClr val="C00000"/>
                </a:solidFill>
              </a:rPr>
              <a:t>T</a:t>
            </a:r>
            <a:r>
              <a:rPr b="1" i="0" lang="en-US" sz="3200" u="none" cap="none" strike="noStrike">
                <a:solidFill>
                  <a:srgbClr val="C00000"/>
                </a:solidFill>
                <a:latin typeface="Arial"/>
                <a:ea typeface="Arial"/>
                <a:cs typeface="Arial"/>
                <a:sym typeface="Arial"/>
              </a:rPr>
              <a:t>ime)</a:t>
            </a:r>
            <a:endParaRPr b="1" i="0" sz="3200" u="none" cap="none" strike="noStrike">
              <a:solidFill>
                <a:srgbClr val="C00000"/>
              </a:solidFill>
              <a:latin typeface="Arial"/>
              <a:ea typeface="Arial"/>
              <a:cs typeface="Arial"/>
              <a:sym typeface="Arial"/>
            </a:endParaRPr>
          </a:p>
        </p:txBody>
      </p:sp>
      <p:sp>
        <p:nvSpPr>
          <p:cNvPr id="290" name="Google Shape;290;g6c12dbd52c_0_137"/>
          <p:cNvSpPr/>
          <p:nvPr/>
        </p:nvSpPr>
        <p:spPr>
          <a:xfrm>
            <a:off x="7432750" y="4544400"/>
            <a:ext cx="1047300" cy="463500"/>
          </a:xfrm>
          <a:prstGeom prst="rect">
            <a:avLst/>
          </a:prstGeom>
          <a:noFill/>
          <a:ln cap="flat" cmpd="sng" w="5715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91" name="Google Shape;291;g6c12dbd52c_0_137"/>
          <p:cNvSpPr/>
          <p:nvPr/>
        </p:nvSpPr>
        <p:spPr>
          <a:xfrm>
            <a:off x="10074850" y="4544400"/>
            <a:ext cx="1047300" cy="463500"/>
          </a:xfrm>
          <a:prstGeom prst="rect">
            <a:avLst/>
          </a:prstGeom>
          <a:noFill/>
          <a:ln cap="flat" cmpd="sng" w="5715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92" name="Google Shape;292;g6c12dbd52c_0_137"/>
          <p:cNvSpPr/>
          <p:nvPr/>
        </p:nvSpPr>
        <p:spPr>
          <a:xfrm>
            <a:off x="8688950" y="2461025"/>
            <a:ext cx="1047300" cy="2547000"/>
          </a:xfrm>
          <a:prstGeom prst="rect">
            <a:avLst/>
          </a:prstGeom>
          <a:noFill/>
          <a:ln cap="flat" cmpd="sng" w="5715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93" name="Google Shape;293;g6c12dbd52c_0_137"/>
          <p:cNvSpPr/>
          <p:nvPr/>
        </p:nvSpPr>
        <p:spPr>
          <a:xfrm>
            <a:off x="7196750" y="461150"/>
            <a:ext cx="4919400" cy="1121700"/>
          </a:xfrm>
          <a:prstGeom prst="wedgeRoundRectCallout">
            <a:avLst>
              <a:gd fmla="val -8270" name="adj1"/>
              <a:gd fmla="val 114115" name="adj2"/>
              <a:gd fmla="val 0" name="adj3"/>
            </a:avLst>
          </a:prstGeom>
          <a:solidFill>
            <a:srgbClr val="EFEFE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lang="en-US" sz="3200">
                <a:solidFill>
                  <a:srgbClr val="C00000"/>
                </a:solidFill>
              </a:rPr>
              <a:t>Same Python Runtime</a:t>
            </a:r>
            <a:endParaRPr b="1" sz="3200">
              <a:solidFill>
                <a:srgbClr val="C00000"/>
              </a:solidFill>
            </a:endParaRPr>
          </a:p>
          <a:p>
            <a:pPr indent="0" lvl="0" marL="0" marR="0" rtl="0" algn="ctr">
              <a:lnSpc>
                <a:spcPct val="100000"/>
              </a:lnSpc>
              <a:spcBef>
                <a:spcPts val="0"/>
              </a:spcBef>
              <a:spcAft>
                <a:spcPts val="0"/>
              </a:spcAft>
              <a:buClr>
                <a:srgbClr val="000000"/>
              </a:buClr>
              <a:buSzPts val="3200"/>
              <a:buFont typeface="Arial"/>
              <a:buNone/>
            </a:pPr>
            <a:r>
              <a:rPr b="1" lang="en-US" sz="3200">
                <a:solidFill>
                  <a:srgbClr val="C00000"/>
                </a:solidFill>
              </a:rPr>
              <a:t>⇒ Same execution time</a:t>
            </a:r>
            <a:endParaRPr b="1" i="0" sz="3200" u="none" cap="none" strike="noStrike">
              <a:solidFill>
                <a:srgbClr val="C00000"/>
              </a:solidFill>
              <a:latin typeface="Arial"/>
              <a:ea typeface="Arial"/>
              <a:cs typeface="Arial"/>
              <a:sym typeface="Arial"/>
            </a:endParaRPr>
          </a:p>
        </p:txBody>
      </p:sp>
      <p:sp>
        <p:nvSpPr>
          <p:cNvPr id="294" name="Google Shape;294;g6c12dbd52c_0_137"/>
          <p:cNvSpPr/>
          <p:nvPr/>
        </p:nvSpPr>
        <p:spPr>
          <a:xfrm>
            <a:off x="3797950" y="1727100"/>
            <a:ext cx="3634800" cy="709800"/>
          </a:xfrm>
          <a:prstGeom prst="wedgeRoundRectCallout">
            <a:avLst>
              <a:gd fmla="val 61287" name="adj1"/>
              <a:gd fmla="val 103740" name="adj2"/>
              <a:gd fmla="val 0" name="adj3"/>
            </a:avLst>
          </a:prstGeom>
          <a:solidFill>
            <a:srgbClr val="EFEFE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lang="en-US" sz="3200">
                <a:solidFill>
                  <a:srgbClr val="C00000"/>
                </a:solidFill>
              </a:rPr>
              <a:t>Platform Specific</a:t>
            </a:r>
            <a:endParaRPr b="1" i="0" sz="3200" u="none" cap="none" strike="noStrike">
              <a:solidFill>
                <a:srgbClr val="C00000"/>
              </a:solidFill>
              <a:latin typeface="Arial"/>
              <a:ea typeface="Arial"/>
              <a:cs typeface="Arial"/>
              <a:sym typeface="Arial"/>
            </a:endParaRPr>
          </a:p>
        </p:txBody>
      </p:sp>
      <p:sp>
        <p:nvSpPr>
          <p:cNvPr id="295" name="Google Shape;295;g6c12dbd52c_0_137"/>
          <p:cNvSpPr/>
          <p:nvPr/>
        </p:nvSpPr>
        <p:spPr>
          <a:xfrm>
            <a:off x="3797950" y="1727100"/>
            <a:ext cx="3634800" cy="709800"/>
          </a:xfrm>
          <a:prstGeom prst="wedgeRoundRectCallout">
            <a:avLst>
              <a:gd fmla="val 141053" name="adj1"/>
              <a:gd fmla="val 86345" name="adj2"/>
              <a:gd fmla="val 0" name="adj3"/>
            </a:avLst>
          </a:prstGeom>
          <a:solidFill>
            <a:srgbClr val="EFEFE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lang="en-US" sz="3200">
                <a:solidFill>
                  <a:srgbClr val="C00000"/>
                </a:solidFill>
              </a:rPr>
              <a:t>Platform Specific</a:t>
            </a:r>
            <a:endParaRPr b="1" i="0" sz="3200" u="none" cap="none" strike="noStrike">
              <a:solidFill>
                <a:srgbClr val="C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500"/>
                                        <p:tgtEl>
                                          <p:spTgt spid="293"/>
                                        </p:tgtEl>
                                      </p:cBhvr>
                                    </p:animEffect>
                                  </p:childTnLst>
                                </p:cTn>
                              </p:par>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500"/>
                                        <p:tgtEl>
                                          <p:spTgt spid="2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500"/>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500"/>
                                        <p:tgtEl>
                                          <p:spTgt spid="2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500"/>
                                        <p:tgtEl>
                                          <p:spTgt spid="289"/>
                                        </p:tgtEl>
                                      </p:cBhvr>
                                    </p:animEffect>
                                  </p:childTnLst>
                                </p:cTn>
                              </p:par>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500"/>
                                        <p:tgtEl>
                                          <p:spTgt spid="290"/>
                                        </p:tgtEl>
                                      </p:cBhvr>
                                    </p:animEffect>
                                  </p:childTnLst>
                                </p:cTn>
                              </p:par>
                              <p:par>
                                <p:cTn fill="hold" nodeType="with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500"/>
                                        <p:tgtEl>
                                          <p:spTgt spid="2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g78f7708309_0_515"/>
          <p:cNvSpPr txBox="1"/>
          <p:nvPr/>
        </p:nvSpPr>
        <p:spPr>
          <a:xfrm>
            <a:off x="607925" y="146750"/>
            <a:ext cx="102942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Arial"/>
                <a:ea typeface="Arial"/>
                <a:cs typeface="Arial"/>
                <a:sym typeface="Arial"/>
              </a:rPr>
              <a:t>Performance</a:t>
            </a:r>
            <a:endParaRPr b="0" i="0" sz="5400" u="none" cap="none" strike="noStrike">
              <a:solidFill>
                <a:schemeClr val="dk1"/>
              </a:solidFill>
              <a:latin typeface="Arial"/>
              <a:ea typeface="Arial"/>
              <a:cs typeface="Arial"/>
              <a:sym typeface="Arial"/>
            </a:endParaRPr>
          </a:p>
        </p:txBody>
      </p:sp>
      <p:cxnSp>
        <p:nvCxnSpPr>
          <p:cNvPr id="302" name="Google Shape;302;g78f7708309_0_515"/>
          <p:cNvCxnSpPr/>
          <p:nvPr/>
        </p:nvCxnSpPr>
        <p:spPr>
          <a:xfrm>
            <a:off x="479619" y="1057404"/>
            <a:ext cx="11036400" cy="0"/>
          </a:xfrm>
          <a:prstGeom prst="straightConnector1">
            <a:avLst/>
          </a:prstGeom>
          <a:noFill/>
          <a:ln cap="flat" cmpd="sng" w="38100">
            <a:solidFill>
              <a:srgbClr val="521B93"/>
            </a:solidFill>
            <a:prstDash val="solid"/>
            <a:miter lim="800000"/>
            <a:headEnd len="sm" w="sm" type="none"/>
            <a:tailEnd len="sm" w="sm" type="none"/>
          </a:ln>
          <a:effectLst>
            <a:outerShdw blurRad="50800" rotWithShape="0" algn="t" dir="5400000" dist="38100">
              <a:srgbClr val="000000">
                <a:alpha val="40000"/>
              </a:srgbClr>
            </a:outerShdw>
          </a:effectLst>
        </p:spPr>
      </p:cxnSp>
      <p:sp>
        <p:nvSpPr>
          <p:cNvPr id="303" name="Google Shape;303;g78f7708309_0_515"/>
          <p:cNvSpPr/>
          <p:nvPr/>
        </p:nvSpPr>
        <p:spPr>
          <a:xfrm>
            <a:off x="285025" y="1182475"/>
            <a:ext cx="117108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Arial"/>
                <a:ea typeface="Arial"/>
                <a:cs typeface="Arial"/>
                <a:sym typeface="Arial"/>
              </a:rPr>
              <a:t>HTTP Workload: fetch a web page (5 By</a:t>
            </a:r>
            <a:r>
              <a:rPr lang="en-US" sz="3200">
                <a:solidFill>
                  <a:schemeClr val="dk1"/>
                </a:solidFill>
              </a:rPr>
              <a:t>te) from a local server</a:t>
            </a:r>
            <a:endParaRPr b="0" i="0" sz="3200" u="none" cap="none" strike="noStrike">
              <a:solidFill>
                <a:srgbClr val="C00000"/>
              </a:solidFill>
              <a:latin typeface="Arial"/>
              <a:ea typeface="Arial"/>
              <a:cs typeface="Arial"/>
              <a:sym typeface="Arial"/>
            </a:endParaRPr>
          </a:p>
        </p:txBody>
      </p:sp>
      <p:pic>
        <p:nvPicPr>
          <p:cNvPr id="304" name="Google Shape;304;g78f7708309_0_515"/>
          <p:cNvPicPr preferRelativeResize="0"/>
          <p:nvPr/>
        </p:nvPicPr>
        <p:blipFill rotWithShape="1">
          <a:blip r:embed="rId3">
            <a:alphaModFix/>
          </a:blip>
          <a:srcRect b="0" l="0" r="0" t="0"/>
          <a:stretch/>
        </p:blipFill>
        <p:spPr>
          <a:xfrm>
            <a:off x="577150" y="1879500"/>
            <a:ext cx="11037712" cy="4786024"/>
          </a:xfrm>
          <a:prstGeom prst="rect">
            <a:avLst/>
          </a:prstGeom>
          <a:noFill/>
          <a:ln>
            <a:noFill/>
          </a:ln>
        </p:spPr>
      </p:pic>
      <p:sp>
        <p:nvSpPr>
          <p:cNvPr id="305" name="Google Shape;305;g78f7708309_0_515"/>
          <p:cNvSpPr/>
          <p:nvPr/>
        </p:nvSpPr>
        <p:spPr>
          <a:xfrm>
            <a:off x="66525" y="4731375"/>
            <a:ext cx="3675600" cy="1934400"/>
          </a:xfrm>
          <a:prstGeom prst="wedgeRoundRectCallout">
            <a:avLst>
              <a:gd fmla="val -9116" name="adj1"/>
              <a:gd fmla="val -71061" name="adj2"/>
              <a:gd fmla="val 0" name="adj3"/>
            </a:avLst>
          </a:prstGeom>
          <a:solidFill>
            <a:srgbClr val="EFEFE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lang="en-US" sz="2400">
                <a:solidFill>
                  <a:srgbClr val="C00000"/>
                </a:solidFill>
              </a:rPr>
              <a:t>Nuclio:</a:t>
            </a:r>
            <a:endParaRPr b="1" sz="2400">
              <a:solidFill>
                <a:srgbClr val="C00000"/>
              </a:solidFill>
            </a:endParaRPr>
          </a:p>
          <a:p>
            <a:pPr indent="0" lvl="0" marL="0" marR="0" rtl="0" algn="ctr">
              <a:lnSpc>
                <a:spcPct val="100000"/>
              </a:lnSpc>
              <a:spcBef>
                <a:spcPts val="0"/>
              </a:spcBef>
              <a:spcAft>
                <a:spcPts val="0"/>
              </a:spcAft>
              <a:buClr>
                <a:srgbClr val="000000"/>
              </a:buClr>
              <a:buSzPts val="3200"/>
              <a:buFont typeface="Arial"/>
              <a:buNone/>
            </a:pPr>
            <a:r>
              <a:rPr b="1" lang="en-US" sz="2400">
                <a:solidFill>
                  <a:srgbClr val="C00000"/>
                </a:solidFill>
              </a:rPr>
              <a:t>No ingress controller</a:t>
            </a:r>
            <a:endParaRPr b="1" sz="2400">
              <a:solidFill>
                <a:srgbClr val="C00000"/>
              </a:solidFill>
            </a:endParaRPr>
          </a:p>
          <a:p>
            <a:pPr indent="0" lvl="0" marL="0" rtl="0" algn="ctr">
              <a:spcBef>
                <a:spcPts val="0"/>
              </a:spcBef>
              <a:spcAft>
                <a:spcPts val="0"/>
              </a:spcAft>
              <a:buClr>
                <a:schemeClr val="dk1"/>
              </a:buClr>
              <a:buSzPts val="3200"/>
              <a:buFont typeface="Arial"/>
              <a:buNone/>
            </a:pPr>
            <a:r>
              <a:rPr b="1" lang="en-US" sz="2400">
                <a:solidFill>
                  <a:srgbClr val="C00000"/>
                </a:solidFill>
              </a:rPr>
              <a:t>⇒ Bypass the queue of ingress controller</a:t>
            </a:r>
            <a:endParaRPr b="1" sz="2400">
              <a:solidFill>
                <a:srgbClr val="C00000"/>
              </a:solidFill>
            </a:endParaRPr>
          </a:p>
          <a:p>
            <a:pPr indent="0" lvl="0" marL="0" marR="0" rtl="0" algn="ctr">
              <a:lnSpc>
                <a:spcPct val="100000"/>
              </a:lnSpc>
              <a:spcBef>
                <a:spcPts val="0"/>
              </a:spcBef>
              <a:spcAft>
                <a:spcPts val="0"/>
              </a:spcAft>
              <a:buClr>
                <a:srgbClr val="000000"/>
              </a:buClr>
              <a:buSzPts val="3200"/>
              <a:buFont typeface="Arial"/>
              <a:buNone/>
            </a:pPr>
            <a:r>
              <a:rPr b="1" lang="en-US" sz="2400">
                <a:solidFill>
                  <a:srgbClr val="C00000"/>
                </a:solidFill>
              </a:rPr>
              <a:t>⇒ Highest throughput</a:t>
            </a:r>
            <a:endParaRPr b="1" i="0" sz="2400" u="none" cap="none" strike="noStrike">
              <a:solidFill>
                <a:srgbClr val="C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500"/>
                                        <p:tgtEl>
                                          <p:spTgt spid="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g78f7708309_0_420"/>
          <p:cNvSpPr txBox="1"/>
          <p:nvPr/>
        </p:nvSpPr>
        <p:spPr>
          <a:xfrm>
            <a:off x="608650" y="329975"/>
            <a:ext cx="109080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0" i="0" lang="en-US" sz="4000" u="none" cap="none" strike="noStrike">
                <a:solidFill>
                  <a:schemeClr val="dk1"/>
                </a:solidFill>
                <a:latin typeface="Arial"/>
                <a:ea typeface="Arial"/>
                <a:cs typeface="Arial"/>
                <a:sym typeface="Arial"/>
              </a:rPr>
              <a:t>Open Source Serverless Platforms</a:t>
            </a:r>
            <a:endParaRPr b="0" i="0" sz="4000" u="none" cap="none" strike="noStrike">
              <a:solidFill>
                <a:schemeClr val="dk1"/>
              </a:solidFill>
              <a:latin typeface="Arial"/>
              <a:ea typeface="Arial"/>
              <a:cs typeface="Arial"/>
              <a:sym typeface="Arial"/>
            </a:endParaRPr>
          </a:p>
        </p:txBody>
      </p:sp>
      <p:cxnSp>
        <p:nvCxnSpPr>
          <p:cNvPr id="90" name="Google Shape;90;g78f7708309_0_420"/>
          <p:cNvCxnSpPr/>
          <p:nvPr/>
        </p:nvCxnSpPr>
        <p:spPr>
          <a:xfrm>
            <a:off x="479619" y="1057404"/>
            <a:ext cx="11036400" cy="0"/>
          </a:xfrm>
          <a:prstGeom prst="straightConnector1">
            <a:avLst/>
          </a:prstGeom>
          <a:noFill/>
          <a:ln cap="flat" cmpd="sng" w="38100">
            <a:solidFill>
              <a:srgbClr val="521B93"/>
            </a:solidFill>
            <a:prstDash val="solid"/>
            <a:miter lim="800000"/>
            <a:headEnd len="sm" w="sm" type="none"/>
            <a:tailEnd len="sm" w="sm" type="none"/>
          </a:ln>
          <a:effectLst>
            <a:outerShdw blurRad="50800" rotWithShape="0" algn="t" dir="5400000" dist="38100">
              <a:srgbClr val="000000">
                <a:alpha val="40000"/>
              </a:srgbClr>
            </a:outerShdw>
          </a:effectLst>
        </p:spPr>
      </p:cxnSp>
      <p:pic>
        <p:nvPicPr>
          <p:cNvPr id="91" name="Google Shape;91;g78f7708309_0_420"/>
          <p:cNvPicPr preferRelativeResize="0"/>
          <p:nvPr/>
        </p:nvPicPr>
        <p:blipFill rotWithShape="1">
          <a:blip r:embed="rId3">
            <a:alphaModFix/>
          </a:blip>
          <a:srcRect b="0" l="0" r="0" t="0"/>
          <a:stretch/>
        </p:blipFill>
        <p:spPr>
          <a:xfrm>
            <a:off x="8766699" y="5115050"/>
            <a:ext cx="2032850" cy="1578450"/>
          </a:xfrm>
          <a:prstGeom prst="rect">
            <a:avLst/>
          </a:prstGeom>
          <a:noFill/>
          <a:ln>
            <a:noFill/>
          </a:ln>
        </p:spPr>
      </p:pic>
      <p:pic>
        <p:nvPicPr>
          <p:cNvPr id="92" name="Google Shape;92;g78f7708309_0_420"/>
          <p:cNvPicPr preferRelativeResize="0"/>
          <p:nvPr/>
        </p:nvPicPr>
        <p:blipFill rotWithShape="1">
          <a:blip r:embed="rId4">
            <a:alphaModFix/>
          </a:blip>
          <a:srcRect b="0" l="0" r="0" t="0"/>
          <a:stretch/>
        </p:blipFill>
        <p:spPr>
          <a:xfrm>
            <a:off x="8206050" y="1514400"/>
            <a:ext cx="2228200" cy="1800750"/>
          </a:xfrm>
          <a:prstGeom prst="rect">
            <a:avLst/>
          </a:prstGeom>
          <a:noFill/>
          <a:ln>
            <a:noFill/>
          </a:ln>
        </p:spPr>
      </p:pic>
      <p:pic>
        <p:nvPicPr>
          <p:cNvPr id="93" name="Google Shape;93;g78f7708309_0_420"/>
          <p:cNvPicPr preferRelativeResize="0"/>
          <p:nvPr/>
        </p:nvPicPr>
        <p:blipFill rotWithShape="1">
          <a:blip r:embed="rId5">
            <a:alphaModFix/>
          </a:blip>
          <a:srcRect b="0" l="0" r="0" t="0"/>
          <a:stretch/>
        </p:blipFill>
        <p:spPr>
          <a:xfrm>
            <a:off x="4948550" y="1469687"/>
            <a:ext cx="2228200" cy="2062934"/>
          </a:xfrm>
          <a:prstGeom prst="rect">
            <a:avLst/>
          </a:prstGeom>
          <a:noFill/>
          <a:ln>
            <a:noFill/>
          </a:ln>
        </p:spPr>
      </p:pic>
      <p:pic>
        <p:nvPicPr>
          <p:cNvPr id="94" name="Google Shape;94;g78f7708309_0_420"/>
          <p:cNvPicPr preferRelativeResize="0"/>
          <p:nvPr/>
        </p:nvPicPr>
        <p:blipFill rotWithShape="1">
          <a:blip r:embed="rId6">
            <a:alphaModFix/>
          </a:blip>
          <a:srcRect b="0" l="0" r="0" t="0"/>
          <a:stretch/>
        </p:blipFill>
        <p:spPr>
          <a:xfrm>
            <a:off x="1480531" y="3748925"/>
            <a:ext cx="5139618" cy="1254900"/>
          </a:xfrm>
          <a:prstGeom prst="rect">
            <a:avLst/>
          </a:prstGeom>
          <a:noFill/>
          <a:ln>
            <a:noFill/>
          </a:ln>
        </p:spPr>
      </p:pic>
      <p:pic>
        <p:nvPicPr>
          <p:cNvPr id="95" name="Google Shape;95;g78f7708309_0_420"/>
          <p:cNvPicPr preferRelativeResize="0"/>
          <p:nvPr/>
        </p:nvPicPr>
        <p:blipFill rotWithShape="1">
          <a:blip r:embed="rId7">
            <a:alphaModFix/>
          </a:blip>
          <a:srcRect b="0" l="0" r="0" t="0"/>
          <a:stretch/>
        </p:blipFill>
        <p:spPr>
          <a:xfrm>
            <a:off x="386950" y="1403612"/>
            <a:ext cx="4056787" cy="2132950"/>
          </a:xfrm>
          <a:prstGeom prst="rect">
            <a:avLst/>
          </a:prstGeom>
          <a:noFill/>
          <a:ln>
            <a:noFill/>
          </a:ln>
        </p:spPr>
      </p:pic>
      <p:pic>
        <p:nvPicPr>
          <p:cNvPr id="96" name="Google Shape;96;g78f7708309_0_420"/>
          <p:cNvPicPr preferRelativeResize="0"/>
          <p:nvPr/>
        </p:nvPicPr>
        <p:blipFill rotWithShape="1">
          <a:blip r:embed="rId8">
            <a:alphaModFix/>
          </a:blip>
          <a:srcRect b="0" l="0" r="0" t="0"/>
          <a:stretch/>
        </p:blipFill>
        <p:spPr>
          <a:xfrm>
            <a:off x="1846150" y="5413125"/>
            <a:ext cx="2691613" cy="1118450"/>
          </a:xfrm>
          <a:prstGeom prst="rect">
            <a:avLst/>
          </a:prstGeom>
          <a:noFill/>
          <a:ln>
            <a:noFill/>
          </a:ln>
        </p:spPr>
      </p:pic>
      <p:pic>
        <p:nvPicPr>
          <p:cNvPr id="97" name="Google Shape;97;g78f7708309_0_420"/>
          <p:cNvPicPr preferRelativeResize="0"/>
          <p:nvPr/>
        </p:nvPicPr>
        <p:blipFill rotWithShape="1">
          <a:blip r:embed="rId9">
            <a:alphaModFix/>
          </a:blip>
          <a:srcRect b="0" l="0" r="0" t="0"/>
          <a:stretch/>
        </p:blipFill>
        <p:spPr>
          <a:xfrm>
            <a:off x="7579198" y="3695950"/>
            <a:ext cx="3520775" cy="1118450"/>
          </a:xfrm>
          <a:prstGeom prst="rect">
            <a:avLst/>
          </a:prstGeom>
          <a:noFill/>
          <a:ln>
            <a:noFill/>
          </a:ln>
        </p:spPr>
      </p:pic>
      <p:pic>
        <p:nvPicPr>
          <p:cNvPr id="98" name="Google Shape;98;g78f7708309_0_420"/>
          <p:cNvPicPr preferRelativeResize="0"/>
          <p:nvPr/>
        </p:nvPicPr>
        <p:blipFill>
          <a:blip r:embed="rId10">
            <a:alphaModFix/>
          </a:blip>
          <a:stretch>
            <a:fillRect/>
          </a:stretch>
        </p:blipFill>
        <p:spPr>
          <a:xfrm>
            <a:off x="5809451" y="5251189"/>
            <a:ext cx="1785050" cy="144230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pic>
        <p:nvPicPr>
          <p:cNvPr id="311" name="Google Shape;311;g6c12dbd52c_0_15"/>
          <p:cNvPicPr preferRelativeResize="0"/>
          <p:nvPr/>
        </p:nvPicPr>
        <p:blipFill>
          <a:blip r:embed="rId3">
            <a:alphaModFix/>
          </a:blip>
          <a:stretch>
            <a:fillRect/>
          </a:stretch>
        </p:blipFill>
        <p:spPr>
          <a:xfrm>
            <a:off x="6205816" y="2071975"/>
            <a:ext cx="5441077" cy="3789051"/>
          </a:xfrm>
          <a:prstGeom prst="rect">
            <a:avLst/>
          </a:prstGeom>
          <a:noFill/>
          <a:ln>
            <a:noFill/>
          </a:ln>
        </p:spPr>
      </p:pic>
      <p:pic>
        <p:nvPicPr>
          <p:cNvPr id="312" name="Google Shape;312;g6c12dbd52c_0_15"/>
          <p:cNvPicPr preferRelativeResize="0"/>
          <p:nvPr/>
        </p:nvPicPr>
        <p:blipFill>
          <a:blip r:embed="rId4">
            <a:alphaModFix/>
          </a:blip>
          <a:stretch>
            <a:fillRect/>
          </a:stretch>
        </p:blipFill>
        <p:spPr>
          <a:xfrm>
            <a:off x="607925" y="1879500"/>
            <a:ext cx="5303466" cy="3981524"/>
          </a:xfrm>
          <a:prstGeom prst="rect">
            <a:avLst/>
          </a:prstGeom>
          <a:noFill/>
          <a:ln>
            <a:noFill/>
          </a:ln>
        </p:spPr>
      </p:pic>
      <p:sp>
        <p:nvSpPr>
          <p:cNvPr id="313" name="Google Shape;313;g6c12dbd52c_0_15"/>
          <p:cNvSpPr txBox="1"/>
          <p:nvPr/>
        </p:nvSpPr>
        <p:spPr>
          <a:xfrm>
            <a:off x="607925" y="146750"/>
            <a:ext cx="102942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Arial"/>
                <a:ea typeface="Arial"/>
                <a:cs typeface="Arial"/>
                <a:sym typeface="Arial"/>
              </a:rPr>
              <a:t>Performance</a:t>
            </a:r>
            <a:endParaRPr b="0" i="0" sz="5400" u="none" cap="none" strike="noStrike">
              <a:solidFill>
                <a:schemeClr val="dk1"/>
              </a:solidFill>
              <a:latin typeface="Arial"/>
              <a:ea typeface="Arial"/>
              <a:cs typeface="Arial"/>
              <a:sym typeface="Arial"/>
            </a:endParaRPr>
          </a:p>
        </p:txBody>
      </p:sp>
      <p:cxnSp>
        <p:nvCxnSpPr>
          <p:cNvPr id="314" name="Google Shape;314;g6c12dbd52c_0_15"/>
          <p:cNvCxnSpPr/>
          <p:nvPr/>
        </p:nvCxnSpPr>
        <p:spPr>
          <a:xfrm>
            <a:off x="479619" y="1057404"/>
            <a:ext cx="11036400" cy="0"/>
          </a:xfrm>
          <a:prstGeom prst="straightConnector1">
            <a:avLst/>
          </a:prstGeom>
          <a:noFill/>
          <a:ln cap="flat" cmpd="sng" w="38100">
            <a:solidFill>
              <a:srgbClr val="521B93"/>
            </a:solidFill>
            <a:prstDash val="solid"/>
            <a:miter lim="800000"/>
            <a:headEnd len="sm" w="sm" type="none"/>
            <a:tailEnd len="sm" w="sm" type="none"/>
          </a:ln>
          <a:effectLst>
            <a:outerShdw blurRad="50800" rotWithShape="0" algn="t" dir="5400000" dist="38100">
              <a:srgbClr val="000000">
                <a:alpha val="40000"/>
              </a:srgbClr>
            </a:outerShdw>
          </a:effectLst>
        </p:spPr>
      </p:cxnSp>
      <p:sp>
        <p:nvSpPr>
          <p:cNvPr id="315" name="Google Shape;315;g6c12dbd52c_0_15"/>
          <p:cNvSpPr/>
          <p:nvPr/>
        </p:nvSpPr>
        <p:spPr>
          <a:xfrm>
            <a:off x="285026" y="1182475"/>
            <a:ext cx="101982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Arial"/>
                <a:ea typeface="Arial"/>
                <a:cs typeface="Arial"/>
                <a:sym typeface="Arial"/>
              </a:rPr>
              <a:t>Different modes of exporting services:</a:t>
            </a:r>
            <a:endParaRPr b="0" i="0" sz="3200" u="none" cap="none" strike="noStrike">
              <a:solidFill>
                <a:srgbClr val="C00000"/>
              </a:solidFill>
              <a:latin typeface="Arial"/>
              <a:ea typeface="Arial"/>
              <a:cs typeface="Arial"/>
              <a:sym typeface="Arial"/>
            </a:endParaRPr>
          </a:p>
        </p:txBody>
      </p:sp>
      <p:sp>
        <p:nvSpPr>
          <p:cNvPr id="316" name="Google Shape;316;g6c12dbd52c_0_15"/>
          <p:cNvSpPr/>
          <p:nvPr/>
        </p:nvSpPr>
        <p:spPr>
          <a:xfrm>
            <a:off x="222500" y="5692200"/>
            <a:ext cx="2067900" cy="1165800"/>
          </a:xfrm>
          <a:prstGeom prst="wedgeRoundRectCallout">
            <a:avLst>
              <a:gd fmla="val 41771" name="adj1"/>
              <a:gd fmla="val -75736" name="adj2"/>
              <a:gd fmla="val 0" name="adj3"/>
            </a:avLst>
          </a:prstGeom>
          <a:solidFill>
            <a:srgbClr val="EFEFE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i="0" lang="en-US" sz="2400" u="none" cap="none" strike="noStrike">
                <a:solidFill>
                  <a:srgbClr val="C00000"/>
                </a:solidFill>
                <a:latin typeface="Arial"/>
                <a:ea typeface="Arial"/>
                <a:cs typeface="Arial"/>
                <a:sym typeface="Arial"/>
              </a:rPr>
              <a:t>Direct call to func pod</a:t>
            </a:r>
            <a:endParaRPr b="1" i="0" sz="2400" u="none" cap="none" strike="noStrike">
              <a:solidFill>
                <a:srgbClr val="C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1" i="0" lang="en-US" sz="2400" u="none" cap="none" strike="noStrike">
                <a:solidFill>
                  <a:srgbClr val="C00000"/>
                </a:solidFill>
                <a:latin typeface="Arial"/>
                <a:ea typeface="Arial"/>
                <a:cs typeface="Arial"/>
                <a:sym typeface="Arial"/>
              </a:rPr>
              <a:t>(NodePort)</a:t>
            </a:r>
            <a:endParaRPr b="1" i="0" sz="2400" u="none" cap="none" strike="noStrike">
              <a:solidFill>
                <a:srgbClr val="C00000"/>
              </a:solidFill>
              <a:latin typeface="Arial"/>
              <a:ea typeface="Arial"/>
              <a:cs typeface="Arial"/>
              <a:sym typeface="Arial"/>
            </a:endParaRPr>
          </a:p>
        </p:txBody>
      </p:sp>
      <p:sp>
        <p:nvSpPr>
          <p:cNvPr id="317" name="Google Shape;317;g6c12dbd52c_0_15"/>
          <p:cNvSpPr/>
          <p:nvPr/>
        </p:nvSpPr>
        <p:spPr>
          <a:xfrm>
            <a:off x="4360800" y="5926475"/>
            <a:ext cx="3470400" cy="447300"/>
          </a:xfrm>
          <a:prstGeom prst="wedgeRoundRectCallout">
            <a:avLst>
              <a:gd fmla="val -28955" name="adj1"/>
              <a:gd fmla="val -134339" name="adj2"/>
              <a:gd fmla="val 0" name="adj3"/>
            </a:avLst>
          </a:prstGeom>
          <a:solidFill>
            <a:srgbClr val="EFEFE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i="0" lang="en-US" sz="2400" u="none" cap="none" strike="noStrike">
                <a:solidFill>
                  <a:srgbClr val="C00000"/>
                </a:solidFill>
                <a:latin typeface="Arial"/>
                <a:ea typeface="Arial"/>
                <a:cs typeface="Arial"/>
                <a:sym typeface="Arial"/>
              </a:rPr>
              <a:t>Invoke through I</a:t>
            </a:r>
            <a:r>
              <a:rPr b="1" lang="en-US" sz="2400">
                <a:solidFill>
                  <a:srgbClr val="C00000"/>
                </a:solidFill>
              </a:rPr>
              <a:t>C</a:t>
            </a:r>
            <a:r>
              <a:rPr b="1" i="0" lang="en-US" sz="2400" u="none" cap="none" strike="noStrike">
                <a:solidFill>
                  <a:srgbClr val="C00000"/>
                </a:solidFill>
                <a:latin typeface="Arial"/>
                <a:ea typeface="Arial"/>
                <a:cs typeface="Arial"/>
                <a:sym typeface="Arial"/>
              </a:rPr>
              <a:t>/GW</a:t>
            </a:r>
            <a:endParaRPr b="1" i="0" sz="2400" u="none" cap="none" strike="noStrike">
              <a:solidFill>
                <a:srgbClr val="C00000"/>
              </a:solidFill>
              <a:latin typeface="Arial"/>
              <a:ea typeface="Arial"/>
              <a:cs typeface="Arial"/>
              <a:sym typeface="Arial"/>
            </a:endParaRPr>
          </a:p>
        </p:txBody>
      </p:sp>
      <p:sp>
        <p:nvSpPr>
          <p:cNvPr id="318" name="Google Shape;318;g6c12dbd52c_0_15"/>
          <p:cNvSpPr/>
          <p:nvPr/>
        </p:nvSpPr>
        <p:spPr>
          <a:xfrm>
            <a:off x="7239750" y="843775"/>
            <a:ext cx="4846200" cy="923400"/>
          </a:xfrm>
          <a:prstGeom prst="wedgeRoundRectCallout">
            <a:avLst>
              <a:gd fmla="val 16575" name="adj1"/>
              <a:gd fmla="val 49860" name="adj2"/>
              <a:gd fmla="val 0" name="adj3"/>
            </a:avLst>
          </a:prstGeom>
          <a:solidFill>
            <a:srgbClr val="EFEFE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lang="en-US" sz="2400">
                <a:solidFill>
                  <a:srgbClr val="C00000"/>
                </a:solidFill>
              </a:rPr>
              <a:t>IC/GW: Overhead of Ingress Controller/API Gateway.</a:t>
            </a:r>
            <a:endParaRPr b="1" i="0" sz="2400" u="none" cap="none" strike="noStrike">
              <a:solidFill>
                <a:srgbClr val="C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500"/>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500"/>
                                        <p:tgtEl>
                                          <p:spTgt spid="3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500"/>
                                        <p:tgtEl>
                                          <p:spTgt spid="3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g78f7708309_0_579"/>
          <p:cNvSpPr txBox="1"/>
          <p:nvPr/>
        </p:nvSpPr>
        <p:spPr>
          <a:xfrm>
            <a:off x="607925" y="146750"/>
            <a:ext cx="102942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Arial"/>
                <a:ea typeface="Arial"/>
                <a:cs typeface="Arial"/>
                <a:sym typeface="Arial"/>
              </a:rPr>
              <a:t>Performance</a:t>
            </a:r>
            <a:r>
              <a:rPr lang="en-US" sz="5400">
                <a:solidFill>
                  <a:schemeClr val="dk1"/>
                </a:solidFill>
              </a:rPr>
              <a:t>: Auto-scaling</a:t>
            </a:r>
            <a:endParaRPr b="0" i="0" sz="5400" u="none" cap="none" strike="noStrike">
              <a:solidFill>
                <a:schemeClr val="dk1"/>
              </a:solidFill>
              <a:latin typeface="Arial"/>
              <a:ea typeface="Arial"/>
              <a:cs typeface="Arial"/>
              <a:sym typeface="Arial"/>
            </a:endParaRPr>
          </a:p>
        </p:txBody>
      </p:sp>
      <p:cxnSp>
        <p:nvCxnSpPr>
          <p:cNvPr id="325" name="Google Shape;325;g78f7708309_0_579"/>
          <p:cNvCxnSpPr/>
          <p:nvPr/>
        </p:nvCxnSpPr>
        <p:spPr>
          <a:xfrm>
            <a:off x="479619" y="1057404"/>
            <a:ext cx="11036400" cy="0"/>
          </a:xfrm>
          <a:prstGeom prst="straightConnector1">
            <a:avLst/>
          </a:prstGeom>
          <a:noFill/>
          <a:ln cap="flat" cmpd="sng" w="38100">
            <a:solidFill>
              <a:srgbClr val="521B93"/>
            </a:solidFill>
            <a:prstDash val="solid"/>
            <a:miter lim="800000"/>
            <a:headEnd len="sm" w="sm" type="none"/>
            <a:tailEnd len="sm" w="sm" type="none"/>
          </a:ln>
          <a:effectLst>
            <a:outerShdw blurRad="50800" rotWithShape="0" algn="t" dir="5400000" dist="38100">
              <a:srgbClr val="000000">
                <a:alpha val="40000"/>
              </a:srgbClr>
            </a:outerShdw>
          </a:effectLst>
        </p:spPr>
      </p:cxnSp>
      <p:sp>
        <p:nvSpPr>
          <p:cNvPr id="326" name="Google Shape;326;g78f7708309_0_579"/>
          <p:cNvSpPr/>
          <p:nvPr/>
        </p:nvSpPr>
        <p:spPr>
          <a:xfrm>
            <a:off x="285026" y="1182475"/>
            <a:ext cx="101982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lang="en-US" sz="3200">
                <a:solidFill>
                  <a:schemeClr val="dk1"/>
                </a:solidFill>
              </a:rPr>
              <a:t>Resource</a:t>
            </a:r>
            <a:r>
              <a:rPr b="0" i="0" lang="en-US" sz="3200" u="none" cap="none" strike="noStrike">
                <a:solidFill>
                  <a:schemeClr val="dk1"/>
                </a:solidFill>
                <a:latin typeface="Arial"/>
                <a:ea typeface="Arial"/>
                <a:cs typeface="Arial"/>
                <a:sym typeface="Arial"/>
              </a:rPr>
              <a:t>-based auto-scaling: </a:t>
            </a:r>
            <a:endParaRPr b="0" i="0" sz="3200" u="none" cap="none" strike="noStrike">
              <a:solidFill>
                <a:srgbClr val="C00000"/>
              </a:solidFill>
              <a:latin typeface="Arial"/>
              <a:ea typeface="Arial"/>
              <a:cs typeface="Arial"/>
              <a:sym typeface="Arial"/>
            </a:endParaRPr>
          </a:p>
        </p:txBody>
      </p:sp>
      <p:pic>
        <p:nvPicPr>
          <p:cNvPr id="327" name="Google Shape;327;g78f7708309_0_579"/>
          <p:cNvPicPr preferRelativeResize="0"/>
          <p:nvPr/>
        </p:nvPicPr>
        <p:blipFill rotWithShape="1">
          <a:blip r:embed="rId3">
            <a:alphaModFix/>
          </a:blip>
          <a:srcRect b="0" l="0" r="0" t="0"/>
          <a:stretch/>
        </p:blipFill>
        <p:spPr>
          <a:xfrm>
            <a:off x="296100" y="1894900"/>
            <a:ext cx="5656211" cy="4786025"/>
          </a:xfrm>
          <a:prstGeom prst="rect">
            <a:avLst/>
          </a:prstGeom>
          <a:noFill/>
          <a:ln>
            <a:noFill/>
          </a:ln>
        </p:spPr>
      </p:pic>
      <p:sp>
        <p:nvSpPr>
          <p:cNvPr id="328" name="Google Shape;328;g78f7708309_0_579"/>
          <p:cNvSpPr/>
          <p:nvPr/>
        </p:nvSpPr>
        <p:spPr>
          <a:xfrm>
            <a:off x="6035800" y="1827300"/>
            <a:ext cx="6018000" cy="1519800"/>
          </a:xfrm>
          <a:prstGeom prst="wedgeRoundRectCallout">
            <a:avLst>
              <a:gd fmla="val -15301" name="adj1"/>
              <a:gd fmla="val -50001" name="adj2"/>
              <a:gd fmla="val 0" name="adj3"/>
            </a:avLst>
          </a:prstGeom>
          <a:solidFill>
            <a:srgbClr val="EFEFE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lang="en-US" sz="3200">
                <a:solidFill>
                  <a:srgbClr val="0000FF"/>
                </a:solidFill>
              </a:rPr>
              <a:t>Resource</a:t>
            </a:r>
            <a:r>
              <a:rPr b="1" i="0" lang="en-US" sz="3200" u="none" cap="none" strike="noStrike">
                <a:solidFill>
                  <a:srgbClr val="0000FF"/>
                </a:solidFill>
                <a:latin typeface="Arial"/>
                <a:ea typeface="Arial"/>
                <a:cs typeface="Arial"/>
                <a:sym typeface="Arial"/>
              </a:rPr>
              <a:t>-based auto-scaling depends on Kubernetes HPA (Horizontal Pod Autoscaler)</a:t>
            </a:r>
            <a:endParaRPr b="1" i="0" sz="3200" u="none" cap="none" strike="noStrike">
              <a:solidFill>
                <a:srgbClr val="0000FF"/>
              </a:solidFill>
              <a:latin typeface="Arial"/>
              <a:ea typeface="Arial"/>
              <a:cs typeface="Arial"/>
              <a:sym typeface="Arial"/>
            </a:endParaRPr>
          </a:p>
        </p:txBody>
      </p:sp>
      <p:sp>
        <p:nvSpPr>
          <p:cNvPr id="329" name="Google Shape;329;g78f7708309_0_579"/>
          <p:cNvSpPr/>
          <p:nvPr/>
        </p:nvSpPr>
        <p:spPr>
          <a:xfrm>
            <a:off x="6035800" y="3634450"/>
            <a:ext cx="6018000" cy="2762700"/>
          </a:xfrm>
          <a:prstGeom prst="wedgeRoundRectCallout">
            <a:avLst>
              <a:gd fmla="val -15301" name="adj1"/>
              <a:gd fmla="val -50001" name="adj2"/>
              <a:gd fmla="val 0" name="adj3"/>
            </a:avLst>
          </a:prstGeom>
          <a:solidFill>
            <a:srgbClr val="EFEFE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lang="en-US" sz="2800">
                <a:solidFill>
                  <a:srgbClr val="C00000"/>
                </a:solidFill>
              </a:rPr>
              <a:t>In spite of the same function and HPA, platform characteristics govern auto-scaling.</a:t>
            </a:r>
            <a:endParaRPr b="1" sz="2800">
              <a:solidFill>
                <a:srgbClr val="C00000"/>
              </a:solidFill>
            </a:endParaRPr>
          </a:p>
          <a:p>
            <a:pPr indent="0" lvl="0" marL="0" marR="0" rtl="0" algn="ctr">
              <a:lnSpc>
                <a:spcPct val="100000"/>
              </a:lnSpc>
              <a:spcBef>
                <a:spcPts val="0"/>
              </a:spcBef>
              <a:spcAft>
                <a:spcPts val="0"/>
              </a:spcAft>
              <a:buClr>
                <a:srgbClr val="000000"/>
              </a:buClr>
              <a:buSzPts val="3200"/>
              <a:buFont typeface="Arial"/>
              <a:buNone/>
            </a:pPr>
            <a:r>
              <a:rPr b="1" lang="en-US" sz="2800">
                <a:solidFill>
                  <a:srgbClr val="0000FF"/>
                </a:solidFill>
              </a:rPr>
              <a:t>(Different </a:t>
            </a:r>
            <a:r>
              <a:rPr b="1" lang="en-US" sz="2800">
                <a:solidFill>
                  <a:srgbClr val="0000FF"/>
                </a:solidFill>
              </a:rPr>
              <a:t>performance</a:t>
            </a:r>
            <a:endParaRPr b="1" i="0" sz="2800" u="none" cap="none" strike="noStrike">
              <a:solidFill>
                <a:srgbClr val="0000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1" lang="en-US" sz="2800">
                <a:solidFill>
                  <a:srgbClr val="0000FF"/>
                </a:solidFill>
              </a:rPr>
              <a:t>⇒ Different r</a:t>
            </a:r>
            <a:r>
              <a:rPr b="1" i="0" lang="en-US" sz="2800" u="none" cap="none" strike="noStrike">
                <a:solidFill>
                  <a:srgbClr val="0000FF"/>
                </a:solidFill>
                <a:latin typeface="Arial"/>
                <a:ea typeface="Arial"/>
                <a:cs typeface="Arial"/>
                <a:sym typeface="Arial"/>
              </a:rPr>
              <a:t>esource utilization</a:t>
            </a:r>
            <a:endParaRPr b="1" sz="2800">
              <a:solidFill>
                <a:srgbClr val="0000FF"/>
              </a:solidFill>
            </a:endParaRPr>
          </a:p>
          <a:p>
            <a:pPr indent="0" lvl="0" marL="0" rtl="0" algn="ctr">
              <a:spcBef>
                <a:spcPts val="0"/>
              </a:spcBef>
              <a:spcAft>
                <a:spcPts val="0"/>
              </a:spcAft>
              <a:buClr>
                <a:schemeClr val="dk1"/>
              </a:buClr>
              <a:buSzPts val="3200"/>
              <a:buFont typeface="Arial"/>
              <a:buNone/>
            </a:pPr>
            <a:r>
              <a:rPr b="1" lang="en-US" sz="2800">
                <a:solidFill>
                  <a:srgbClr val="0000FF"/>
                </a:solidFill>
              </a:rPr>
              <a:t>⇒ Different auto-s</a:t>
            </a:r>
            <a:r>
              <a:rPr b="1" lang="en-US" sz="2800">
                <a:solidFill>
                  <a:srgbClr val="0000FF"/>
                </a:solidFill>
              </a:rPr>
              <a:t>caling rate)</a:t>
            </a:r>
            <a:endParaRPr b="1" sz="2800">
              <a:solidFill>
                <a:srgbClr val="0000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500"/>
                                        <p:tgtEl>
                                          <p:spTgt spid="3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g78f7708309_0_553"/>
          <p:cNvSpPr txBox="1"/>
          <p:nvPr/>
        </p:nvSpPr>
        <p:spPr>
          <a:xfrm>
            <a:off x="607925" y="146750"/>
            <a:ext cx="102942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Arial"/>
                <a:ea typeface="Arial"/>
                <a:cs typeface="Arial"/>
                <a:sym typeface="Arial"/>
              </a:rPr>
              <a:t>Performance: Auto-scali</a:t>
            </a:r>
            <a:r>
              <a:rPr lang="en-US" sz="5400">
                <a:solidFill>
                  <a:schemeClr val="dk1"/>
                </a:solidFill>
              </a:rPr>
              <a:t>ng</a:t>
            </a:r>
            <a:endParaRPr b="0" i="0" sz="5400" u="none" cap="none" strike="noStrike">
              <a:solidFill>
                <a:schemeClr val="dk1"/>
              </a:solidFill>
              <a:latin typeface="Arial"/>
              <a:ea typeface="Arial"/>
              <a:cs typeface="Arial"/>
              <a:sym typeface="Arial"/>
            </a:endParaRPr>
          </a:p>
        </p:txBody>
      </p:sp>
      <p:cxnSp>
        <p:nvCxnSpPr>
          <p:cNvPr id="336" name="Google Shape;336;g78f7708309_0_553"/>
          <p:cNvCxnSpPr/>
          <p:nvPr/>
        </p:nvCxnSpPr>
        <p:spPr>
          <a:xfrm>
            <a:off x="479619" y="1057404"/>
            <a:ext cx="11036400" cy="0"/>
          </a:xfrm>
          <a:prstGeom prst="straightConnector1">
            <a:avLst/>
          </a:prstGeom>
          <a:noFill/>
          <a:ln cap="flat" cmpd="sng" w="38100">
            <a:solidFill>
              <a:srgbClr val="521B93"/>
            </a:solidFill>
            <a:prstDash val="solid"/>
            <a:miter lim="800000"/>
            <a:headEnd len="sm" w="sm" type="none"/>
            <a:tailEnd len="sm" w="sm" type="none"/>
          </a:ln>
          <a:effectLst>
            <a:outerShdw blurRad="50800" rotWithShape="0" algn="t" dir="5400000" dist="38100">
              <a:srgbClr val="000000">
                <a:alpha val="40000"/>
              </a:srgbClr>
            </a:outerShdw>
          </a:effectLst>
        </p:spPr>
      </p:cxnSp>
      <p:sp>
        <p:nvSpPr>
          <p:cNvPr id="337" name="Google Shape;337;g78f7708309_0_553"/>
          <p:cNvSpPr/>
          <p:nvPr/>
        </p:nvSpPr>
        <p:spPr>
          <a:xfrm>
            <a:off x="285025" y="1182475"/>
            <a:ext cx="57204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Arial"/>
                <a:ea typeface="Arial"/>
                <a:cs typeface="Arial"/>
                <a:sym typeface="Arial"/>
              </a:rPr>
              <a:t>Workload-based auto-scaling:</a:t>
            </a:r>
            <a:endParaRPr b="0" i="0" sz="3200" u="none" cap="none" strike="noStrike">
              <a:solidFill>
                <a:srgbClr val="C00000"/>
              </a:solidFill>
              <a:latin typeface="Arial"/>
              <a:ea typeface="Arial"/>
              <a:cs typeface="Arial"/>
              <a:sym typeface="Arial"/>
            </a:endParaRPr>
          </a:p>
        </p:txBody>
      </p:sp>
      <p:pic>
        <p:nvPicPr>
          <p:cNvPr id="338" name="Google Shape;338;g78f7708309_0_553"/>
          <p:cNvPicPr preferRelativeResize="0"/>
          <p:nvPr/>
        </p:nvPicPr>
        <p:blipFill rotWithShape="1">
          <a:blip r:embed="rId3">
            <a:alphaModFix/>
          </a:blip>
          <a:srcRect b="0" l="0" r="0" t="0"/>
          <a:stretch/>
        </p:blipFill>
        <p:spPr>
          <a:xfrm>
            <a:off x="1246375" y="1879500"/>
            <a:ext cx="9699253" cy="4786025"/>
          </a:xfrm>
          <a:prstGeom prst="rect">
            <a:avLst/>
          </a:prstGeom>
          <a:noFill/>
          <a:ln>
            <a:noFill/>
          </a:ln>
        </p:spPr>
      </p:pic>
      <p:sp>
        <p:nvSpPr>
          <p:cNvPr id="339" name="Google Shape;339;g78f7708309_0_553"/>
          <p:cNvSpPr/>
          <p:nvPr/>
        </p:nvSpPr>
        <p:spPr>
          <a:xfrm>
            <a:off x="533400" y="6132300"/>
            <a:ext cx="4292700" cy="649500"/>
          </a:xfrm>
          <a:prstGeom prst="wedgeRoundRectCallout">
            <a:avLst>
              <a:gd fmla="val -13949" name="adj1"/>
              <a:gd fmla="val -142671" name="adj2"/>
              <a:gd fmla="val 0" name="adj3"/>
            </a:avLst>
          </a:prstGeom>
          <a:solidFill>
            <a:srgbClr val="EFEFE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C00000"/>
                </a:solidFill>
                <a:latin typeface="Arial"/>
                <a:ea typeface="Arial"/>
                <a:cs typeface="Arial"/>
                <a:sym typeface="Arial"/>
              </a:rPr>
              <a:t>Concurrency-based</a:t>
            </a:r>
            <a:endParaRPr b="1" i="0" sz="3200" u="none" cap="none" strike="noStrike">
              <a:solidFill>
                <a:srgbClr val="C00000"/>
              </a:solidFill>
              <a:latin typeface="Arial"/>
              <a:ea typeface="Arial"/>
              <a:cs typeface="Arial"/>
              <a:sym typeface="Arial"/>
            </a:endParaRPr>
          </a:p>
        </p:txBody>
      </p:sp>
      <p:sp>
        <p:nvSpPr>
          <p:cNvPr id="340" name="Google Shape;340;g78f7708309_0_553"/>
          <p:cNvSpPr/>
          <p:nvPr/>
        </p:nvSpPr>
        <p:spPr>
          <a:xfrm>
            <a:off x="8691525" y="6132300"/>
            <a:ext cx="2519700" cy="649500"/>
          </a:xfrm>
          <a:prstGeom prst="wedgeRoundRectCallout">
            <a:avLst>
              <a:gd fmla="val 10723" name="adj1"/>
              <a:gd fmla="val -134611" name="adj2"/>
              <a:gd fmla="val 0" name="adj3"/>
            </a:avLst>
          </a:prstGeom>
          <a:solidFill>
            <a:srgbClr val="EFEFE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C00000"/>
                </a:solidFill>
                <a:latin typeface="Arial"/>
                <a:ea typeface="Arial"/>
                <a:cs typeface="Arial"/>
                <a:sym typeface="Arial"/>
              </a:rPr>
              <a:t>RPS-based</a:t>
            </a:r>
            <a:endParaRPr b="1" i="0" sz="3200" u="none" cap="none" strike="noStrike">
              <a:solidFill>
                <a:srgbClr val="C00000"/>
              </a:solidFill>
              <a:latin typeface="Arial"/>
              <a:ea typeface="Arial"/>
              <a:cs typeface="Arial"/>
              <a:sym typeface="Arial"/>
            </a:endParaRPr>
          </a:p>
        </p:txBody>
      </p:sp>
      <p:sp>
        <p:nvSpPr>
          <p:cNvPr id="341" name="Google Shape;341;g78f7708309_0_553"/>
          <p:cNvSpPr/>
          <p:nvPr/>
        </p:nvSpPr>
        <p:spPr>
          <a:xfrm>
            <a:off x="6664975" y="702775"/>
            <a:ext cx="5404800" cy="1064400"/>
          </a:xfrm>
          <a:prstGeom prst="wedgeRoundRectCallout">
            <a:avLst>
              <a:gd fmla="val -16166" name="adj1"/>
              <a:gd fmla="val 110189" name="adj2"/>
              <a:gd fmla="val 0" name="adj3"/>
            </a:avLst>
          </a:prstGeom>
          <a:solidFill>
            <a:srgbClr val="EFEFE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lang="en-US" sz="3200">
                <a:solidFill>
                  <a:srgbClr val="C00000"/>
                </a:solidFill>
              </a:rPr>
              <a:t>Prometheus reacts slowly </a:t>
            </a:r>
            <a:endParaRPr b="1" sz="3200">
              <a:solidFill>
                <a:srgbClr val="C00000"/>
              </a:solidFill>
            </a:endParaRPr>
          </a:p>
          <a:p>
            <a:pPr indent="0" lvl="0" marL="0" rtl="0" algn="ctr">
              <a:spcBef>
                <a:spcPts val="0"/>
              </a:spcBef>
              <a:spcAft>
                <a:spcPts val="0"/>
              </a:spcAft>
              <a:buClr>
                <a:schemeClr val="dk1"/>
              </a:buClr>
              <a:buSzPts val="3200"/>
              <a:buFont typeface="Arial"/>
              <a:buNone/>
            </a:pPr>
            <a:r>
              <a:rPr b="1" lang="en-US" sz="3200">
                <a:solidFill>
                  <a:srgbClr val="C00000"/>
                </a:solidFill>
              </a:rPr>
              <a:t>⇒ Slow scaling</a:t>
            </a:r>
            <a:endParaRPr b="1" sz="3200">
              <a:solidFill>
                <a:srgbClr val="C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500"/>
                                        <p:tgtEl>
                                          <p:spTgt spid="3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g78f7708309_0_571"/>
          <p:cNvSpPr txBox="1"/>
          <p:nvPr/>
        </p:nvSpPr>
        <p:spPr>
          <a:xfrm>
            <a:off x="607925" y="146750"/>
            <a:ext cx="102942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Arial"/>
                <a:ea typeface="Arial"/>
                <a:cs typeface="Arial"/>
                <a:sym typeface="Arial"/>
              </a:rPr>
              <a:t>Performance</a:t>
            </a:r>
            <a:r>
              <a:rPr lang="en-US" sz="5400">
                <a:solidFill>
                  <a:schemeClr val="dk1"/>
                </a:solidFill>
              </a:rPr>
              <a:t>: Auto-scaling</a:t>
            </a:r>
            <a:endParaRPr b="0" i="0" sz="5400" u="none" cap="none" strike="noStrike">
              <a:solidFill>
                <a:schemeClr val="dk1"/>
              </a:solidFill>
              <a:latin typeface="Arial"/>
              <a:ea typeface="Arial"/>
              <a:cs typeface="Arial"/>
              <a:sym typeface="Arial"/>
            </a:endParaRPr>
          </a:p>
        </p:txBody>
      </p:sp>
      <p:cxnSp>
        <p:nvCxnSpPr>
          <p:cNvPr id="348" name="Google Shape;348;g78f7708309_0_571"/>
          <p:cNvCxnSpPr/>
          <p:nvPr/>
        </p:nvCxnSpPr>
        <p:spPr>
          <a:xfrm>
            <a:off x="479619" y="1057404"/>
            <a:ext cx="11036400" cy="0"/>
          </a:xfrm>
          <a:prstGeom prst="straightConnector1">
            <a:avLst/>
          </a:prstGeom>
          <a:noFill/>
          <a:ln cap="flat" cmpd="sng" w="38100">
            <a:solidFill>
              <a:srgbClr val="521B93"/>
            </a:solidFill>
            <a:prstDash val="solid"/>
            <a:miter lim="800000"/>
            <a:headEnd len="sm" w="sm" type="none"/>
            <a:tailEnd len="sm" w="sm" type="none"/>
          </a:ln>
          <a:effectLst>
            <a:outerShdw blurRad="50800" rotWithShape="0" algn="t" dir="5400000" dist="38100">
              <a:srgbClr val="000000">
                <a:alpha val="40000"/>
              </a:srgbClr>
            </a:outerShdw>
          </a:effectLst>
        </p:spPr>
      </p:cxnSp>
      <p:sp>
        <p:nvSpPr>
          <p:cNvPr id="349" name="Google Shape;349;g78f7708309_0_571"/>
          <p:cNvSpPr/>
          <p:nvPr/>
        </p:nvSpPr>
        <p:spPr>
          <a:xfrm>
            <a:off x="285026" y="1182475"/>
            <a:ext cx="101982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Issues about </a:t>
            </a:r>
            <a:r>
              <a:rPr lang="en-US" sz="3200">
                <a:solidFill>
                  <a:schemeClr val="dk1"/>
                </a:solidFill>
              </a:rPr>
              <a:t>load balancing</a:t>
            </a:r>
            <a:r>
              <a:rPr b="0" i="0" lang="en-US" sz="3200" u="none" cap="none" strike="noStrike">
                <a:solidFill>
                  <a:schemeClr val="dk1"/>
                </a:solidFill>
                <a:latin typeface="Arial"/>
                <a:ea typeface="Arial"/>
                <a:cs typeface="Arial"/>
                <a:sym typeface="Arial"/>
              </a:rPr>
              <a:t> for OpenFaaS:</a:t>
            </a:r>
            <a:endParaRPr b="0" i="0" sz="3200" u="none" cap="none" strike="noStrike">
              <a:solidFill>
                <a:schemeClr val="dk1"/>
              </a:solidFill>
              <a:latin typeface="Arial"/>
              <a:ea typeface="Arial"/>
              <a:cs typeface="Arial"/>
              <a:sym typeface="Arial"/>
            </a:endParaRPr>
          </a:p>
        </p:txBody>
      </p:sp>
      <p:pic>
        <p:nvPicPr>
          <p:cNvPr id="350" name="Google Shape;350;g78f7708309_0_571"/>
          <p:cNvPicPr preferRelativeResize="0"/>
          <p:nvPr/>
        </p:nvPicPr>
        <p:blipFill rotWithShape="1">
          <a:blip r:embed="rId3">
            <a:alphaModFix/>
          </a:blip>
          <a:srcRect b="11063" l="49904" r="0" t="0"/>
          <a:stretch/>
        </p:blipFill>
        <p:spPr>
          <a:xfrm>
            <a:off x="200975" y="1803300"/>
            <a:ext cx="5398851" cy="4256350"/>
          </a:xfrm>
          <a:prstGeom prst="rect">
            <a:avLst/>
          </a:prstGeom>
          <a:noFill/>
          <a:ln>
            <a:noFill/>
          </a:ln>
        </p:spPr>
      </p:pic>
      <p:sp>
        <p:nvSpPr>
          <p:cNvPr id="351" name="Google Shape;351;g78f7708309_0_571"/>
          <p:cNvSpPr/>
          <p:nvPr/>
        </p:nvSpPr>
        <p:spPr>
          <a:xfrm>
            <a:off x="5841475" y="2981000"/>
            <a:ext cx="6072600" cy="3532200"/>
          </a:xfrm>
          <a:prstGeom prst="wedgeRoundRectCallout">
            <a:avLst>
              <a:gd fmla="val -15301" name="adj1"/>
              <a:gd fmla="val -50001" name="adj2"/>
              <a:gd fmla="val 0" name="adj3"/>
            </a:avLst>
          </a:prstGeom>
          <a:solidFill>
            <a:srgbClr val="EFEFE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lang="en-US" sz="3200" u="sng">
                <a:solidFill>
                  <a:srgbClr val="C00000"/>
                </a:solidFill>
              </a:rPr>
              <a:t>Load-balancing Issue!</a:t>
            </a:r>
            <a:endParaRPr b="1" sz="3200" u="sng">
              <a:solidFill>
                <a:srgbClr val="C00000"/>
              </a:solidFill>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00FF"/>
                </a:solidFill>
                <a:latin typeface="Arial"/>
                <a:ea typeface="Arial"/>
                <a:cs typeface="Arial"/>
                <a:sym typeface="Arial"/>
              </a:rPr>
              <a:t>If client enables keep-alive, OpenFaaS does not set up connections with newly created function pods, which hinders performance improvement.</a:t>
            </a:r>
            <a:endParaRPr b="1" i="0" sz="3200" u="none" cap="none" strike="noStrike">
              <a:solidFill>
                <a:srgbClr val="0000FF"/>
              </a:solidFill>
              <a:latin typeface="Arial"/>
              <a:ea typeface="Arial"/>
              <a:cs typeface="Arial"/>
              <a:sym typeface="Arial"/>
            </a:endParaRPr>
          </a:p>
        </p:txBody>
      </p:sp>
      <p:sp>
        <p:nvSpPr>
          <p:cNvPr id="352" name="Google Shape;352;g78f7708309_0_571"/>
          <p:cNvSpPr/>
          <p:nvPr/>
        </p:nvSpPr>
        <p:spPr>
          <a:xfrm>
            <a:off x="5752225" y="1767175"/>
            <a:ext cx="6238200" cy="1056900"/>
          </a:xfrm>
          <a:prstGeom prst="wedgeRoundRectCallout">
            <a:avLst>
              <a:gd fmla="val -15301" name="adj1"/>
              <a:gd fmla="val -50001" name="adj2"/>
              <a:gd fmla="val 0" name="adj3"/>
            </a:avLst>
          </a:prstGeom>
          <a:solidFill>
            <a:srgbClr val="EFEFE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lang="en-US" sz="2800">
                <a:solidFill>
                  <a:srgbClr val="0000FF"/>
                </a:solidFill>
              </a:rPr>
              <a:t>Behavior: Auto-scaling happens but </a:t>
            </a:r>
            <a:r>
              <a:rPr b="1" lang="en-US" sz="2800">
                <a:solidFill>
                  <a:srgbClr val="C00000"/>
                </a:solidFill>
              </a:rPr>
              <a:t>NO</a:t>
            </a:r>
            <a:r>
              <a:rPr b="1" lang="en-US" sz="2800">
                <a:solidFill>
                  <a:srgbClr val="0000FF"/>
                </a:solidFill>
              </a:rPr>
              <a:t> performance improvement!</a:t>
            </a:r>
            <a:endParaRPr b="1" sz="2800">
              <a:solidFill>
                <a:srgbClr val="0000FF"/>
              </a:solidFill>
            </a:endParaRPr>
          </a:p>
        </p:txBody>
      </p:sp>
      <p:sp>
        <p:nvSpPr>
          <p:cNvPr id="353" name="Google Shape;353;g78f7708309_0_571"/>
          <p:cNvSpPr/>
          <p:nvPr/>
        </p:nvSpPr>
        <p:spPr>
          <a:xfrm>
            <a:off x="595800" y="6004500"/>
            <a:ext cx="4609200" cy="853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lang="en-US" sz="2400">
                <a:solidFill>
                  <a:schemeClr val="dk1"/>
                </a:solidFill>
              </a:rPr>
              <a:t>Fig. RPS-based auto-scaling </a:t>
            </a:r>
            <a:endParaRPr sz="2400">
              <a:solidFill>
                <a:schemeClr val="dk1"/>
              </a:solidFill>
            </a:endParaRPr>
          </a:p>
          <a:p>
            <a:pPr indent="0" lvl="0" marL="0" marR="0" rtl="0" algn="ctr">
              <a:lnSpc>
                <a:spcPct val="100000"/>
              </a:lnSpc>
              <a:spcBef>
                <a:spcPts val="0"/>
              </a:spcBef>
              <a:spcAft>
                <a:spcPts val="0"/>
              </a:spcAft>
              <a:buClr>
                <a:srgbClr val="000000"/>
              </a:buClr>
              <a:buSzPts val="3200"/>
              <a:buFont typeface="Arial"/>
              <a:buNone/>
            </a:pPr>
            <a:r>
              <a:rPr lang="en-US" sz="2400">
                <a:solidFill>
                  <a:schemeClr val="dk1"/>
                </a:solidFill>
              </a:rPr>
              <a:t>in OpenFaaS</a:t>
            </a:r>
            <a:endParaRPr b="0" i="0" sz="2400" u="none" cap="none" strike="noStrike">
              <a:solidFill>
                <a:srgbClr val="C00000"/>
              </a:solidFill>
              <a:latin typeface="Arial"/>
              <a:ea typeface="Arial"/>
              <a:cs typeface="Arial"/>
              <a:sym typeface="Arial"/>
            </a:endParaRPr>
          </a:p>
        </p:txBody>
      </p:sp>
      <p:sp>
        <p:nvSpPr>
          <p:cNvPr id="354" name="Google Shape;354;g78f7708309_0_571"/>
          <p:cNvSpPr/>
          <p:nvPr/>
        </p:nvSpPr>
        <p:spPr>
          <a:xfrm>
            <a:off x="595800" y="3050225"/>
            <a:ext cx="4609200" cy="459000"/>
          </a:xfrm>
          <a:prstGeom prst="rect">
            <a:avLst/>
          </a:prstGeom>
          <a:noFill/>
          <a:ln cap="flat" cmpd="sng" w="5715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55" name="Google Shape;355;g78f7708309_0_571"/>
          <p:cNvSpPr/>
          <p:nvPr/>
        </p:nvSpPr>
        <p:spPr>
          <a:xfrm>
            <a:off x="347050" y="3778425"/>
            <a:ext cx="2731200" cy="459000"/>
          </a:xfrm>
          <a:prstGeom prst="wedgeRoundRectCallout">
            <a:avLst>
              <a:gd fmla="val 24984" name="adj1"/>
              <a:gd fmla="val -84484" name="adj2"/>
              <a:gd fmla="val 0" name="adj3"/>
            </a:avLst>
          </a:prstGeom>
          <a:solidFill>
            <a:srgbClr val="EFEFE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lang="en-US" sz="2400">
                <a:solidFill>
                  <a:srgbClr val="C00000"/>
                </a:solidFill>
              </a:rPr>
              <a:t>No improvement</a:t>
            </a:r>
            <a:endParaRPr b="1" i="0" sz="2400" u="none" cap="none" strike="noStrike">
              <a:solidFill>
                <a:srgbClr val="C00000"/>
              </a:solidFill>
              <a:latin typeface="Arial"/>
              <a:ea typeface="Arial"/>
              <a:cs typeface="Arial"/>
              <a:sym typeface="Arial"/>
            </a:endParaRPr>
          </a:p>
        </p:txBody>
      </p:sp>
      <p:sp>
        <p:nvSpPr>
          <p:cNvPr id="356" name="Google Shape;356;g78f7708309_0_571"/>
          <p:cNvSpPr/>
          <p:nvPr/>
        </p:nvSpPr>
        <p:spPr>
          <a:xfrm>
            <a:off x="3609875" y="4396038"/>
            <a:ext cx="1794000" cy="459000"/>
          </a:xfrm>
          <a:prstGeom prst="wedgeRoundRectCallout">
            <a:avLst>
              <a:gd fmla="val -37584" name="adj1"/>
              <a:gd fmla="val -88712" name="adj2"/>
              <a:gd fmla="val 0" name="adj3"/>
            </a:avLst>
          </a:prstGeom>
          <a:solidFill>
            <a:srgbClr val="EFEFE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lang="en-US" sz="2400">
                <a:solidFill>
                  <a:srgbClr val="C00000"/>
                </a:solidFill>
              </a:rPr>
              <a:t>Auto-scale</a:t>
            </a:r>
            <a:endParaRPr b="1" i="0" sz="2400" u="none" cap="none" strike="noStrike">
              <a:solidFill>
                <a:srgbClr val="C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500"/>
                                        <p:tgtEl>
                                          <p:spTgt spid="352"/>
                                        </p:tgtEl>
                                      </p:cBhvr>
                                    </p:animEffect>
                                  </p:childTnLst>
                                </p:cTn>
                              </p:par>
                              <p:par>
                                <p:cTn fill="hold" nodeType="with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500"/>
                                        <p:tgtEl>
                                          <p:spTgt spid="354"/>
                                        </p:tgtEl>
                                      </p:cBhvr>
                                    </p:animEffect>
                                  </p:childTnLst>
                                </p:cTn>
                              </p:par>
                              <p:par>
                                <p:cTn fill="hold" nodeType="with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500"/>
                                        <p:tgtEl>
                                          <p:spTgt spid="355"/>
                                        </p:tgtEl>
                                      </p:cBhvr>
                                    </p:animEffect>
                                  </p:childTnLst>
                                </p:cTn>
                              </p:par>
                              <p:par>
                                <p:cTn fill="hold" nodeType="with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500"/>
                                        <p:tgtEl>
                                          <p:spTgt spid="3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500"/>
                                        <p:tgtEl>
                                          <p:spTgt spid="3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g7910cd7d64_0_54"/>
          <p:cNvSpPr txBox="1"/>
          <p:nvPr/>
        </p:nvSpPr>
        <p:spPr>
          <a:xfrm>
            <a:off x="607925" y="146750"/>
            <a:ext cx="102942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Arial"/>
                <a:ea typeface="Arial"/>
                <a:cs typeface="Arial"/>
                <a:sym typeface="Arial"/>
              </a:rPr>
              <a:t>Performance</a:t>
            </a:r>
            <a:r>
              <a:rPr lang="en-US" sz="5400">
                <a:solidFill>
                  <a:schemeClr val="dk1"/>
                </a:solidFill>
              </a:rPr>
              <a:t>: Auto-scaling</a:t>
            </a:r>
            <a:endParaRPr sz="5400">
              <a:solidFill>
                <a:schemeClr val="dk1"/>
              </a:solidFill>
            </a:endParaRPr>
          </a:p>
        </p:txBody>
      </p:sp>
      <p:cxnSp>
        <p:nvCxnSpPr>
          <p:cNvPr id="363" name="Google Shape;363;g7910cd7d64_0_54"/>
          <p:cNvCxnSpPr/>
          <p:nvPr/>
        </p:nvCxnSpPr>
        <p:spPr>
          <a:xfrm>
            <a:off x="479619" y="1057404"/>
            <a:ext cx="11036400" cy="0"/>
          </a:xfrm>
          <a:prstGeom prst="straightConnector1">
            <a:avLst/>
          </a:prstGeom>
          <a:noFill/>
          <a:ln cap="flat" cmpd="sng" w="38100">
            <a:solidFill>
              <a:srgbClr val="521B93"/>
            </a:solidFill>
            <a:prstDash val="solid"/>
            <a:miter lim="800000"/>
            <a:headEnd len="sm" w="sm" type="none"/>
            <a:tailEnd len="sm" w="sm" type="none"/>
          </a:ln>
          <a:effectLst>
            <a:outerShdw blurRad="50800" rotWithShape="0" algn="t" dir="5400000" dist="38100">
              <a:srgbClr val="000000">
                <a:alpha val="40000"/>
              </a:srgbClr>
            </a:outerShdw>
          </a:effectLst>
        </p:spPr>
      </p:cxnSp>
      <p:sp>
        <p:nvSpPr>
          <p:cNvPr id="364" name="Google Shape;364;g7910cd7d64_0_54"/>
          <p:cNvSpPr/>
          <p:nvPr/>
        </p:nvSpPr>
        <p:spPr>
          <a:xfrm>
            <a:off x="285026" y="1182475"/>
            <a:ext cx="101982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Arial"/>
                <a:ea typeface="Arial"/>
                <a:cs typeface="Arial"/>
                <a:sym typeface="Arial"/>
              </a:rPr>
              <a:t>Issues about Concurrent-based auto-scaling:</a:t>
            </a:r>
            <a:endParaRPr b="0" i="0" sz="3200" u="none" cap="none" strike="noStrike">
              <a:solidFill>
                <a:srgbClr val="C00000"/>
              </a:solidFill>
              <a:latin typeface="Arial"/>
              <a:ea typeface="Arial"/>
              <a:cs typeface="Arial"/>
              <a:sym typeface="Arial"/>
            </a:endParaRPr>
          </a:p>
        </p:txBody>
      </p:sp>
      <p:pic>
        <p:nvPicPr>
          <p:cNvPr id="365" name="Google Shape;365;g7910cd7d64_0_54"/>
          <p:cNvPicPr preferRelativeResize="0"/>
          <p:nvPr/>
        </p:nvPicPr>
        <p:blipFill rotWithShape="1">
          <a:blip r:embed="rId3">
            <a:alphaModFix/>
          </a:blip>
          <a:srcRect b="12219" l="0" r="49852" t="0"/>
          <a:stretch/>
        </p:blipFill>
        <p:spPr>
          <a:xfrm>
            <a:off x="326325" y="1879500"/>
            <a:ext cx="5404676" cy="4201275"/>
          </a:xfrm>
          <a:prstGeom prst="rect">
            <a:avLst/>
          </a:prstGeom>
          <a:noFill/>
          <a:ln>
            <a:noFill/>
          </a:ln>
        </p:spPr>
      </p:pic>
      <p:sp>
        <p:nvSpPr>
          <p:cNvPr id="366" name="Google Shape;366;g7910cd7d64_0_54"/>
          <p:cNvSpPr/>
          <p:nvPr/>
        </p:nvSpPr>
        <p:spPr>
          <a:xfrm>
            <a:off x="5821400" y="4338125"/>
            <a:ext cx="6234300" cy="2422500"/>
          </a:xfrm>
          <a:prstGeom prst="wedgeRoundRectCallout">
            <a:avLst>
              <a:gd fmla="val -15301" name="adj1"/>
              <a:gd fmla="val -50001" name="adj2"/>
              <a:gd fmla="val 0" name="adj3"/>
            </a:avLst>
          </a:prstGeom>
          <a:solidFill>
            <a:srgbClr val="EFEFE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lang="en-US" sz="2800">
                <a:solidFill>
                  <a:srgbClr val="C00000"/>
                </a:solidFill>
              </a:rPr>
              <a:t>Misconfiguration inhibits auto-scaling.</a:t>
            </a:r>
            <a:endParaRPr b="1" sz="2800">
              <a:solidFill>
                <a:srgbClr val="C00000"/>
              </a:solidFill>
            </a:endParaRPr>
          </a:p>
          <a:p>
            <a:pPr indent="0" lvl="0" marL="0" marR="0" rtl="0" algn="ctr">
              <a:lnSpc>
                <a:spcPct val="100000"/>
              </a:lnSpc>
              <a:spcBef>
                <a:spcPts val="0"/>
              </a:spcBef>
              <a:spcAft>
                <a:spcPts val="0"/>
              </a:spcAft>
              <a:buClr>
                <a:srgbClr val="000000"/>
              </a:buClr>
              <a:buSzPts val="3200"/>
              <a:buFont typeface="Arial"/>
              <a:buNone/>
            </a:pPr>
            <a:r>
              <a:rPr b="1" lang="en-US" sz="2800">
                <a:solidFill>
                  <a:srgbClr val="0000FF"/>
                </a:solidFill>
              </a:rPr>
              <a:t>(Conc. does not exceed threshold.</a:t>
            </a:r>
            <a:endParaRPr b="1" sz="2800">
              <a:solidFill>
                <a:srgbClr val="0000FF"/>
              </a:solidFill>
            </a:endParaRPr>
          </a:p>
          <a:p>
            <a:pPr indent="0" lvl="0" marL="0" marR="0" rtl="0" algn="ctr">
              <a:lnSpc>
                <a:spcPct val="100000"/>
              </a:lnSpc>
              <a:spcBef>
                <a:spcPts val="0"/>
              </a:spcBef>
              <a:spcAft>
                <a:spcPts val="0"/>
              </a:spcAft>
              <a:buClr>
                <a:srgbClr val="000000"/>
              </a:buClr>
              <a:buSzPts val="3200"/>
              <a:buFont typeface="Arial"/>
              <a:buNone/>
            </a:pPr>
            <a:r>
              <a:rPr b="1" lang="en-US" sz="2800">
                <a:solidFill>
                  <a:srgbClr val="0000FF"/>
                </a:solidFill>
              </a:rPr>
              <a:t>⇒ No</a:t>
            </a:r>
            <a:r>
              <a:rPr b="1" i="0" lang="en-US" sz="2800" u="none" cap="none" strike="noStrike">
                <a:solidFill>
                  <a:srgbClr val="0000FF"/>
                </a:solidFill>
                <a:latin typeface="Arial"/>
                <a:ea typeface="Arial"/>
                <a:cs typeface="Arial"/>
                <a:sym typeface="Arial"/>
              </a:rPr>
              <a:t> auto-scal</a:t>
            </a:r>
            <a:r>
              <a:rPr b="1" lang="en-US" sz="2800">
                <a:solidFill>
                  <a:srgbClr val="0000FF"/>
                </a:solidFill>
              </a:rPr>
              <a:t>ing</a:t>
            </a:r>
            <a:r>
              <a:rPr b="1" i="0" lang="en-US" sz="2800" u="none" cap="none" strike="noStrike">
                <a:solidFill>
                  <a:srgbClr val="0000FF"/>
                </a:solidFill>
                <a:latin typeface="Arial"/>
                <a:ea typeface="Arial"/>
                <a:cs typeface="Arial"/>
                <a:sym typeface="Arial"/>
              </a:rPr>
              <a:t> with workload of low concurrency but high RPS.)</a:t>
            </a:r>
            <a:endParaRPr b="1" i="0" sz="2800" u="none" cap="none" strike="noStrike">
              <a:solidFill>
                <a:srgbClr val="0000FF"/>
              </a:solidFill>
              <a:latin typeface="Arial"/>
              <a:ea typeface="Arial"/>
              <a:cs typeface="Arial"/>
              <a:sym typeface="Arial"/>
            </a:endParaRPr>
          </a:p>
        </p:txBody>
      </p:sp>
      <p:sp>
        <p:nvSpPr>
          <p:cNvPr id="367" name="Google Shape;367;g7910cd7d64_0_54"/>
          <p:cNvSpPr/>
          <p:nvPr/>
        </p:nvSpPr>
        <p:spPr>
          <a:xfrm>
            <a:off x="5821400" y="1804075"/>
            <a:ext cx="6234300" cy="923400"/>
          </a:xfrm>
          <a:prstGeom prst="wedgeRoundRectCallout">
            <a:avLst>
              <a:gd fmla="val -15301" name="adj1"/>
              <a:gd fmla="val -50001" name="adj2"/>
              <a:gd fmla="val 0" name="adj3"/>
            </a:avLst>
          </a:prstGeom>
          <a:solidFill>
            <a:srgbClr val="EFEFE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lang="en-US" sz="2600">
                <a:solidFill>
                  <a:srgbClr val="0000FF"/>
                </a:solidFill>
              </a:rPr>
              <a:t>Traffic: Conc=9, RPS=400</a:t>
            </a:r>
            <a:endParaRPr b="1" sz="2600">
              <a:solidFill>
                <a:srgbClr val="0000FF"/>
              </a:solidFill>
            </a:endParaRPr>
          </a:p>
          <a:p>
            <a:pPr indent="0" lvl="0" marL="0" marR="0" rtl="0" algn="ctr">
              <a:lnSpc>
                <a:spcPct val="100000"/>
              </a:lnSpc>
              <a:spcBef>
                <a:spcPts val="0"/>
              </a:spcBef>
              <a:spcAft>
                <a:spcPts val="0"/>
              </a:spcAft>
              <a:buClr>
                <a:srgbClr val="000000"/>
              </a:buClr>
              <a:buSzPts val="3200"/>
              <a:buFont typeface="Arial"/>
              <a:buNone/>
            </a:pPr>
            <a:r>
              <a:rPr b="1" lang="en-US" sz="2600">
                <a:solidFill>
                  <a:srgbClr val="0000FF"/>
                </a:solidFill>
              </a:rPr>
              <a:t>Configuration: Conc_Threshold=10</a:t>
            </a:r>
            <a:endParaRPr b="1" sz="2600">
              <a:solidFill>
                <a:srgbClr val="0000FF"/>
              </a:solidFill>
            </a:endParaRPr>
          </a:p>
        </p:txBody>
      </p:sp>
      <p:sp>
        <p:nvSpPr>
          <p:cNvPr id="368" name="Google Shape;368;g7910cd7d64_0_54"/>
          <p:cNvSpPr/>
          <p:nvPr/>
        </p:nvSpPr>
        <p:spPr>
          <a:xfrm>
            <a:off x="115213" y="6004575"/>
            <a:ext cx="5826900" cy="461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lang="en-US" sz="2400">
                <a:solidFill>
                  <a:schemeClr val="dk1"/>
                </a:solidFill>
              </a:rPr>
              <a:t>Fig. Conc-based auto-scaling in Knative</a:t>
            </a:r>
            <a:endParaRPr b="0" i="0" sz="2400" u="none" cap="none" strike="noStrike">
              <a:solidFill>
                <a:srgbClr val="C00000"/>
              </a:solidFill>
              <a:latin typeface="Arial"/>
              <a:ea typeface="Arial"/>
              <a:cs typeface="Arial"/>
              <a:sym typeface="Arial"/>
            </a:endParaRPr>
          </a:p>
        </p:txBody>
      </p:sp>
      <p:sp>
        <p:nvSpPr>
          <p:cNvPr id="369" name="Google Shape;369;g7910cd7d64_0_54"/>
          <p:cNvSpPr/>
          <p:nvPr/>
        </p:nvSpPr>
        <p:spPr>
          <a:xfrm>
            <a:off x="1086425" y="3130350"/>
            <a:ext cx="2731200" cy="459000"/>
          </a:xfrm>
          <a:prstGeom prst="wedgeRoundRectCallout">
            <a:avLst>
              <a:gd fmla="val 20716" name="adj1"/>
              <a:gd fmla="val 88578" name="adj2"/>
              <a:gd fmla="val 0" name="adj3"/>
            </a:avLst>
          </a:prstGeom>
          <a:solidFill>
            <a:srgbClr val="EFEFE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lang="en-US" sz="2400">
                <a:solidFill>
                  <a:srgbClr val="C00000"/>
                </a:solidFill>
              </a:rPr>
              <a:t>No improvement</a:t>
            </a:r>
            <a:endParaRPr b="1" i="0" sz="2400" u="none" cap="none" strike="noStrike">
              <a:solidFill>
                <a:srgbClr val="C00000"/>
              </a:solidFill>
              <a:latin typeface="Arial"/>
              <a:ea typeface="Arial"/>
              <a:cs typeface="Arial"/>
              <a:sym typeface="Arial"/>
            </a:endParaRPr>
          </a:p>
        </p:txBody>
      </p:sp>
      <p:sp>
        <p:nvSpPr>
          <p:cNvPr id="370" name="Google Shape;370;g7910cd7d64_0_54"/>
          <p:cNvSpPr/>
          <p:nvPr/>
        </p:nvSpPr>
        <p:spPr>
          <a:xfrm>
            <a:off x="2791475" y="4064100"/>
            <a:ext cx="2280600" cy="459000"/>
          </a:xfrm>
          <a:prstGeom prst="wedgeRoundRectCallout">
            <a:avLst>
              <a:gd fmla="val -23285" name="adj1"/>
              <a:gd fmla="val 72367" name="adj2"/>
              <a:gd fmla="val 0" name="adj3"/>
            </a:avLst>
          </a:prstGeom>
          <a:solidFill>
            <a:srgbClr val="EFEFE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lang="en-US" sz="2400">
                <a:solidFill>
                  <a:srgbClr val="C00000"/>
                </a:solidFill>
              </a:rPr>
              <a:t>No </a:t>
            </a:r>
            <a:r>
              <a:rPr b="1" lang="en-US" sz="2400">
                <a:solidFill>
                  <a:srgbClr val="C00000"/>
                </a:solidFill>
              </a:rPr>
              <a:t>Auto-scale</a:t>
            </a:r>
            <a:endParaRPr b="1" i="0" sz="2400" u="none" cap="none" strike="noStrike">
              <a:solidFill>
                <a:srgbClr val="C00000"/>
              </a:solidFill>
              <a:latin typeface="Arial"/>
              <a:ea typeface="Arial"/>
              <a:cs typeface="Arial"/>
              <a:sym typeface="Arial"/>
            </a:endParaRPr>
          </a:p>
        </p:txBody>
      </p:sp>
      <p:sp>
        <p:nvSpPr>
          <p:cNvPr id="371" name="Google Shape;371;g7910cd7d64_0_54"/>
          <p:cNvSpPr/>
          <p:nvPr/>
        </p:nvSpPr>
        <p:spPr>
          <a:xfrm>
            <a:off x="5821400" y="2866788"/>
            <a:ext cx="6234300" cy="1328400"/>
          </a:xfrm>
          <a:prstGeom prst="wedgeRoundRectCallout">
            <a:avLst>
              <a:gd fmla="val -15301" name="adj1"/>
              <a:gd fmla="val -50001" name="adj2"/>
              <a:gd fmla="val 0" name="adj3"/>
            </a:avLst>
          </a:prstGeom>
          <a:solidFill>
            <a:srgbClr val="EFEFE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lang="en-US" sz="2600">
                <a:solidFill>
                  <a:srgbClr val="C00000"/>
                </a:solidFill>
              </a:rPr>
              <a:t>Behavior: No Auto-scaling! </a:t>
            </a:r>
            <a:endParaRPr b="1" sz="2600">
              <a:solidFill>
                <a:srgbClr val="C00000"/>
              </a:solidFill>
            </a:endParaRPr>
          </a:p>
          <a:p>
            <a:pPr indent="0" lvl="0" marL="0" marR="0" rtl="0" algn="ctr">
              <a:lnSpc>
                <a:spcPct val="100000"/>
              </a:lnSpc>
              <a:spcBef>
                <a:spcPts val="0"/>
              </a:spcBef>
              <a:spcAft>
                <a:spcPts val="0"/>
              </a:spcAft>
              <a:buClr>
                <a:srgbClr val="000000"/>
              </a:buClr>
              <a:buSzPts val="3200"/>
              <a:buFont typeface="Arial"/>
              <a:buNone/>
            </a:pPr>
            <a:r>
              <a:rPr b="1" lang="en-US" sz="2600">
                <a:solidFill>
                  <a:srgbClr val="0000FF"/>
                </a:solidFill>
              </a:rPr>
              <a:t>No able to scale to 400 RPS (Actual RPS=~220)</a:t>
            </a:r>
            <a:endParaRPr b="1" sz="2600">
              <a:solidFill>
                <a:srgbClr val="0000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500"/>
                                        <p:tgtEl>
                                          <p:spTgt spid="371"/>
                                        </p:tgtEl>
                                      </p:cBhvr>
                                    </p:animEffect>
                                  </p:childTnLst>
                                </p:cTn>
                              </p:par>
                              <p:par>
                                <p:cTn fill="hold" nodeType="with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500"/>
                                        <p:tgtEl>
                                          <p:spTgt spid="369"/>
                                        </p:tgtEl>
                                      </p:cBhvr>
                                    </p:animEffect>
                                  </p:childTnLst>
                                </p:cTn>
                              </p:par>
                              <p:par>
                                <p:cTn fill="hold" nodeType="with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500"/>
                                        <p:tgtEl>
                                          <p:spTgt spid="3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500"/>
                                        <p:tgtEl>
                                          <p:spTgt spid="3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cxnSp>
        <p:nvCxnSpPr>
          <p:cNvPr id="377" name="Google Shape;377;g6506e3c11a_0_1"/>
          <p:cNvCxnSpPr/>
          <p:nvPr/>
        </p:nvCxnSpPr>
        <p:spPr>
          <a:xfrm>
            <a:off x="479619" y="1057404"/>
            <a:ext cx="11036400" cy="0"/>
          </a:xfrm>
          <a:prstGeom prst="straightConnector1">
            <a:avLst/>
          </a:prstGeom>
          <a:noFill/>
          <a:ln cap="flat" cmpd="sng" w="38100">
            <a:solidFill>
              <a:srgbClr val="521B93"/>
            </a:solidFill>
            <a:prstDash val="solid"/>
            <a:miter lim="800000"/>
            <a:headEnd len="sm" w="sm" type="none"/>
            <a:tailEnd len="sm" w="sm" type="none"/>
          </a:ln>
          <a:effectLst>
            <a:outerShdw blurRad="50800" rotWithShape="0" algn="t" dir="5400000" dist="38100">
              <a:srgbClr val="000000">
                <a:alpha val="40000"/>
              </a:srgbClr>
            </a:outerShdw>
          </a:effectLst>
        </p:spPr>
      </p:cxnSp>
      <p:sp>
        <p:nvSpPr>
          <p:cNvPr id="378" name="Google Shape;378;g6506e3c11a_0_1"/>
          <p:cNvSpPr/>
          <p:nvPr/>
        </p:nvSpPr>
        <p:spPr>
          <a:xfrm>
            <a:off x="598925" y="1172150"/>
            <a:ext cx="11036400" cy="5352900"/>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0"/>
              </a:spcBef>
              <a:spcAft>
                <a:spcPts val="0"/>
              </a:spcAft>
              <a:buClr>
                <a:schemeClr val="dk1"/>
              </a:buClr>
              <a:buSzPts val="3200"/>
              <a:buChar char="❖"/>
            </a:pPr>
            <a:r>
              <a:rPr lang="en-US" sz="3200">
                <a:solidFill>
                  <a:schemeClr val="dk1"/>
                </a:solidFill>
              </a:rPr>
              <a:t>Function processing:</a:t>
            </a:r>
            <a:endParaRPr sz="3200">
              <a:solidFill>
                <a:schemeClr val="dk1"/>
              </a:solidFill>
            </a:endParaRPr>
          </a:p>
          <a:p>
            <a:pPr indent="-431800" lvl="1" marL="914400" marR="0" rtl="0" algn="l">
              <a:lnSpc>
                <a:spcPct val="100000"/>
              </a:lnSpc>
              <a:spcBef>
                <a:spcPts val="0"/>
              </a:spcBef>
              <a:spcAft>
                <a:spcPts val="0"/>
              </a:spcAft>
              <a:buClr>
                <a:schemeClr val="dk1"/>
              </a:buClr>
              <a:buSzPts val="3200"/>
              <a:buChar char="➢"/>
            </a:pPr>
            <a:r>
              <a:rPr b="0" i="0" lang="en-US" sz="3200" u="none" cap="none" strike="noStrike">
                <a:solidFill>
                  <a:schemeClr val="dk1"/>
                </a:solidFill>
                <a:latin typeface="Arial"/>
                <a:ea typeface="Arial"/>
                <a:cs typeface="Arial"/>
                <a:sym typeface="Arial"/>
              </a:rPr>
              <a:t>Multiple workers within </a:t>
            </a:r>
            <a:r>
              <a:rPr lang="en-US" sz="3200">
                <a:solidFill>
                  <a:schemeClr val="dk1"/>
                </a:solidFill>
              </a:rPr>
              <a:t>one</a:t>
            </a:r>
            <a:r>
              <a:rPr b="0" i="0" lang="en-US" sz="3200" u="none" cap="none" strike="noStrike">
                <a:solidFill>
                  <a:schemeClr val="dk1"/>
                </a:solidFill>
                <a:latin typeface="Arial"/>
                <a:ea typeface="Arial"/>
                <a:cs typeface="Arial"/>
                <a:sym typeface="Arial"/>
              </a:rPr>
              <a:t> function pod contribute to performance improvement</a:t>
            </a:r>
            <a:r>
              <a:rPr lang="en-US" sz="3200">
                <a:solidFill>
                  <a:schemeClr val="dk1"/>
                </a:solidFill>
              </a:rPr>
              <a:t>.</a:t>
            </a:r>
            <a:endParaRPr sz="3200">
              <a:solidFill>
                <a:schemeClr val="dk1"/>
              </a:solidFill>
            </a:endParaRPr>
          </a:p>
          <a:p>
            <a:pPr indent="-431800" lvl="1" marL="914400" marR="0" rtl="0" algn="l">
              <a:lnSpc>
                <a:spcPct val="100000"/>
              </a:lnSpc>
              <a:spcBef>
                <a:spcPts val="0"/>
              </a:spcBef>
              <a:spcAft>
                <a:spcPts val="0"/>
              </a:spcAft>
              <a:buClr>
                <a:schemeClr val="dk1"/>
              </a:buClr>
              <a:buSzPts val="3200"/>
              <a:buChar char="➢"/>
            </a:pPr>
            <a:r>
              <a:rPr b="0" i="0" lang="en-US" sz="3200" u="none" cap="none" strike="noStrike">
                <a:solidFill>
                  <a:schemeClr val="dk1"/>
                </a:solidFill>
                <a:latin typeface="Arial"/>
                <a:ea typeface="Arial"/>
                <a:cs typeface="Arial"/>
                <a:sym typeface="Arial"/>
              </a:rPr>
              <a:t>Pre-fork mode (warm worker) increases t</a:t>
            </a:r>
            <a:r>
              <a:rPr lang="en-US" sz="3200">
                <a:solidFill>
                  <a:schemeClr val="dk1"/>
                </a:solidFill>
              </a:rPr>
              <a:t>he throughput and </a:t>
            </a:r>
            <a:r>
              <a:rPr b="0" i="0" lang="en-US" sz="3200" u="none" cap="none" strike="noStrike">
                <a:solidFill>
                  <a:schemeClr val="dk1"/>
                </a:solidFill>
                <a:latin typeface="Arial"/>
                <a:ea typeface="Arial"/>
                <a:cs typeface="Arial"/>
                <a:sym typeface="Arial"/>
              </a:rPr>
              <a:t>reduces the latency</a:t>
            </a:r>
            <a:r>
              <a:rPr lang="en-US" sz="3200">
                <a:solidFill>
                  <a:schemeClr val="dk1"/>
                </a:solidFill>
              </a:rPr>
              <a:t>.</a:t>
            </a:r>
            <a:endParaRPr sz="3200">
              <a:solidFill>
                <a:schemeClr val="dk1"/>
              </a:solidFill>
            </a:endParaRPr>
          </a:p>
          <a:p>
            <a:pPr indent="0" lvl="0" marL="0" marR="0" rtl="0" algn="l">
              <a:lnSpc>
                <a:spcPct val="100000"/>
              </a:lnSpc>
              <a:spcBef>
                <a:spcPts val="0"/>
              </a:spcBef>
              <a:spcAft>
                <a:spcPts val="0"/>
              </a:spcAft>
              <a:buNone/>
            </a:pPr>
            <a:r>
              <a:t/>
            </a:r>
            <a:endParaRPr sz="3200">
              <a:solidFill>
                <a:schemeClr val="dk1"/>
              </a:solidFill>
            </a:endParaRPr>
          </a:p>
          <a:p>
            <a:pPr indent="-431800" lvl="0" marL="457200" marR="0" rtl="0" algn="l">
              <a:lnSpc>
                <a:spcPct val="100000"/>
              </a:lnSpc>
              <a:spcBef>
                <a:spcPts val="0"/>
              </a:spcBef>
              <a:spcAft>
                <a:spcPts val="0"/>
              </a:spcAft>
              <a:buClr>
                <a:schemeClr val="dk1"/>
              </a:buClr>
              <a:buSzPts val="3200"/>
              <a:buChar char="❖"/>
            </a:pPr>
            <a:r>
              <a:rPr lang="en-US" sz="3200">
                <a:solidFill>
                  <a:schemeClr val="dk1"/>
                </a:solidFill>
              </a:rPr>
              <a:t>Load balancing:</a:t>
            </a:r>
            <a:endParaRPr sz="3200">
              <a:solidFill>
                <a:schemeClr val="dk1"/>
              </a:solidFill>
            </a:endParaRPr>
          </a:p>
          <a:p>
            <a:pPr indent="-431800" lvl="1" marL="914400" rtl="0" algn="l">
              <a:spcBef>
                <a:spcPts val="0"/>
              </a:spcBef>
              <a:spcAft>
                <a:spcPts val="0"/>
              </a:spcAft>
              <a:buClr>
                <a:schemeClr val="dk1"/>
              </a:buClr>
              <a:buSzPts val="3200"/>
              <a:buChar char="➢"/>
            </a:pPr>
            <a:r>
              <a:rPr lang="en-US" sz="3200">
                <a:solidFill>
                  <a:schemeClr val="dk1"/>
                </a:solidFill>
              </a:rPr>
              <a:t>Plays an important role in the performance and scalability. </a:t>
            </a:r>
            <a:endParaRPr sz="3200">
              <a:solidFill>
                <a:schemeClr val="dk1"/>
              </a:solidFill>
            </a:endParaRPr>
          </a:p>
          <a:p>
            <a:pPr indent="-431800" lvl="1" marL="914400" rtl="0" algn="l">
              <a:spcBef>
                <a:spcPts val="0"/>
              </a:spcBef>
              <a:spcAft>
                <a:spcPts val="0"/>
              </a:spcAft>
              <a:buClr>
                <a:schemeClr val="dk1"/>
              </a:buClr>
              <a:buSzPts val="3200"/>
              <a:buChar char="➢"/>
            </a:pPr>
            <a:r>
              <a:rPr lang="en-US" sz="3200">
                <a:solidFill>
                  <a:schemeClr val="dk1"/>
                </a:solidFill>
              </a:rPr>
              <a:t>Coupling routing with load balancing can adversely affect the </a:t>
            </a:r>
            <a:r>
              <a:rPr lang="en-US" sz="3200">
                <a:solidFill>
                  <a:schemeClr val="dk1"/>
                </a:solidFill>
              </a:rPr>
              <a:t>performance -- Needs greater attention!</a:t>
            </a:r>
            <a:endParaRPr b="0" i="0" sz="3200" u="none" cap="none" strike="noStrike">
              <a:solidFill>
                <a:schemeClr val="dk1"/>
              </a:solidFill>
              <a:latin typeface="Arial"/>
              <a:ea typeface="Arial"/>
              <a:cs typeface="Arial"/>
              <a:sym typeface="Arial"/>
            </a:endParaRPr>
          </a:p>
        </p:txBody>
      </p:sp>
      <p:sp>
        <p:nvSpPr>
          <p:cNvPr id="379" name="Google Shape;379;g6506e3c11a_0_1"/>
          <p:cNvSpPr txBox="1"/>
          <p:nvPr/>
        </p:nvSpPr>
        <p:spPr>
          <a:xfrm>
            <a:off x="607925" y="146750"/>
            <a:ext cx="114720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lang="en-US" sz="5000">
                <a:solidFill>
                  <a:schemeClr val="dk1"/>
                </a:solidFill>
              </a:rPr>
              <a:t>Key Observations</a:t>
            </a:r>
            <a:endParaRPr b="0" i="0" sz="5000" u="none" cap="none" strike="noStrik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cxnSp>
        <p:nvCxnSpPr>
          <p:cNvPr id="385" name="Google Shape;385;g7916df5804_0_1"/>
          <p:cNvCxnSpPr/>
          <p:nvPr/>
        </p:nvCxnSpPr>
        <p:spPr>
          <a:xfrm>
            <a:off x="479619" y="1057404"/>
            <a:ext cx="11036400" cy="0"/>
          </a:xfrm>
          <a:prstGeom prst="straightConnector1">
            <a:avLst/>
          </a:prstGeom>
          <a:noFill/>
          <a:ln cap="flat" cmpd="sng" w="38100">
            <a:solidFill>
              <a:srgbClr val="521B93"/>
            </a:solidFill>
            <a:prstDash val="solid"/>
            <a:miter lim="800000"/>
            <a:headEnd len="sm" w="sm" type="none"/>
            <a:tailEnd len="sm" w="sm" type="none"/>
          </a:ln>
          <a:effectLst>
            <a:outerShdw blurRad="50800" rotWithShape="0" algn="t" dir="5400000" dist="38100">
              <a:srgbClr val="000000">
                <a:alpha val="40000"/>
              </a:srgbClr>
            </a:outerShdw>
          </a:effectLst>
        </p:spPr>
      </p:cxnSp>
      <p:sp>
        <p:nvSpPr>
          <p:cNvPr id="386" name="Google Shape;386;g7916df5804_0_1"/>
          <p:cNvSpPr/>
          <p:nvPr/>
        </p:nvSpPr>
        <p:spPr>
          <a:xfrm>
            <a:off x="598925" y="1172150"/>
            <a:ext cx="11036400" cy="5352900"/>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0"/>
              </a:spcBef>
              <a:spcAft>
                <a:spcPts val="0"/>
              </a:spcAft>
              <a:buClr>
                <a:schemeClr val="dk1"/>
              </a:buClr>
              <a:buSzPts val="3200"/>
              <a:buChar char="❖"/>
            </a:pPr>
            <a:r>
              <a:rPr lang="en-US" sz="3200">
                <a:solidFill>
                  <a:schemeClr val="dk1"/>
                </a:solidFill>
              </a:rPr>
              <a:t>Autoscaling:</a:t>
            </a:r>
            <a:endParaRPr sz="3200">
              <a:solidFill>
                <a:schemeClr val="dk1"/>
              </a:solidFill>
            </a:endParaRPr>
          </a:p>
          <a:p>
            <a:pPr indent="-431800" lvl="1" marL="914400" marR="0" rtl="0" algn="l">
              <a:lnSpc>
                <a:spcPct val="100000"/>
              </a:lnSpc>
              <a:spcBef>
                <a:spcPts val="0"/>
              </a:spcBef>
              <a:spcAft>
                <a:spcPts val="0"/>
              </a:spcAft>
              <a:buClr>
                <a:schemeClr val="dk1"/>
              </a:buClr>
              <a:buSzPts val="3200"/>
              <a:buChar char="➢"/>
            </a:pPr>
            <a:r>
              <a:rPr lang="en-US" sz="3200">
                <a:solidFill>
                  <a:schemeClr val="dk1"/>
                </a:solidFill>
              </a:rPr>
              <a:t>For resource-based auto-scaling, i</a:t>
            </a:r>
            <a:r>
              <a:rPr lang="en-US" sz="3200">
                <a:solidFill>
                  <a:schemeClr val="dk1"/>
                </a:solidFill>
              </a:rPr>
              <a:t>n spite of the same function and HPA, platform characteristics govern auto-scaling.</a:t>
            </a:r>
            <a:endParaRPr sz="3200">
              <a:solidFill>
                <a:schemeClr val="dk1"/>
              </a:solidFill>
            </a:endParaRPr>
          </a:p>
          <a:p>
            <a:pPr indent="-431800" lvl="1" marL="914400" rtl="0" algn="l">
              <a:spcBef>
                <a:spcPts val="0"/>
              </a:spcBef>
              <a:spcAft>
                <a:spcPts val="0"/>
              </a:spcAft>
              <a:buClr>
                <a:schemeClr val="dk1"/>
              </a:buClr>
              <a:buSzPts val="3200"/>
              <a:buChar char="➢"/>
            </a:pPr>
            <a:r>
              <a:rPr lang="en-US" sz="3200">
                <a:solidFill>
                  <a:schemeClr val="dk1"/>
                </a:solidFill>
              </a:rPr>
              <a:t>Misconfiguration of auto-scaling rules can severely degrade the performance and system utilization.</a:t>
            </a:r>
            <a:endParaRPr sz="3200">
              <a:solidFill>
                <a:schemeClr val="dk1"/>
              </a:solidFill>
            </a:endParaRPr>
          </a:p>
          <a:p>
            <a:pPr indent="-431800" lvl="1" marL="914400" rtl="0" algn="l">
              <a:spcBef>
                <a:spcPts val="0"/>
              </a:spcBef>
              <a:spcAft>
                <a:spcPts val="0"/>
              </a:spcAft>
              <a:buClr>
                <a:schemeClr val="dk1"/>
              </a:buClr>
              <a:buSzPts val="3200"/>
              <a:buChar char="➢"/>
            </a:pPr>
            <a:r>
              <a:rPr lang="en-US" sz="3200">
                <a:solidFill>
                  <a:schemeClr val="dk1"/>
                </a:solidFill>
              </a:rPr>
              <a:t>Current Auto-scaling approaches are based only on the total processed requests, while the dropped requests are missed out. -- Incoming request rate needs to be accounted for.</a:t>
            </a:r>
            <a:endParaRPr sz="3200">
              <a:solidFill>
                <a:schemeClr val="dk1"/>
              </a:solidFill>
            </a:endParaRPr>
          </a:p>
        </p:txBody>
      </p:sp>
      <p:sp>
        <p:nvSpPr>
          <p:cNvPr id="387" name="Google Shape;387;g7916df5804_0_1"/>
          <p:cNvSpPr txBox="1"/>
          <p:nvPr/>
        </p:nvSpPr>
        <p:spPr>
          <a:xfrm>
            <a:off x="607925" y="146750"/>
            <a:ext cx="114720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lang="en-US" sz="5000">
                <a:solidFill>
                  <a:schemeClr val="dk1"/>
                </a:solidFill>
              </a:rPr>
              <a:t>Key Observations</a:t>
            </a:r>
            <a:endParaRPr b="0" i="0" sz="5000" u="none" cap="none" strike="noStrik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33"/>
          <p:cNvSpPr txBox="1"/>
          <p:nvPr/>
        </p:nvSpPr>
        <p:spPr>
          <a:xfrm>
            <a:off x="3607203" y="2967300"/>
            <a:ext cx="75168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b="1" i="0" lang="en-US" sz="6000" u="none" cap="none" strike="noStrike">
                <a:solidFill>
                  <a:srgbClr val="C00000"/>
                </a:solidFill>
                <a:latin typeface="Arial"/>
                <a:ea typeface="Arial"/>
                <a:cs typeface="Arial"/>
                <a:sym typeface="Arial"/>
              </a:rPr>
              <a:t>Backup Slides</a:t>
            </a:r>
            <a:endParaRPr b="1" i="0" sz="6000" u="none" cap="none" strike="noStrike">
              <a:solidFill>
                <a:srgbClr val="C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g6c12dbd52c_0_126"/>
          <p:cNvSpPr/>
          <p:nvPr/>
        </p:nvSpPr>
        <p:spPr>
          <a:xfrm>
            <a:off x="470850" y="1119825"/>
            <a:ext cx="11439300" cy="4886100"/>
          </a:xfrm>
          <a:prstGeom prst="rect">
            <a:avLst/>
          </a:prstGeom>
          <a:noFill/>
          <a:ln>
            <a:noFill/>
          </a:ln>
        </p:spPr>
        <p:txBody>
          <a:bodyPr anchorCtr="0" anchor="t" bIns="45700" lIns="91425" spcFirstLastPara="1" rIns="91425" wrap="square" tIns="45700">
            <a:noAutofit/>
          </a:bodyPr>
          <a:lstStyle/>
          <a:p>
            <a:pPr indent="-431800" lvl="0" marL="457200" rtl="0" algn="l">
              <a:spcBef>
                <a:spcPts val="0"/>
              </a:spcBef>
              <a:spcAft>
                <a:spcPts val="0"/>
              </a:spcAft>
              <a:buClr>
                <a:schemeClr val="dk1"/>
              </a:buClr>
              <a:buSzPts val="3200"/>
              <a:buChar char="❖"/>
            </a:pPr>
            <a:r>
              <a:rPr lang="en-US" sz="3200">
                <a:solidFill>
                  <a:schemeClr val="dk1"/>
                </a:solidFill>
              </a:rPr>
              <a:t>Load balancing</a:t>
            </a:r>
            <a:r>
              <a:rPr lang="en-US" sz="3200">
                <a:solidFill>
                  <a:schemeClr val="dk1"/>
                </a:solidFill>
              </a:rPr>
              <a:t>:</a:t>
            </a:r>
            <a:endParaRPr sz="3200">
              <a:solidFill>
                <a:schemeClr val="dk1"/>
              </a:solidFill>
            </a:endParaRPr>
          </a:p>
          <a:p>
            <a:pPr indent="-431800" lvl="1" marL="914400" rtl="0" algn="l">
              <a:spcBef>
                <a:spcPts val="0"/>
              </a:spcBef>
              <a:spcAft>
                <a:spcPts val="0"/>
              </a:spcAft>
              <a:buClr>
                <a:schemeClr val="dk1"/>
              </a:buClr>
              <a:buSzPts val="3200"/>
              <a:buChar char="➢"/>
            </a:pPr>
            <a:r>
              <a:rPr lang="en-US" sz="3200">
                <a:solidFill>
                  <a:schemeClr val="dk1"/>
                </a:solidFill>
              </a:rPr>
              <a:t>Improper load balancing results in poor performance improvement -- Needs greater attention!</a:t>
            </a:r>
            <a:endParaRPr sz="3200">
              <a:solidFill>
                <a:schemeClr val="dk1"/>
              </a:solidFill>
            </a:endParaRPr>
          </a:p>
          <a:p>
            <a:pPr indent="-431800" lvl="0" marL="457200" rtl="0" algn="l">
              <a:spcBef>
                <a:spcPts val="0"/>
              </a:spcBef>
              <a:spcAft>
                <a:spcPts val="0"/>
              </a:spcAft>
              <a:buClr>
                <a:schemeClr val="dk1"/>
              </a:buClr>
              <a:buSzPts val="3200"/>
              <a:buChar char="❖"/>
            </a:pPr>
            <a:r>
              <a:rPr lang="en-US" sz="3200">
                <a:solidFill>
                  <a:schemeClr val="dk1"/>
                </a:solidFill>
              </a:rPr>
              <a:t>Autoscaling:</a:t>
            </a:r>
            <a:endParaRPr sz="3200">
              <a:solidFill>
                <a:schemeClr val="dk1"/>
              </a:solidFill>
            </a:endParaRPr>
          </a:p>
          <a:p>
            <a:pPr indent="-431800" lvl="1" marL="914400" rtl="0" algn="l">
              <a:spcBef>
                <a:spcPts val="0"/>
              </a:spcBef>
              <a:spcAft>
                <a:spcPts val="0"/>
              </a:spcAft>
              <a:buClr>
                <a:schemeClr val="dk1"/>
              </a:buClr>
              <a:buSzPts val="3200"/>
              <a:buChar char="➢"/>
            </a:pPr>
            <a:r>
              <a:rPr lang="en-US" sz="3200">
                <a:solidFill>
                  <a:schemeClr val="dk1"/>
                </a:solidFill>
              </a:rPr>
              <a:t>Misconfiguration of auto-scaling rules can severely degrade the performance and system utilization.</a:t>
            </a:r>
            <a:endParaRPr sz="3200">
              <a:solidFill>
                <a:schemeClr val="dk1"/>
              </a:solidFill>
            </a:endParaRPr>
          </a:p>
          <a:p>
            <a:pPr indent="-431800" lvl="1" marL="914400" rtl="0" algn="l">
              <a:spcBef>
                <a:spcPts val="0"/>
              </a:spcBef>
              <a:spcAft>
                <a:spcPts val="0"/>
              </a:spcAft>
              <a:buClr>
                <a:schemeClr val="dk1"/>
              </a:buClr>
              <a:buSzPts val="3200"/>
              <a:buChar char="➢"/>
            </a:pPr>
            <a:r>
              <a:rPr lang="en-US" sz="3200">
                <a:solidFill>
                  <a:schemeClr val="dk1"/>
                </a:solidFill>
              </a:rPr>
              <a:t>Current Auto-scaling approaches are based only on the total processed requests, while the dropped requests are missed out. -- Incoming request rate needs to be accounted for.</a:t>
            </a:r>
            <a:endParaRPr sz="3200">
              <a:solidFill>
                <a:schemeClr val="dk1"/>
              </a:solidFil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p:txBody>
      </p:sp>
      <p:sp>
        <p:nvSpPr>
          <p:cNvPr id="399" name="Google Shape;399;g6c12dbd52c_0_126"/>
          <p:cNvSpPr txBox="1"/>
          <p:nvPr/>
        </p:nvSpPr>
        <p:spPr>
          <a:xfrm>
            <a:off x="607925" y="146750"/>
            <a:ext cx="101370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lang="en-US" sz="5400">
                <a:solidFill>
                  <a:schemeClr val="dk1"/>
                </a:solidFill>
              </a:rPr>
              <a:t>Serverless 2020 and Beyond</a:t>
            </a:r>
            <a:endParaRPr b="0" i="0" sz="5400" u="none" cap="none" strike="noStrike">
              <a:solidFill>
                <a:schemeClr val="dk1"/>
              </a:solidFill>
              <a:latin typeface="Arial"/>
              <a:ea typeface="Arial"/>
              <a:cs typeface="Arial"/>
              <a:sym typeface="Arial"/>
            </a:endParaRPr>
          </a:p>
        </p:txBody>
      </p:sp>
      <p:cxnSp>
        <p:nvCxnSpPr>
          <p:cNvPr id="400" name="Google Shape;400;g6c12dbd52c_0_126"/>
          <p:cNvCxnSpPr/>
          <p:nvPr/>
        </p:nvCxnSpPr>
        <p:spPr>
          <a:xfrm>
            <a:off x="479619" y="1057404"/>
            <a:ext cx="11036400" cy="0"/>
          </a:xfrm>
          <a:prstGeom prst="straightConnector1">
            <a:avLst/>
          </a:prstGeom>
          <a:noFill/>
          <a:ln cap="flat" cmpd="sng" w="38100">
            <a:solidFill>
              <a:srgbClr val="521B93"/>
            </a:solidFill>
            <a:prstDash val="solid"/>
            <a:miter lim="800000"/>
            <a:headEnd len="sm" w="sm" type="none"/>
            <a:tailEnd len="sm" w="sm" type="none"/>
          </a:ln>
          <a:effectLst>
            <a:outerShdw blurRad="50800" rotWithShape="0" algn="t" dir="5400000" dist="38100">
              <a:srgbClr val="000000">
                <a:alpha val="40000"/>
              </a:srgbClr>
            </a:outerShdw>
          </a:effectLst>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g6c12dbd52c_0_152"/>
          <p:cNvSpPr txBox="1"/>
          <p:nvPr/>
        </p:nvSpPr>
        <p:spPr>
          <a:xfrm>
            <a:off x="607927" y="146750"/>
            <a:ext cx="92427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Arial"/>
                <a:ea typeface="Arial"/>
                <a:cs typeface="Arial"/>
                <a:sym typeface="Arial"/>
              </a:rPr>
              <a:t>Motivation</a:t>
            </a:r>
            <a:endParaRPr b="0" i="0" sz="5400" u="none" cap="none" strike="noStrike">
              <a:solidFill>
                <a:schemeClr val="dk1"/>
              </a:solidFill>
              <a:latin typeface="Arial"/>
              <a:ea typeface="Arial"/>
              <a:cs typeface="Arial"/>
              <a:sym typeface="Arial"/>
            </a:endParaRPr>
          </a:p>
        </p:txBody>
      </p:sp>
      <p:sp>
        <p:nvSpPr>
          <p:cNvPr id="407" name="Google Shape;407;g6c12dbd52c_0_152"/>
          <p:cNvSpPr/>
          <p:nvPr/>
        </p:nvSpPr>
        <p:spPr>
          <a:xfrm>
            <a:off x="235125" y="1670975"/>
            <a:ext cx="11439300" cy="4886100"/>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0"/>
              </a:spcBef>
              <a:spcAft>
                <a:spcPts val="0"/>
              </a:spcAft>
              <a:buClr>
                <a:schemeClr val="dk1"/>
              </a:buClr>
              <a:buSzPts val="3200"/>
              <a:buFont typeface="Arial"/>
              <a:buChar char="❖"/>
            </a:pPr>
            <a:r>
              <a:rPr lang="en-US" sz="3200">
                <a:solidFill>
                  <a:schemeClr val="dk1"/>
                </a:solidFill>
              </a:rPr>
              <a:t>To understand h</a:t>
            </a:r>
            <a:r>
              <a:rPr b="0" i="0" lang="en-US" sz="3200" u="none" cap="none" strike="noStrike">
                <a:solidFill>
                  <a:schemeClr val="dk1"/>
                </a:solidFill>
                <a:latin typeface="Arial"/>
                <a:ea typeface="Arial"/>
                <a:cs typeface="Arial"/>
                <a:sym typeface="Arial"/>
              </a:rPr>
              <a:t>ow </a:t>
            </a:r>
            <a:r>
              <a:rPr lang="en-US" sz="3200">
                <a:solidFill>
                  <a:schemeClr val="dk1"/>
                </a:solidFill>
              </a:rPr>
              <a:t>the</a:t>
            </a:r>
            <a:r>
              <a:rPr b="0" i="0" lang="en-US" sz="3200" u="none" cap="none" strike="noStrike">
                <a:solidFill>
                  <a:schemeClr val="dk1"/>
                </a:solidFill>
                <a:latin typeface="Arial"/>
                <a:ea typeface="Arial"/>
                <a:cs typeface="Arial"/>
                <a:sym typeface="Arial"/>
              </a:rPr>
              <a:t> serverless platforms work?</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sz="3200">
              <a:solidFill>
                <a:schemeClr val="dk1"/>
              </a:solidFill>
            </a:endParaRPr>
          </a:p>
          <a:p>
            <a:pPr indent="0" lvl="0" marL="0" marR="0" rtl="0" algn="l">
              <a:lnSpc>
                <a:spcPct val="100000"/>
              </a:lnSpc>
              <a:spcBef>
                <a:spcPts val="0"/>
              </a:spcBef>
              <a:spcAft>
                <a:spcPts val="0"/>
              </a:spcAft>
              <a:buClr>
                <a:srgbClr val="000000"/>
              </a:buClr>
              <a:buSzPts val="3200"/>
              <a:buFont typeface="Arial"/>
              <a:buNone/>
            </a:pPr>
            <a:r>
              <a:t/>
            </a:r>
            <a:endParaRPr sz="3200">
              <a:solidFill>
                <a:schemeClr val="dk1"/>
              </a:solidFill>
            </a:endParaRPr>
          </a:p>
          <a:p>
            <a:pPr indent="-431800" lvl="0" marL="457200" rtl="0" algn="l">
              <a:spcBef>
                <a:spcPts val="0"/>
              </a:spcBef>
              <a:spcAft>
                <a:spcPts val="0"/>
              </a:spcAft>
              <a:buClr>
                <a:schemeClr val="dk1"/>
              </a:buClr>
              <a:buSzPts val="3200"/>
              <a:buChar char="❖"/>
            </a:pPr>
            <a:r>
              <a:rPr lang="en-US" sz="3200">
                <a:solidFill>
                  <a:schemeClr val="dk1"/>
                </a:solidFill>
              </a:rPr>
              <a:t>What is the impact of configuration parameters?</a:t>
            </a:r>
            <a:endParaRPr sz="3200">
              <a:solidFill>
                <a:schemeClr val="dk1"/>
              </a:solidFill>
            </a:endParaRPr>
          </a:p>
          <a:p>
            <a:pPr indent="0" lvl="0" marL="0" marR="0" rtl="0" algn="l">
              <a:lnSpc>
                <a:spcPct val="100000"/>
              </a:lnSpc>
              <a:spcBef>
                <a:spcPts val="0"/>
              </a:spcBef>
              <a:spcAft>
                <a:spcPts val="0"/>
              </a:spcAft>
              <a:buNone/>
            </a:pPr>
            <a:r>
              <a:t/>
            </a:r>
            <a:endParaRPr sz="3200">
              <a:solidFill>
                <a:schemeClr val="dk1"/>
              </a:solidFill>
            </a:endParaRPr>
          </a:p>
          <a:p>
            <a:pPr indent="0" lvl="0" marL="0" marR="0" rtl="0" algn="l">
              <a:lnSpc>
                <a:spcPct val="100000"/>
              </a:lnSpc>
              <a:spcBef>
                <a:spcPts val="0"/>
              </a:spcBef>
              <a:spcAft>
                <a:spcPts val="0"/>
              </a:spcAft>
              <a:buNone/>
            </a:pPr>
            <a:r>
              <a:t/>
            </a:r>
            <a:endParaRPr sz="3200">
              <a:solidFill>
                <a:schemeClr val="dk1"/>
              </a:solidFill>
            </a:endParaRPr>
          </a:p>
          <a:p>
            <a:pPr indent="-431800" lvl="0" marL="457200" rtl="0" algn="l">
              <a:spcBef>
                <a:spcPts val="0"/>
              </a:spcBef>
              <a:spcAft>
                <a:spcPts val="0"/>
              </a:spcAft>
              <a:buClr>
                <a:schemeClr val="dk1"/>
              </a:buClr>
              <a:buSzPts val="3200"/>
              <a:buChar char="❖"/>
            </a:pPr>
            <a:r>
              <a:rPr lang="en-US" sz="3200">
                <a:solidFill>
                  <a:schemeClr val="dk1"/>
                </a:solidFill>
              </a:rPr>
              <a:t>What is the performance of serverless platforms?</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3200">
              <a:solidFill>
                <a:schemeClr val="dk1"/>
              </a:solidFill>
            </a:endParaRPr>
          </a:p>
          <a:p>
            <a:pPr indent="0" lvl="0" marL="0" marR="0" rtl="0" algn="l">
              <a:lnSpc>
                <a:spcPct val="100000"/>
              </a:lnSpc>
              <a:spcBef>
                <a:spcPts val="0"/>
              </a:spcBef>
              <a:spcAft>
                <a:spcPts val="0"/>
              </a:spcAft>
              <a:buNone/>
            </a:pPr>
            <a:r>
              <a:t/>
            </a:r>
            <a:endParaRPr sz="3200">
              <a:solidFill>
                <a:schemeClr val="dk1"/>
              </a:solidFill>
            </a:endParaRPr>
          </a:p>
          <a:p>
            <a:pPr indent="-431800" lvl="0" marL="457200" marR="0" rtl="0" algn="l">
              <a:lnSpc>
                <a:spcPct val="100000"/>
              </a:lnSpc>
              <a:spcBef>
                <a:spcPts val="0"/>
              </a:spcBef>
              <a:spcAft>
                <a:spcPts val="0"/>
              </a:spcAft>
              <a:buClr>
                <a:schemeClr val="dk1"/>
              </a:buClr>
              <a:buSzPts val="3200"/>
              <a:buChar char="❖"/>
            </a:pPr>
            <a:r>
              <a:rPr lang="en-US" sz="3200">
                <a:solidFill>
                  <a:schemeClr val="dk1"/>
                </a:solidFill>
              </a:rPr>
              <a:t>What is the behavior of auto-scaling?</a:t>
            </a:r>
            <a:endParaRPr sz="3200">
              <a:solidFill>
                <a:schemeClr val="dk1"/>
              </a:solidFil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p:txBody>
      </p:sp>
      <p:cxnSp>
        <p:nvCxnSpPr>
          <p:cNvPr id="408" name="Google Shape;408;g6c12dbd52c_0_152"/>
          <p:cNvCxnSpPr/>
          <p:nvPr/>
        </p:nvCxnSpPr>
        <p:spPr>
          <a:xfrm>
            <a:off x="479619" y="1057404"/>
            <a:ext cx="11036400" cy="0"/>
          </a:xfrm>
          <a:prstGeom prst="straightConnector1">
            <a:avLst/>
          </a:prstGeom>
          <a:noFill/>
          <a:ln cap="flat" cmpd="sng" w="38100">
            <a:solidFill>
              <a:srgbClr val="521B93"/>
            </a:solidFill>
            <a:prstDash val="solid"/>
            <a:miter lim="800000"/>
            <a:headEnd len="sm" w="sm" type="none"/>
            <a:tailEnd len="sm" w="sm" type="none"/>
          </a:ln>
          <a:effectLst>
            <a:outerShdw blurRad="50800" rotWithShape="0" algn="t" dir="5400000" dist="38100">
              <a:srgbClr val="000000">
                <a:alpha val="40000"/>
              </a:srgbClr>
            </a:outerShdw>
          </a:effectLst>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3"/>
          <p:cNvSpPr txBox="1"/>
          <p:nvPr/>
        </p:nvSpPr>
        <p:spPr>
          <a:xfrm>
            <a:off x="607927" y="146750"/>
            <a:ext cx="92427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lang="en-US" sz="5400">
                <a:solidFill>
                  <a:schemeClr val="dk1"/>
                </a:solidFill>
              </a:rPr>
              <a:t>Motivation and </a:t>
            </a:r>
            <a:r>
              <a:rPr b="0" i="0" lang="en-US" sz="5400" u="none" cap="none" strike="noStrike">
                <a:solidFill>
                  <a:schemeClr val="dk1"/>
                </a:solidFill>
                <a:latin typeface="Arial"/>
                <a:ea typeface="Arial"/>
                <a:cs typeface="Arial"/>
                <a:sym typeface="Arial"/>
              </a:rPr>
              <a:t>Goals</a:t>
            </a:r>
            <a:endParaRPr b="0" i="0" sz="5400" u="none" cap="none" strike="noStrike">
              <a:solidFill>
                <a:schemeClr val="dk1"/>
              </a:solidFill>
              <a:latin typeface="Arial"/>
              <a:ea typeface="Arial"/>
              <a:cs typeface="Arial"/>
              <a:sym typeface="Arial"/>
            </a:endParaRPr>
          </a:p>
        </p:txBody>
      </p:sp>
      <p:sp>
        <p:nvSpPr>
          <p:cNvPr id="105" name="Google Shape;105;p3"/>
          <p:cNvSpPr/>
          <p:nvPr/>
        </p:nvSpPr>
        <p:spPr>
          <a:xfrm>
            <a:off x="278188" y="1559450"/>
            <a:ext cx="11439300" cy="4886100"/>
          </a:xfrm>
          <a:prstGeom prst="rect">
            <a:avLst/>
          </a:prstGeom>
          <a:noFill/>
          <a:ln>
            <a:noFill/>
          </a:ln>
        </p:spPr>
        <p:txBody>
          <a:bodyPr anchorCtr="0" anchor="t" bIns="45700" lIns="91425" spcFirstLastPara="1" rIns="91425" wrap="square" tIns="45700">
            <a:spAutoFit/>
          </a:bodyPr>
          <a:lstStyle/>
          <a:p>
            <a:pPr indent="-431800" lvl="0" marL="457200" marR="0" rtl="0" algn="l">
              <a:lnSpc>
                <a:spcPct val="100000"/>
              </a:lnSpc>
              <a:spcBef>
                <a:spcPts val="0"/>
              </a:spcBef>
              <a:spcAft>
                <a:spcPts val="0"/>
              </a:spcAft>
              <a:buClr>
                <a:schemeClr val="dk1"/>
              </a:buClr>
              <a:buSzPts val="3200"/>
              <a:buChar char="❖"/>
            </a:pPr>
            <a:r>
              <a:rPr lang="en-US" sz="3200">
                <a:solidFill>
                  <a:schemeClr val="dk1"/>
                </a:solidFill>
              </a:rPr>
              <a:t>To develop an u</a:t>
            </a:r>
            <a:r>
              <a:rPr b="0" i="0" lang="en-US" sz="3200" u="none" cap="none" strike="noStrike">
                <a:solidFill>
                  <a:schemeClr val="dk1"/>
                </a:solidFill>
                <a:latin typeface="Arial"/>
                <a:ea typeface="Arial"/>
                <a:cs typeface="Arial"/>
                <a:sym typeface="Arial"/>
              </a:rPr>
              <a:t>nderstanding on the open source </a:t>
            </a:r>
            <a:r>
              <a:rPr lang="en-US" sz="3200">
                <a:solidFill>
                  <a:schemeClr val="dk1"/>
                </a:solidFill>
              </a:rPr>
              <a:t>serverless platforms</a:t>
            </a:r>
            <a:r>
              <a:rPr b="0" i="0" lang="en-US" sz="3200" u="none" cap="none" strike="noStrike">
                <a:solidFill>
                  <a:schemeClr val="dk1"/>
                </a:solidFill>
                <a:latin typeface="Arial"/>
                <a:ea typeface="Arial"/>
                <a:cs typeface="Arial"/>
                <a:sym typeface="Arial"/>
              </a:rPr>
              <a:t>:</a:t>
            </a:r>
            <a:endParaRPr b="0" i="0" sz="3200" u="none" cap="none" strike="noStrike">
              <a:solidFill>
                <a:schemeClr val="dk1"/>
              </a:solidFill>
              <a:latin typeface="Arial"/>
              <a:ea typeface="Arial"/>
              <a:cs typeface="Arial"/>
              <a:sym typeface="Arial"/>
            </a:endParaRPr>
          </a:p>
          <a:p>
            <a:pPr indent="-431800" lvl="1" marL="914400" marR="0" rtl="0" algn="l">
              <a:lnSpc>
                <a:spcPct val="100000"/>
              </a:lnSpc>
              <a:spcBef>
                <a:spcPts val="0"/>
              </a:spcBef>
              <a:spcAft>
                <a:spcPts val="0"/>
              </a:spcAft>
              <a:buClr>
                <a:schemeClr val="dk1"/>
              </a:buClr>
              <a:buSzPts val="3200"/>
              <a:buFont typeface="Arial"/>
              <a:buChar char="➢"/>
            </a:pPr>
            <a:r>
              <a:rPr lang="en-US" sz="3200">
                <a:solidFill>
                  <a:schemeClr val="dk1"/>
                </a:solidFill>
              </a:rPr>
              <a:t>Do measurements to understand </a:t>
            </a:r>
            <a:r>
              <a:rPr b="0" i="0" lang="en-US" sz="3200" u="none" cap="none" strike="noStrike">
                <a:solidFill>
                  <a:schemeClr val="dk1"/>
                </a:solidFill>
                <a:latin typeface="Arial"/>
                <a:ea typeface="Arial"/>
                <a:cs typeface="Arial"/>
                <a:sym typeface="Arial"/>
              </a:rPr>
              <a:t>the impact of key configuration parameters of different components (platform, gateway, controller and function)</a:t>
            </a:r>
            <a:endParaRPr b="0" i="0" sz="3200" u="none" cap="none" strike="noStrike">
              <a:solidFill>
                <a:schemeClr val="dk1"/>
              </a:solidFill>
              <a:latin typeface="Arial"/>
              <a:ea typeface="Arial"/>
              <a:cs typeface="Arial"/>
              <a:sym typeface="Arial"/>
            </a:endParaRPr>
          </a:p>
          <a:p>
            <a:pPr indent="-431800" lvl="0" marL="4572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Evaluate and compare the performance of open source serverless platforms:</a:t>
            </a:r>
            <a:endParaRPr b="0" i="0" sz="3200" u="none" cap="none" strike="noStrike">
              <a:solidFill>
                <a:schemeClr val="dk1"/>
              </a:solidFill>
              <a:latin typeface="Arial"/>
              <a:ea typeface="Arial"/>
              <a:cs typeface="Arial"/>
              <a:sym typeface="Arial"/>
            </a:endParaRPr>
          </a:p>
          <a:p>
            <a:pPr indent="-431800" lvl="1" marL="9144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Different workloads</a:t>
            </a:r>
            <a:endParaRPr b="0" i="0" sz="3200" u="none" cap="none" strike="noStrike">
              <a:solidFill>
                <a:schemeClr val="dk1"/>
              </a:solidFill>
              <a:latin typeface="Arial"/>
              <a:ea typeface="Arial"/>
              <a:cs typeface="Arial"/>
              <a:sym typeface="Arial"/>
            </a:endParaRPr>
          </a:p>
          <a:p>
            <a:pPr indent="-431800" lvl="1" marL="9144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Different auto-scaling modes</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p:txBody>
      </p:sp>
      <p:cxnSp>
        <p:nvCxnSpPr>
          <p:cNvPr id="106" name="Google Shape;106;p3"/>
          <p:cNvCxnSpPr/>
          <p:nvPr/>
        </p:nvCxnSpPr>
        <p:spPr>
          <a:xfrm>
            <a:off x="479619" y="1057404"/>
            <a:ext cx="11036432" cy="0"/>
          </a:xfrm>
          <a:prstGeom prst="straightConnector1">
            <a:avLst/>
          </a:prstGeom>
          <a:noFill/>
          <a:ln cap="flat" cmpd="sng" w="38100">
            <a:solidFill>
              <a:srgbClr val="521B93"/>
            </a:solidFill>
            <a:prstDash val="solid"/>
            <a:miter lim="800000"/>
            <a:headEnd len="sm" w="sm" type="none"/>
            <a:tailEnd len="sm" w="sm" type="none"/>
          </a:ln>
          <a:effectLst>
            <a:outerShdw blurRad="50800" rotWithShape="0" algn="t" dir="5400000" dist="38100">
              <a:srgbClr val="000000">
                <a:alpha val="40000"/>
              </a:srgbClr>
            </a:outerShdw>
          </a:effectLst>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g6c226f4db7_0_0"/>
          <p:cNvSpPr txBox="1"/>
          <p:nvPr/>
        </p:nvSpPr>
        <p:spPr>
          <a:xfrm>
            <a:off x="3184950" y="2881350"/>
            <a:ext cx="5822100" cy="1095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rgbClr val="C00000"/>
                </a:solidFill>
                <a:latin typeface="Arial"/>
                <a:ea typeface="Arial"/>
                <a:cs typeface="Arial"/>
                <a:sym typeface="Arial"/>
              </a:rPr>
              <a:t>Thank</a:t>
            </a:r>
            <a:r>
              <a:rPr b="1" lang="en-US" sz="6000">
                <a:solidFill>
                  <a:srgbClr val="C00000"/>
                </a:solidFill>
              </a:rPr>
              <a:t> you!</a:t>
            </a:r>
            <a:endParaRPr b="1" i="0" sz="6000" u="none" cap="none" strike="noStrike">
              <a:solidFill>
                <a:srgbClr val="C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g7916df5804_0_26"/>
          <p:cNvSpPr txBox="1"/>
          <p:nvPr/>
        </p:nvSpPr>
        <p:spPr>
          <a:xfrm>
            <a:off x="607925" y="146750"/>
            <a:ext cx="102942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Arial"/>
                <a:ea typeface="Arial"/>
                <a:cs typeface="Arial"/>
                <a:sym typeface="Arial"/>
              </a:rPr>
              <a:t>Performance</a:t>
            </a:r>
            <a:endParaRPr b="0" i="0" sz="5400" u="none" cap="none" strike="noStrike">
              <a:solidFill>
                <a:schemeClr val="dk1"/>
              </a:solidFill>
              <a:latin typeface="Arial"/>
              <a:ea typeface="Arial"/>
              <a:cs typeface="Arial"/>
              <a:sym typeface="Arial"/>
            </a:endParaRPr>
          </a:p>
        </p:txBody>
      </p:sp>
      <p:cxnSp>
        <p:nvCxnSpPr>
          <p:cNvPr id="420" name="Google Shape;420;g7916df5804_0_26"/>
          <p:cNvCxnSpPr/>
          <p:nvPr/>
        </p:nvCxnSpPr>
        <p:spPr>
          <a:xfrm>
            <a:off x="479619" y="1057404"/>
            <a:ext cx="11036400" cy="0"/>
          </a:xfrm>
          <a:prstGeom prst="straightConnector1">
            <a:avLst/>
          </a:prstGeom>
          <a:noFill/>
          <a:ln cap="flat" cmpd="sng" w="38100">
            <a:solidFill>
              <a:srgbClr val="521B93"/>
            </a:solidFill>
            <a:prstDash val="solid"/>
            <a:miter lim="800000"/>
            <a:headEnd len="sm" w="sm" type="none"/>
            <a:tailEnd len="sm" w="sm" type="none"/>
          </a:ln>
          <a:effectLst>
            <a:outerShdw blurRad="50800" rotWithShape="0" algn="t" dir="5400000" dist="38100">
              <a:srgbClr val="000000">
                <a:alpha val="40000"/>
              </a:srgbClr>
            </a:outerShdw>
          </a:effectLst>
        </p:spPr>
      </p:cxnSp>
      <p:sp>
        <p:nvSpPr>
          <p:cNvPr id="421" name="Google Shape;421;g7916df5804_0_26"/>
          <p:cNvSpPr/>
          <p:nvPr/>
        </p:nvSpPr>
        <p:spPr>
          <a:xfrm>
            <a:off x="285026" y="1182475"/>
            <a:ext cx="101982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Arial"/>
                <a:ea typeface="Arial"/>
                <a:cs typeface="Arial"/>
                <a:sym typeface="Arial"/>
              </a:rPr>
              <a:t>HTTP Workload: fetch a web page of different sizes</a:t>
            </a:r>
            <a:endParaRPr b="0" i="0" sz="3200" u="none" cap="none" strike="noStrike">
              <a:solidFill>
                <a:srgbClr val="C00000"/>
              </a:solidFill>
              <a:latin typeface="Arial"/>
              <a:ea typeface="Arial"/>
              <a:cs typeface="Arial"/>
              <a:sym typeface="Arial"/>
            </a:endParaRPr>
          </a:p>
        </p:txBody>
      </p:sp>
      <p:pic>
        <p:nvPicPr>
          <p:cNvPr id="422" name="Google Shape;422;g7916df5804_0_26"/>
          <p:cNvPicPr preferRelativeResize="0"/>
          <p:nvPr/>
        </p:nvPicPr>
        <p:blipFill rotWithShape="1">
          <a:blip r:embed="rId3">
            <a:alphaModFix/>
          </a:blip>
          <a:srcRect b="0" l="0" r="0" t="0"/>
          <a:stretch/>
        </p:blipFill>
        <p:spPr>
          <a:xfrm>
            <a:off x="577150" y="1767175"/>
            <a:ext cx="11037712" cy="478602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g7916df5804_0_49"/>
          <p:cNvSpPr txBox="1"/>
          <p:nvPr/>
        </p:nvSpPr>
        <p:spPr>
          <a:xfrm>
            <a:off x="607925" y="146750"/>
            <a:ext cx="102942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Arial"/>
                <a:ea typeface="Arial"/>
                <a:cs typeface="Arial"/>
                <a:sym typeface="Arial"/>
              </a:rPr>
              <a:t>Performance</a:t>
            </a:r>
            <a:r>
              <a:rPr lang="en-US" sz="5400">
                <a:solidFill>
                  <a:schemeClr val="dk1"/>
                </a:solidFill>
              </a:rPr>
              <a:t>: Auto-scaling</a:t>
            </a:r>
            <a:endParaRPr sz="5400">
              <a:solidFill>
                <a:schemeClr val="dk1"/>
              </a:solidFill>
            </a:endParaRPr>
          </a:p>
        </p:txBody>
      </p:sp>
      <p:cxnSp>
        <p:nvCxnSpPr>
          <p:cNvPr id="429" name="Google Shape;429;g7916df5804_0_49"/>
          <p:cNvCxnSpPr/>
          <p:nvPr/>
        </p:nvCxnSpPr>
        <p:spPr>
          <a:xfrm>
            <a:off x="479619" y="1057404"/>
            <a:ext cx="11036400" cy="0"/>
          </a:xfrm>
          <a:prstGeom prst="straightConnector1">
            <a:avLst/>
          </a:prstGeom>
          <a:noFill/>
          <a:ln cap="flat" cmpd="sng" w="38100">
            <a:solidFill>
              <a:srgbClr val="521B93"/>
            </a:solidFill>
            <a:prstDash val="solid"/>
            <a:miter lim="800000"/>
            <a:headEnd len="sm" w="sm" type="none"/>
            <a:tailEnd len="sm" w="sm" type="none"/>
          </a:ln>
          <a:effectLst>
            <a:outerShdw blurRad="50800" rotWithShape="0" algn="t" dir="5400000" dist="38100">
              <a:srgbClr val="000000">
                <a:alpha val="40000"/>
              </a:srgbClr>
            </a:outerShdw>
          </a:effectLst>
        </p:spPr>
      </p:cxnSp>
      <p:sp>
        <p:nvSpPr>
          <p:cNvPr id="430" name="Google Shape;430;g7916df5804_0_49"/>
          <p:cNvSpPr/>
          <p:nvPr/>
        </p:nvSpPr>
        <p:spPr>
          <a:xfrm>
            <a:off x="285026" y="1182475"/>
            <a:ext cx="101982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Arial"/>
                <a:ea typeface="Arial"/>
                <a:cs typeface="Arial"/>
                <a:sym typeface="Arial"/>
              </a:rPr>
              <a:t>Workload-based auto-scaling: bursty workload</a:t>
            </a:r>
            <a:endParaRPr b="0" i="0" sz="3200" u="none" cap="none" strike="noStrike">
              <a:solidFill>
                <a:srgbClr val="C00000"/>
              </a:solidFill>
              <a:latin typeface="Arial"/>
              <a:ea typeface="Arial"/>
              <a:cs typeface="Arial"/>
              <a:sym typeface="Arial"/>
            </a:endParaRPr>
          </a:p>
        </p:txBody>
      </p:sp>
      <p:pic>
        <p:nvPicPr>
          <p:cNvPr id="431" name="Google Shape;431;g7916df5804_0_49"/>
          <p:cNvPicPr preferRelativeResize="0"/>
          <p:nvPr/>
        </p:nvPicPr>
        <p:blipFill rotWithShape="1">
          <a:blip r:embed="rId3">
            <a:alphaModFix/>
          </a:blip>
          <a:srcRect b="0" l="0" r="0" t="0"/>
          <a:stretch/>
        </p:blipFill>
        <p:spPr>
          <a:xfrm>
            <a:off x="1238063" y="1879500"/>
            <a:ext cx="9715870" cy="4786025"/>
          </a:xfrm>
          <a:prstGeom prst="rect">
            <a:avLst/>
          </a:prstGeom>
          <a:noFill/>
          <a:ln>
            <a:noFill/>
          </a:ln>
        </p:spPr>
      </p:pic>
      <p:sp>
        <p:nvSpPr>
          <p:cNvPr id="432" name="Google Shape;432;g7916df5804_0_49"/>
          <p:cNvSpPr/>
          <p:nvPr/>
        </p:nvSpPr>
        <p:spPr>
          <a:xfrm>
            <a:off x="533400" y="6132300"/>
            <a:ext cx="4292700" cy="649500"/>
          </a:xfrm>
          <a:prstGeom prst="wedgeRoundRectCallout">
            <a:avLst>
              <a:gd fmla="val -13949" name="adj1"/>
              <a:gd fmla="val -142671" name="adj2"/>
              <a:gd fmla="val 0" name="adj3"/>
            </a:avLst>
          </a:prstGeom>
          <a:solidFill>
            <a:srgbClr val="EFEFE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C00000"/>
                </a:solidFill>
                <a:latin typeface="Arial"/>
                <a:ea typeface="Arial"/>
                <a:cs typeface="Arial"/>
                <a:sym typeface="Arial"/>
              </a:rPr>
              <a:t>Concurrency-based</a:t>
            </a:r>
            <a:endParaRPr b="1" i="0" sz="3200" u="none" cap="none" strike="noStrike">
              <a:solidFill>
                <a:srgbClr val="C00000"/>
              </a:solidFill>
              <a:latin typeface="Arial"/>
              <a:ea typeface="Arial"/>
              <a:cs typeface="Arial"/>
              <a:sym typeface="Arial"/>
            </a:endParaRPr>
          </a:p>
        </p:txBody>
      </p:sp>
      <p:sp>
        <p:nvSpPr>
          <p:cNvPr id="433" name="Google Shape;433;g7916df5804_0_49"/>
          <p:cNvSpPr/>
          <p:nvPr/>
        </p:nvSpPr>
        <p:spPr>
          <a:xfrm>
            <a:off x="8691525" y="6132300"/>
            <a:ext cx="2519700" cy="649500"/>
          </a:xfrm>
          <a:prstGeom prst="wedgeRoundRectCallout">
            <a:avLst>
              <a:gd fmla="val 10723" name="adj1"/>
              <a:gd fmla="val -134611" name="adj2"/>
              <a:gd fmla="val 0" name="adj3"/>
            </a:avLst>
          </a:prstGeom>
          <a:solidFill>
            <a:srgbClr val="EFEFE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C00000"/>
                </a:solidFill>
                <a:latin typeface="Arial"/>
                <a:ea typeface="Arial"/>
                <a:cs typeface="Arial"/>
                <a:sym typeface="Arial"/>
              </a:rPr>
              <a:t>RPS-based</a:t>
            </a:r>
            <a:endParaRPr b="1" i="0" sz="3200" u="none" cap="none" strike="noStrike">
              <a:solidFill>
                <a:srgbClr val="C00000"/>
              </a:solidFill>
              <a:latin typeface="Arial"/>
              <a:ea typeface="Arial"/>
              <a:cs typeface="Arial"/>
              <a:sym typeface="Arial"/>
            </a:endParaRPr>
          </a:p>
        </p:txBody>
      </p:sp>
      <p:sp>
        <p:nvSpPr>
          <p:cNvPr id="434" name="Google Shape;434;g7916df5804_0_49"/>
          <p:cNvSpPr/>
          <p:nvPr/>
        </p:nvSpPr>
        <p:spPr>
          <a:xfrm>
            <a:off x="6111075" y="837550"/>
            <a:ext cx="5853600" cy="649500"/>
          </a:xfrm>
          <a:prstGeom prst="wedgeRoundRectCallout">
            <a:avLst>
              <a:gd fmla="val -22418" name="adj1"/>
              <a:gd fmla="val 129015" name="adj2"/>
              <a:gd fmla="val 0" name="adj3"/>
            </a:avLst>
          </a:prstGeom>
          <a:solidFill>
            <a:srgbClr val="EFEFE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lang="en-US" sz="3200">
                <a:solidFill>
                  <a:srgbClr val="C00000"/>
                </a:solidFill>
              </a:rPr>
              <a:t>Prometheus ⇒ React slowly </a:t>
            </a:r>
            <a:endParaRPr b="1" i="0" sz="3200" u="none" cap="none" strike="noStrike">
              <a:solidFill>
                <a:srgbClr val="C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pic>
        <p:nvPicPr>
          <p:cNvPr id="439" name="Google Shape;439;g7910cd7d64_0_2"/>
          <p:cNvPicPr preferRelativeResize="0"/>
          <p:nvPr/>
        </p:nvPicPr>
        <p:blipFill rotWithShape="1">
          <a:blip r:embed="rId3">
            <a:alphaModFix/>
          </a:blip>
          <a:srcRect b="0" l="0" r="0" t="0"/>
          <a:stretch/>
        </p:blipFill>
        <p:spPr>
          <a:xfrm>
            <a:off x="657" y="0"/>
            <a:ext cx="12190686" cy="68580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g7910cd7d64_0_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445" name="Google Shape;445;g7910cd7d64_0_6"/>
          <p:cNvPicPr preferRelativeResize="0"/>
          <p:nvPr/>
        </p:nvPicPr>
        <p:blipFill rotWithShape="1">
          <a:blip r:embed="rId3">
            <a:alphaModFix/>
          </a:blip>
          <a:srcRect b="0" l="0" r="0" t="0"/>
          <a:stretch/>
        </p:blipFill>
        <p:spPr>
          <a:xfrm>
            <a:off x="583894" y="1308719"/>
            <a:ext cx="11353800" cy="5253993"/>
          </a:xfrm>
          <a:prstGeom prst="rect">
            <a:avLst/>
          </a:prstGeom>
          <a:noFill/>
          <a:ln>
            <a:noFill/>
          </a:ln>
        </p:spPr>
      </p:pic>
      <p:sp>
        <p:nvSpPr>
          <p:cNvPr id="446" name="Google Shape;446;g7910cd7d64_0_6"/>
          <p:cNvSpPr txBox="1"/>
          <p:nvPr/>
        </p:nvSpPr>
        <p:spPr>
          <a:xfrm>
            <a:off x="583894" y="6488668"/>
            <a:ext cx="109575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sng" cap="none" strike="noStrike">
                <a:solidFill>
                  <a:schemeClr val="dk1"/>
                </a:solidFill>
                <a:latin typeface="Calibri"/>
                <a:ea typeface="Calibri"/>
                <a:cs typeface="Calibri"/>
                <a:sym typeface="Calibri"/>
                <a:hlinkClick r:id="rId4"/>
              </a:rPr>
              <a:t>https://trends.google.com/trends/explore?date=2015-01-01%202019-05-08&amp;geo=US&amp;q=serverless,IaaS,PaaS,FaaS</a:t>
            </a:r>
            <a:endParaRPr b="0" i="0" sz="1800" u="none" cap="none" strike="noStrike">
              <a:solidFill>
                <a:schemeClr val="dk1"/>
              </a:solidFill>
              <a:latin typeface="Calibri"/>
              <a:ea typeface="Calibri"/>
              <a:cs typeface="Calibri"/>
              <a:sym typeface="Calibri"/>
            </a:endParaRPr>
          </a:p>
        </p:txBody>
      </p:sp>
      <p:sp>
        <p:nvSpPr>
          <p:cNvPr id="447" name="Google Shape;447;g7910cd7d64_0_6"/>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00"/>
              </a:buClr>
              <a:buSzPts val="1800"/>
              <a:buFont typeface="Arial"/>
              <a:buNone/>
            </a:pPr>
            <a:fld id="{00000000-1234-1234-1234-123412341234}" type="slidenum">
              <a:rPr lang="en-US"/>
              <a:t>‹#›</a:t>
            </a:fld>
            <a:endParaRPr/>
          </a:p>
        </p:txBody>
      </p:sp>
      <p:sp>
        <p:nvSpPr>
          <p:cNvPr id="448" name="Google Shape;448;g7910cd7d64_0_6"/>
          <p:cNvSpPr txBox="1"/>
          <p:nvPr/>
        </p:nvSpPr>
        <p:spPr>
          <a:xfrm>
            <a:off x="608650" y="329975"/>
            <a:ext cx="109080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0" i="0" lang="en-US" sz="4000" u="none" cap="none" strike="noStrike">
                <a:solidFill>
                  <a:schemeClr val="dk1"/>
                </a:solidFill>
                <a:latin typeface="Arial"/>
                <a:ea typeface="Arial"/>
                <a:cs typeface="Arial"/>
                <a:sym typeface="Arial"/>
              </a:rPr>
              <a:t>Serverless Computing: The New Hotness</a:t>
            </a:r>
            <a:endParaRPr b="0" i="0" sz="4000" u="none" cap="none" strike="noStrike">
              <a:solidFill>
                <a:schemeClr val="dk1"/>
              </a:solidFill>
              <a:latin typeface="Arial"/>
              <a:ea typeface="Arial"/>
              <a:cs typeface="Arial"/>
              <a:sym typeface="Arial"/>
            </a:endParaRPr>
          </a:p>
        </p:txBody>
      </p:sp>
      <p:cxnSp>
        <p:nvCxnSpPr>
          <p:cNvPr id="449" name="Google Shape;449;g7910cd7d64_0_6"/>
          <p:cNvCxnSpPr/>
          <p:nvPr/>
        </p:nvCxnSpPr>
        <p:spPr>
          <a:xfrm>
            <a:off x="479619" y="1057404"/>
            <a:ext cx="11036400" cy="0"/>
          </a:xfrm>
          <a:prstGeom prst="straightConnector1">
            <a:avLst/>
          </a:prstGeom>
          <a:noFill/>
          <a:ln cap="flat" cmpd="sng" w="38100">
            <a:solidFill>
              <a:srgbClr val="521B93"/>
            </a:solidFill>
            <a:prstDash val="solid"/>
            <a:miter lim="800000"/>
            <a:headEnd len="sm" w="sm" type="none"/>
            <a:tailEnd len="sm" w="sm" type="none"/>
          </a:ln>
          <a:effectLst>
            <a:outerShdw blurRad="50800" rotWithShape="0" algn="t" dir="5400000" dist="38100">
              <a:srgbClr val="000000">
                <a:alpha val="40000"/>
              </a:srgbClr>
            </a:outerShdw>
          </a:effectLst>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g7916df5804_0_9"/>
          <p:cNvSpPr txBox="1"/>
          <p:nvPr/>
        </p:nvSpPr>
        <p:spPr>
          <a:xfrm>
            <a:off x="607925" y="146750"/>
            <a:ext cx="111012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lang="en-US" sz="5400">
                <a:solidFill>
                  <a:schemeClr val="dk1"/>
                </a:solidFill>
              </a:rPr>
              <a:t>Dependence on Kubernetes</a:t>
            </a:r>
            <a:endParaRPr b="0" i="0" sz="5400" u="none" cap="none" strike="noStrike">
              <a:solidFill>
                <a:schemeClr val="dk1"/>
              </a:solidFill>
              <a:latin typeface="Arial"/>
              <a:ea typeface="Arial"/>
              <a:cs typeface="Arial"/>
              <a:sym typeface="Arial"/>
            </a:endParaRPr>
          </a:p>
        </p:txBody>
      </p:sp>
      <p:cxnSp>
        <p:nvCxnSpPr>
          <p:cNvPr id="113" name="Google Shape;113;g7916df5804_0_9"/>
          <p:cNvCxnSpPr/>
          <p:nvPr/>
        </p:nvCxnSpPr>
        <p:spPr>
          <a:xfrm>
            <a:off x="479619" y="1057404"/>
            <a:ext cx="11036400" cy="0"/>
          </a:xfrm>
          <a:prstGeom prst="straightConnector1">
            <a:avLst/>
          </a:prstGeom>
          <a:noFill/>
          <a:ln cap="flat" cmpd="sng" w="38100">
            <a:solidFill>
              <a:srgbClr val="521B93"/>
            </a:solidFill>
            <a:prstDash val="solid"/>
            <a:miter lim="800000"/>
            <a:headEnd len="sm" w="sm" type="none"/>
            <a:tailEnd len="sm" w="sm" type="none"/>
          </a:ln>
          <a:effectLst>
            <a:outerShdw blurRad="50800" rotWithShape="0" algn="t" dir="5400000" dist="38100">
              <a:srgbClr val="000000">
                <a:alpha val="40000"/>
              </a:srgbClr>
            </a:outerShdw>
          </a:effectLst>
        </p:spPr>
      </p:cxnSp>
      <p:pic>
        <p:nvPicPr>
          <p:cNvPr id="114" name="Google Shape;114;g7916df5804_0_9"/>
          <p:cNvPicPr preferRelativeResize="0"/>
          <p:nvPr/>
        </p:nvPicPr>
        <p:blipFill>
          <a:blip r:embed="rId3">
            <a:alphaModFix/>
          </a:blip>
          <a:stretch>
            <a:fillRect/>
          </a:stretch>
        </p:blipFill>
        <p:spPr>
          <a:xfrm>
            <a:off x="1968200" y="1352500"/>
            <a:ext cx="8255601" cy="5126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pic>
        <p:nvPicPr>
          <p:cNvPr id="120" name="Google Shape;120;g6c20fd2de6_1_43"/>
          <p:cNvPicPr preferRelativeResize="0"/>
          <p:nvPr/>
        </p:nvPicPr>
        <p:blipFill>
          <a:blip r:embed="rId3">
            <a:alphaModFix/>
          </a:blip>
          <a:stretch>
            <a:fillRect/>
          </a:stretch>
        </p:blipFill>
        <p:spPr>
          <a:xfrm>
            <a:off x="1826150" y="1148000"/>
            <a:ext cx="8234900" cy="5710010"/>
          </a:xfrm>
          <a:prstGeom prst="rect">
            <a:avLst/>
          </a:prstGeom>
          <a:noFill/>
          <a:ln>
            <a:noFill/>
          </a:ln>
        </p:spPr>
      </p:pic>
      <p:sp>
        <p:nvSpPr>
          <p:cNvPr id="121" name="Google Shape;121;g6c20fd2de6_1_43"/>
          <p:cNvSpPr txBox="1"/>
          <p:nvPr/>
        </p:nvSpPr>
        <p:spPr>
          <a:xfrm>
            <a:off x="607925" y="146750"/>
            <a:ext cx="101370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Arial"/>
                <a:ea typeface="Arial"/>
                <a:cs typeface="Arial"/>
                <a:sym typeface="Arial"/>
              </a:rPr>
              <a:t>Service Ex</a:t>
            </a:r>
            <a:r>
              <a:rPr lang="en-US" sz="5400">
                <a:solidFill>
                  <a:schemeClr val="dk1"/>
                </a:solidFill>
              </a:rPr>
              <a:t>porting and Routing</a:t>
            </a:r>
            <a:endParaRPr b="0" i="0" sz="5400" u="none" cap="none" strike="noStrike">
              <a:solidFill>
                <a:schemeClr val="dk1"/>
              </a:solidFill>
              <a:latin typeface="Arial"/>
              <a:ea typeface="Arial"/>
              <a:cs typeface="Arial"/>
              <a:sym typeface="Arial"/>
            </a:endParaRPr>
          </a:p>
        </p:txBody>
      </p:sp>
      <p:cxnSp>
        <p:nvCxnSpPr>
          <p:cNvPr id="122" name="Google Shape;122;g6c20fd2de6_1_43"/>
          <p:cNvCxnSpPr/>
          <p:nvPr/>
        </p:nvCxnSpPr>
        <p:spPr>
          <a:xfrm>
            <a:off x="479619" y="1057404"/>
            <a:ext cx="11036400" cy="0"/>
          </a:xfrm>
          <a:prstGeom prst="straightConnector1">
            <a:avLst/>
          </a:prstGeom>
          <a:noFill/>
          <a:ln cap="flat" cmpd="sng" w="38100">
            <a:solidFill>
              <a:srgbClr val="521B93"/>
            </a:solidFill>
            <a:prstDash val="solid"/>
            <a:miter lim="800000"/>
            <a:headEnd len="sm" w="sm" type="none"/>
            <a:tailEnd len="sm" w="sm" type="none"/>
          </a:ln>
          <a:effectLst>
            <a:outerShdw blurRad="50800" rotWithShape="0" algn="t" dir="5400000" dist="38100">
              <a:srgbClr val="000000">
                <a:alpha val="40000"/>
              </a:srgbClr>
            </a:outerShdw>
          </a:effectLst>
        </p:spPr>
      </p:cxnSp>
      <p:sp>
        <p:nvSpPr>
          <p:cNvPr id="123" name="Google Shape;123;g6c20fd2de6_1_43"/>
          <p:cNvSpPr/>
          <p:nvPr/>
        </p:nvSpPr>
        <p:spPr>
          <a:xfrm>
            <a:off x="0" y="4095750"/>
            <a:ext cx="1728900" cy="1898100"/>
          </a:xfrm>
          <a:prstGeom prst="wedgeRoundRectCallout">
            <a:avLst>
              <a:gd fmla="val 80156" name="adj1"/>
              <a:gd fmla="val 12912" name="adj2"/>
              <a:gd fmla="val 0" name="adj3"/>
            </a:avLst>
          </a:prstGeom>
          <a:solidFill>
            <a:srgbClr val="EFEFE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i="0" lang="en-US" sz="2400" u="none" cap="none" strike="noStrike">
                <a:solidFill>
                  <a:srgbClr val="C00000"/>
                </a:solidFill>
                <a:latin typeface="Arial"/>
                <a:ea typeface="Arial"/>
                <a:cs typeface="Arial"/>
                <a:sym typeface="Arial"/>
              </a:rPr>
              <a:t>Public NodePort </a:t>
            </a:r>
            <a:endParaRPr b="1" i="0" sz="2400" u="none" cap="none" strike="noStrike">
              <a:solidFill>
                <a:srgbClr val="C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1" i="0" lang="en-US" sz="2400" u="none" cap="none" strike="noStrike">
                <a:solidFill>
                  <a:srgbClr val="C00000"/>
                </a:solidFill>
                <a:latin typeface="Arial"/>
                <a:ea typeface="Arial"/>
                <a:cs typeface="Arial"/>
                <a:sym typeface="Arial"/>
              </a:rPr>
              <a:t>⇕</a:t>
            </a:r>
            <a:endParaRPr b="1" i="0" sz="2400" u="none" cap="none" strike="noStrike">
              <a:solidFill>
                <a:srgbClr val="C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1" i="0" lang="en-US" sz="2400" u="none" cap="none" strike="noStrike">
                <a:solidFill>
                  <a:srgbClr val="C00000"/>
                </a:solidFill>
                <a:latin typeface="Arial"/>
                <a:ea typeface="Arial"/>
                <a:cs typeface="Arial"/>
                <a:sym typeface="Arial"/>
              </a:rPr>
              <a:t>Internal </a:t>
            </a:r>
            <a:endParaRPr b="1" i="0" sz="2400" u="none" cap="none" strike="noStrike">
              <a:solidFill>
                <a:srgbClr val="C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1" i="0" lang="en-US" sz="2400" u="none" cap="none" strike="noStrike">
                <a:solidFill>
                  <a:srgbClr val="C00000"/>
                </a:solidFill>
                <a:latin typeface="Arial"/>
                <a:ea typeface="Arial"/>
                <a:cs typeface="Arial"/>
                <a:sym typeface="Arial"/>
              </a:rPr>
              <a:t>Pod_IP</a:t>
            </a:r>
            <a:endParaRPr b="1" i="0" sz="2400" u="none" cap="none" strike="noStrike">
              <a:solidFill>
                <a:srgbClr val="C00000"/>
              </a:solidFill>
              <a:latin typeface="Arial"/>
              <a:ea typeface="Arial"/>
              <a:cs typeface="Arial"/>
              <a:sym typeface="Arial"/>
            </a:endParaRPr>
          </a:p>
        </p:txBody>
      </p:sp>
      <p:sp>
        <p:nvSpPr>
          <p:cNvPr id="124" name="Google Shape;124;g6c20fd2de6_1_43"/>
          <p:cNvSpPr/>
          <p:nvPr/>
        </p:nvSpPr>
        <p:spPr>
          <a:xfrm>
            <a:off x="3721475" y="3046200"/>
            <a:ext cx="2064300" cy="524400"/>
          </a:xfrm>
          <a:prstGeom prst="wedgeRoundRectCallout">
            <a:avLst>
              <a:gd fmla="val 19595" name="adj1"/>
              <a:gd fmla="val 87223" name="adj2"/>
              <a:gd fmla="val 0" name="adj3"/>
            </a:avLst>
          </a:prstGeom>
          <a:solidFill>
            <a:srgbClr val="EFEFE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lang="en-US" sz="2400">
                <a:solidFill>
                  <a:srgbClr val="C00000"/>
                </a:solidFill>
              </a:rPr>
              <a:t>Encapsulate</a:t>
            </a:r>
            <a:endParaRPr b="1" i="0" sz="2400" u="none" cap="none" strike="noStrike">
              <a:solidFill>
                <a:srgbClr val="C00000"/>
              </a:solidFill>
              <a:latin typeface="Arial"/>
              <a:ea typeface="Arial"/>
              <a:cs typeface="Arial"/>
              <a:sym typeface="Arial"/>
            </a:endParaRPr>
          </a:p>
        </p:txBody>
      </p:sp>
      <p:sp>
        <p:nvSpPr>
          <p:cNvPr id="125" name="Google Shape;125;g6c20fd2de6_1_43"/>
          <p:cNvSpPr/>
          <p:nvPr/>
        </p:nvSpPr>
        <p:spPr>
          <a:xfrm>
            <a:off x="9724575" y="2629700"/>
            <a:ext cx="1643100" cy="772500"/>
          </a:xfrm>
          <a:prstGeom prst="wedgeRoundRectCallout">
            <a:avLst>
              <a:gd fmla="val -60145" name="adj1"/>
              <a:gd fmla="val 26553" name="adj2"/>
              <a:gd fmla="val 0" name="adj3"/>
            </a:avLst>
          </a:prstGeom>
          <a:solidFill>
            <a:srgbClr val="EFEFE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lang="en-US" sz="2400">
                <a:solidFill>
                  <a:srgbClr val="C00000"/>
                </a:solidFill>
              </a:rPr>
              <a:t>Execute f</a:t>
            </a:r>
            <a:r>
              <a:rPr b="1" i="0" lang="en-US" sz="2400" u="none" cap="none" strike="noStrike">
                <a:solidFill>
                  <a:srgbClr val="C00000"/>
                </a:solidFill>
                <a:latin typeface="Arial"/>
                <a:ea typeface="Arial"/>
                <a:cs typeface="Arial"/>
                <a:sym typeface="Arial"/>
              </a:rPr>
              <a:t>unctions</a:t>
            </a:r>
            <a:endParaRPr b="1" i="0" sz="2400" u="none" cap="none" strike="noStrike">
              <a:solidFill>
                <a:srgbClr val="C00000"/>
              </a:solidFill>
              <a:latin typeface="Arial"/>
              <a:ea typeface="Arial"/>
              <a:cs typeface="Arial"/>
              <a:sym typeface="Arial"/>
            </a:endParaRPr>
          </a:p>
        </p:txBody>
      </p:sp>
      <p:sp>
        <p:nvSpPr>
          <p:cNvPr id="126" name="Google Shape;126;g6c20fd2de6_1_43"/>
          <p:cNvSpPr/>
          <p:nvPr/>
        </p:nvSpPr>
        <p:spPr>
          <a:xfrm>
            <a:off x="1112750" y="1184875"/>
            <a:ext cx="2772900" cy="1746600"/>
          </a:xfrm>
          <a:prstGeom prst="wedgeRoundRectCallout">
            <a:avLst>
              <a:gd fmla="val 37949" name="adj1"/>
              <a:gd fmla="val 101272" name="adj2"/>
              <a:gd fmla="val 0" name="adj3"/>
            </a:avLst>
          </a:prstGeom>
          <a:solidFill>
            <a:srgbClr val="EFEFE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lang="en-US" sz="2200">
                <a:solidFill>
                  <a:srgbClr val="C00000"/>
                </a:solidFill>
              </a:rPr>
              <a:t>Configure mapping rules for exporting service (Netfilter NAT rules)</a:t>
            </a:r>
            <a:endParaRPr b="1" i="0" sz="2200" u="none" cap="none" strike="noStrike">
              <a:solidFill>
                <a:srgbClr val="C00000"/>
              </a:solidFill>
              <a:latin typeface="Arial"/>
              <a:ea typeface="Arial"/>
              <a:cs typeface="Arial"/>
              <a:sym typeface="Arial"/>
            </a:endParaRPr>
          </a:p>
        </p:txBody>
      </p:sp>
      <p:sp>
        <p:nvSpPr>
          <p:cNvPr id="127" name="Google Shape;127;g6c20fd2de6_1_43"/>
          <p:cNvSpPr/>
          <p:nvPr/>
        </p:nvSpPr>
        <p:spPr>
          <a:xfrm>
            <a:off x="8330975" y="1148000"/>
            <a:ext cx="2868300" cy="835200"/>
          </a:xfrm>
          <a:prstGeom prst="wedgeRoundRectCallout">
            <a:avLst>
              <a:gd fmla="val -25801" name="adj1"/>
              <a:gd fmla="val 65625" name="adj2"/>
              <a:gd fmla="val 0" name="adj3"/>
            </a:avLst>
          </a:prstGeom>
          <a:solidFill>
            <a:srgbClr val="EFEFE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lang="en-US" sz="2400">
                <a:solidFill>
                  <a:srgbClr val="C00000"/>
                </a:solidFill>
              </a:rPr>
              <a:t>Get events and push to a worker</a:t>
            </a:r>
            <a:endParaRPr b="1" i="0" sz="2400" u="none" cap="none" strike="noStrike">
              <a:solidFill>
                <a:srgbClr val="C00000"/>
              </a:solidFill>
              <a:latin typeface="Arial"/>
              <a:ea typeface="Arial"/>
              <a:cs typeface="Arial"/>
              <a:sym typeface="Arial"/>
            </a:endParaRPr>
          </a:p>
        </p:txBody>
      </p:sp>
      <p:sp>
        <p:nvSpPr>
          <p:cNvPr id="128" name="Google Shape;128;g6c20fd2de6_1_43"/>
          <p:cNvSpPr/>
          <p:nvPr/>
        </p:nvSpPr>
        <p:spPr>
          <a:xfrm>
            <a:off x="9892300" y="3807000"/>
            <a:ext cx="2218200" cy="764100"/>
          </a:xfrm>
          <a:prstGeom prst="wedgeRoundRectCallout">
            <a:avLst>
              <a:gd fmla="val -62587" name="adj1"/>
              <a:gd fmla="val -11321" name="adj2"/>
              <a:gd fmla="val 0" name="adj3"/>
            </a:avLst>
          </a:prstGeom>
          <a:solidFill>
            <a:srgbClr val="EFEFE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lang="en-US" sz="2400">
                <a:solidFill>
                  <a:srgbClr val="C00000"/>
                </a:solidFill>
              </a:rPr>
              <a:t>Route &amp; </a:t>
            </a:r>
            <a:endParaRPr b="1" sz="2400">
              <a:solidFill>
                <a:srgbClr val="C00000"/>
              </a:solidFill>
            </a:endParaRPr>
          </a:p>
          <a:p>
            <a:pPr indent="0" lvl="0" marL="0" marR="0" rtl="0" algn="ctr">
              <a:lnSpc>
                <a:spcPct val="100000"/>
              </a:lnSpc>
              <a:spcBef>
                <a:spcPts val="0"/>
              </a:spcBef>
              <a:spcAft>
                <a:spcPts val="0"/>
              </a:spcAft>
              <a:buClr>
                <a:srgbClr val="000000"/>
              </a:buClr>
              <a:buSzPts val="3200"/>
              <a:buFont typeface="Arial"/>
              <a:buNone/>
            </a:pPr>
            <a:r>
              <a:rPr b="1" lang="en-US" sz="2400">
                <a:solidFill>
                  <a:srgbClr val="C00000"/>
                </a:solidFill>
              </a:rPr>
              <a:t>Load balance</a:t>
            </a:r>
            <a:endParaRPr b="1" i="0" sz="2400" u="none" cap="none" strike="noStrike">
              <a:solidFill>
                <a:srgbClr val="C00000"/>
              </a:solidFill>
              <a:latin typeface="Arial"/>
              <a:ea typeface="Arial"/>
              <a:cs typeface="Arial"/>
              <a:sym typeface="Arial"/>
            </a:endParaRPr>
          </a:p>
        </p:txBody>
      </p:sp>
      <p:sp>
        <p:nvSpPr>
          <p:cNvPr id="129" name="Google Shape;129;g6c20fd2de6_1_43"/>
          <p:cNvSpPr/>
          <p:nvPr/>
        </p:nvSpPr>
        <p:spPr>
          <a:xfrm>
            <a:off x="4176500" y="5749800"/>
            <a:ext cx="2064300" cy="448200"/>
          </a:xfrm>
          <a:prstGeom prst="wedgeRoundRectCallout">
            <a:avLst>
              <a:gd fmla="val 60619" name="adj1"/>
              <a:gd fmla="val -50151" name="adj2"/>
              <a:gd fmla="val 0" name="adj3"/>
            </a:avLst>
          </a:prstGeom>
          <a:solidFill>
            <a:srgbClr val="EFEFE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lang="en-US" sz="2400">
                <a:solidFill>
                  <a:srgbClr val="C00000"/>
                </a:solidFill>
              </a:rPr>
              <a:t>Decapsulate</a:t>
            </a:r>
            <a:endParaRPr b="1" i="0" sz="2400" u="none" cap="none" strike="noStrike">
              <a:solidFill>
                <a:srgbClr val="C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5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5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5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5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500"/>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5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5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g792240b1e0_0_0"/>
          <p:cNvSpPr/>
          <p:nvPr/>
        </p:nvSpPr>
        <p:spPr>
          <a:xfrm>
            <a:off x="278188" y="1330850"/>
            <a:ext cx="11439300" cy="4886100"/>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0"/>
              </a:spcBef>
              <a:spcAft>
                <a:spcPts val="0"/>
              </a:spcAft>
              <a:buClr>
                <a:schemeClr val="dk1"/>
              </a:buClr>
              <a:buSzPts val="3200"/>
              <a:buFont typeface="Arial"/>
              <a:buChar char="❖"/>
            </a:pPr>
            <a:r>
              <a:rPr lang="en-US" sz="3200">
                <a:solidFill>
                  <a:schemeClr val="dk1"/>
                </a:solidFill>
              </a:rPr>
              <a:t>To develop an u</a:t>
            </a:r>
            <a:r>
              <a:rPr b="0" i="0" lang="en-US" sz="3200" u="none" cap="none" strike="noStrike">
                <a:solidFill>
                  <a:schemeClr val="dk1"/>
                </a:solidFill>
                <a:latin typeface="Arial"/>
                <a:ea typeface="Arial"/>
                <a:cs typeface="Arial"/>
                <a:sym typeface="Arial"/>
              </a:rPr>
              <a:t>nderstanding on the open source </a:t>
            </a:r>
            <a:r>
              <a:rPr lang="en-US" sz="3200">
                <a:solidFill>
                  <a:schemeClr val="dk1"/>
                </a:solidFill>
              </a:rPr>
              <a:t>serverless </a:t>
            </a:r>
            <a:r>
              <a:rPr b="0" i="0" lang="en-US" sz="3200" u="none" cap="none" strike="noStrike">
                <a:solidFill>
                  <a:schemeClr val="dk1"/>
                </a:solidFill>
                <a:latin typeface="Arial"/>
                <a:ea typeface="Arial"/>
                <a:cs typeface="Arial"/>
                <a:sym typeface="Arial"/>
              </a:rPr>
              <a:t>platforms:</a:t>
            </a:r>
            <a:endParaRPr b="0" i="0" sz="3200" u="none" cap="none" strike="noStrike">
              <a:solidFill>
                <a:schemeClr val="dk1"/>
              </a:solidFill>
              <a:latin typeface="Arial"/>
              <a:ea typeface="Arial"/>
              <a:cs typeface="Arial"/>
              <a:sym typeface="Arial"/>
            </a:endParaRPr>
          </a:p>
          <a:p>
            <a:pPr indent="-431800" lvl="1" marL="914400" marR="0" rtl="0" algn="l">
              <a:lnSpc>
                <a:spcPct val="100000"/>
              </a:lnSpc>
              <a:spcBef>
                <a:spcPts val="0"/>
              </a:spcBef>
              <a:spcAft>
                <a:spcPts val="0"/>
              </a:spcAft>
              <a:buClr>
                <a:schemeClr val="dk1"/>
              </a:buClr>
              <a:buSzPts val="3200"/>
              <a:buFont typeface="Arial"/>
              <a:buChar char="➢"/>
            </a:pPr>
            <a:r>
              <a:rPr lang="en-US" sz="3200">
                <a:solidFill>
                  <a:schemeClr val="dk1"/>
                </a:solidFill>
              </a:rPr>
              <a:t>Do measurements to </a:t>
            </a:r>
            <a:r>
              <a:rPr lang="en-US" sz="3200">
                <a:solidFill>
                  <a:schemeClr val="dk1"/>
                </a:solidFill>
              </a:rPr>
              <a:t>understand </a:t>
            </a:r>
            <a:r>
              <a:rPr b="0" i="0" lang="en-US" sz="3200" u="none" cap="none" strike="noStrike">
                <a:solidFill>
                  <a:schemeClr val="dk1"/>
                </a:solidFill>
                <a:latin typeface="Arial"/>
                <a:ea typeface="Arial"/>
                <a:cs typeface="Arial"/>
                <a:sym typeface="Arial"/>
              </a:rPr>
              <a:t>the impact of </a:t>
            </a:r>
            <a:r>
              <a:rPr b="0" i="0" lang="en-US" sz="3200" u="none" cap="none" strike="noStrike">
                <a:solidFill>
                  <a:schemeClr val="dk1"/>
                </a:solidFill>
                <a:latin typeface="Arial"/>
                <a:ea typeface="Arial"/>
                <a:cs typeface="Arial"/>
                <a:sym typeface="Arial"/>
              </a:rPr>
              <a:t>key </a:t>
            </a:r>
            <a:r>
              <a:rPr b="0" i="0" lang="en-US" sz="3200" u="none" cap="none" strike="noStrike">
                <a:solidFill>
                  <a:schemeClr val="dk1"/>
                </a:solidFill>
                <a:latin typeface="Arial"/>
                <a:ea typeface="Arial"/>
                <a:cs typeface="Arial"/>
                <a:sym typeface="Arial"/>
              </a:rPr>
              <a:t>configuration parameters of different components (gateway, controller and function)</a:t>
            </a:r>
            <a:endParaRPr b="0" i="0" sz="3200" u="none" cap="none" strike="noStrike">
              <a:solidFill>
                <a:schemeClr val="dk1"/>
              </a:solidFill>
              <a:latin typeface="Arial"/>
              <a:ea typeface="Arial"/>
              <a:cs typeface="Arial"/>
              <a:sym typeface="Arial"/>
            </a:endParaRPr>
          </a:p>
          <a:p>
            <a:pPr indent="-431800" lvl="0" marL="457200" marR="0" rtl="0" algn="l">
              <a:lnSpc>
                <a:spcPct val="100000"/>
              </a:lnSpc>
              <a:spcBef>
                <a:spcPts val="0"/>
              </a:spcBef>
              <a:spcAft>
                <a:spcPts val="0"/>
              </a:spcAft>
              <a:buClr>
                <a:srgbClr val="E9EFF7"/>
              </a:buClr>
              <a:buSzPts val="3200"/>
              <a:buFont typeface="Arial"/>
              <a:buChar char="❖"/>
            </a:pPr>
            <a:r>
              <a:rPr b="0" i="0" lang="en-US" sz="3200" u="none" cap="none" strike="noStrike">
                <a:solidFill>
                  <a:srgbClr val="E9EFF7"/>
                </a:solidFill>
                <a:latin typeface="Arial"/>
                <a:ea typeface="Arial"/>
                <a:cs typeface="Arial"/>
                <a:sym typeface="Arial"/>
              </a:rPr>
              <a:t>Evaluate and compare the performance of open source serverless platforms:</a:t>
            </a:r>
            <a:endParaRPr b="0" i="0" sz="3200" u="none" cap="none" strike="noStrike">
              <a:solidFill>
                <a:srgbClr val="E9EFF7"/>
              </a:solidFill>
              <a:latin typeface="Arial"/>
              <a:ea typeface="Arial"/>
              <a:cs typeface="Arial"/>
              <a:sym typeface="Arial"/>
            </a:endParaRPr>
          </a:p>
          <a:p>
            <a:pPr indent="-431800" lvl="1" marL="914400" marR="0" rtl="0" algn="l">
              <a:lnSpc>
                <a:spcPct val="100000"/>
              </a:lnSpc>
              <a:spcBef>
                <a:spcPts val="0"/>
              </a:spcBef>
              <a:spcAft>
                <a:spcPts val="0"/>
              </a:spcAft>
              <a:buClr>
                <a:srgbClr val="E9EFF7"/>
              </a:buClr>
              <a:buSzPts val="3200"/>
              <a:buFont typeface="Arial"/>
              <a:buChar char="➢"/>
            </a:pPr>
            <a:r>
              <a:rPr b="0" i="0" lang="en-US" sz="3200" u="none" cap="none" strike="noStrike">
                <a:solidFill>
                  <a:srgbClr val="E9EFF7"/>
                </a:solidFill>
                <a:latin typeface="Arial"/>
                <a:ea typeface="Arial"/>
                <a:cs typeface="Arial"/>
                <a:sym typeface="Arial"/>
              </a:rPr>
              <a:t>Different workloads</a:t>
            </a:r>
            <a:endParaRPr b="0" i="0" sz="3200" u="none" cap="none" strike="noStrike">
              <a:solidFill>
                <a:srgbClr val="E9EFF7"/>
              </a:solidFill>
              <a:latin typeface="Arial"/>
              <a:ea typeface="Arial"/>
              <a:cs typeface="Arial"/>
              <a:sym typeface="Arial"/>
            </a:endParaRPr>
          </a:p>
          <a:p>
            <a:pPr indent="-431800" lvl="1" marL="914400" marR="0" rtl="0" algn="l">
              <a:lnSpc>
                <a:spcPct val="100000"/>
              </a:lnSpc>
              <a:spcBef>
                <a:spcPts val="0"/>
              </a:spcBef>
              <a:spcAft>
                <a:spcPts val="0"/>
              </a:spcAft>
              <a:buClr>
                <a:srgbClr val="E9EFF7"/>
              </a:buClr>
              <a:buSzPts val="3200"/>
              <a:buFont typeface="Arial"/>
              <a:buChar char="➢"/>
            </a:pPr>
            <a:r>
              <a:rPr b="0" i="0" lang="en-US" sz="3200" u="none" cap="none" strike="noStrike">
                <a:solidFill>
                  <a:srgbClr val="E9EFF7"/>
                </a:solidFill>
                <a:latin typeface="Arial"/>
                <a:ea typeface="Arial"/>
                <a:cs typeface="Arial"/>
                <a:sym typeface="Arial"/>
              </a:rPr>
              <a:t>Different auto-scaling modes</a:t>
            </a:r>
            <a:endParaRPr b="0" i="0" sz="3200" u="none" cap="none" strike="noStrike">
              <a:solidFill>
                <a:srgbClr val="E9EFF7"/>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p:txBody>
      </p:sp>
      <p:sp>
        <p:nvSpPr>
          <p:cNvPr id="136" name="Google Shape;136;g792240b1e0_0_0"/>
          <p:cNvSpPr txBox="1"/>
          <p:nvPr/>
        </p:nvSpPr>
        <p:spPr>
          <a:xfrm>
            <a:off x="607927" y="146750"/>
            <a:ext cx="92427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lang="en-US" sz="5400">
                <a:solidFill>
                  <a:schemeClr val="dk1"/>
                </a:solidFill>
              </a:rPr>
              <a:t>Motivation and </a:t>
            </a:r>
            <a:r>
              <a:rPr b="0" i="0" lang="en-US" sz="5400" u="none" cap="none" strike="noStrike">
                <a:solidFill>
                  <a:schemeClr val="dk1"/>
                </a:solidFill>
                <a:latin typeface="Arial"/>
                <a:ea typeface="Arial"/>
                <a:cs typeface="Arial"/>
                <a:sym typeface="Arial"/>
              </a:rPr>
              <a:t>Goals</a:t>
            </a:r>
            <a:endParaRPr b="0" i="0" sz="5400" u="none" cap="none" strike="noStrike">
              <a:solidFill>
                <a:schemeClr val="dk1"/>
              </a:solidFill>
              <a:latin typeface="Arial"/>
              <a:ea typeface="Arial"/>
              <a:cs typeface="Arial"/>
              <a:sym typeface="Arial"/>
            </a:endParaRPr>
          </a:p>
        </p:txBody>
      </p:sp>
      <p:cxnSp>
        <p:nvCxnSpPr>
          <p:cNvPr id="137" name="Google Shape;137;g792240b1e0_0_0"/>
          <p:cNvCxnSpPr/>
          <p:nvPr/>
        </p:nvCxnSpPr>
        <p:spPr>
          <a:xfrm>
            <a:off x="479619" y="1057404"/>
            <a:ext cx="11036400" cy="0"/>
          </a:xfrm>
          <a:prstGeom prst="straightConnector1">
            <a:avLst/>
          </a:prstGeom>
          <a:noFill/>
          <a:ln cap="flat" cmpd="sng" w="38100">
            <a:solidFill>
              <a:srgbClr val="521B93"/>
            </a:solidFill>
            <a:prstDash val="solid"/>
            <a:miter lim="800000"/>
            <a:headEnd len="sm" w="sm" type="none"/>
            <a:tailEnd len="sm" w="sm" type="none"/>
          </a:ln>
          <a:effectLst>
            <a:outerShdw blurRad="50800" rotWithShape="0" algn="t" dir="5400000" dist="38100">
              <a:srgbClr val="000000">
                <a:alpha val="40000"/>
              </a:srgbClr>
            </a:outerShdw>
          </a:effectLst>
        </p:spPr>
      </p:cxnSp>
      <p:pic>
        <p:nvPicPr>
          <p:cNvPr id="138" name="Google Shape;138;g792240b1e0_0_0"/>
          <p:cNvPicPr preferRelativeResize="0"/>
          <p:nvPr/>
        </p:nvPicPr>
        <p:blipFill rotWithShape="1">
          <a:blip r:embed="rId3">
            <a:alphaModFix/>
          </a:blip>
          <a:srcRect b="0" l="0" r="0" t="0"/>
          <a:stretch/>
        </p:blipFill>
        <p:spPr>
          <a:xfrm>
            <a:off x="5320849" y="4209024"/>
            <a:ext cx="1724325" cy="1391550"/>
          </a:xfrm>
          <a:prstGeom prst="rect">
            <a:avLst/>
          </a:prstGeom>
          <a:noFill/>
          <a:ln>
            <a:noFill/>
          </a:ln>
        </p:spPr>
      </p:pic>
      <p:pic>
        <p:nvPicPr>
          <p:cNvPr id="139" name="Google Shape;139;g792240b1e0_0_0"/>
          <p:cNvPicPr preferRelativeResize="0"/>
          <p:nvPr/>
        </p:nvPicPr>
        <p:blipFill rotWithShape="1">
          <a:blip r:embed="rId4">
            <a:alphaModFix/>
          </a:blip>
          <a:srcRect b="0" l="0" r="0" t="0"/>
          <a:stretch/>
        </p:blipFill>
        <p:spPr>
          <a:xfrm>
            <a:off x="3320350" y="4165603"/>
            <a:ext cx="1599113" cy="1478406"/>
          </a:xfrm>
          <a:prstGeom prst="rect">
            <a:avLst/>
          </a:prstGeom>
          <a:noFill/>
          <a:ln>
            <a:noFill/>
          </a:ln>
        </p:spPr>
      </p:pic>
      <p:pic>
        <p:nvPicPr>
          <p:cNvPr id="140" name="Google Shape;140;g792240b1e0_0_0"/>
          <p:cNvPicPr preferRelativeResize="0"/>
          <p:nvPr/>
        </p:nvPicPr>
        <p:blipFill rotWithShape="1">
          <a:blip r:embed="rId5">
            <a:alphaModFix/>
          </a:blip>
          <a:srcRect b="0" l="0" r="0" t="0"/>
          <a:stretch/>
        </p:blipFill>
        <p:spPr>
          <a:xfrm>
            <a:off x="7248898" y="4314872"/>
            <a:ext cx="4839150" cy="1179850"/>
          </a:xfrm>
          <a:prstGeom prst="rect">
            <a:avLst/>
          </a:prstGeom>
          <a:noFill/>
          <a:ln>
            <a:noFill/>
          </a:ln>
        </p:spPr>
      </p:pic>
      <p:pic>
        <p:nvPicPr>
          <p:cNvPr id="141" name="Google Shape;141;g792240b1e0_0_0"/>
          <p:cNvPicPr preferRelativeResize="0"/>
          <p:nvPr/>
        </p:nvPicPr>
        <p:blipFill rotWithShape="1">
          <a:blip r:embed="rId6">
            <a:alphaModFix/>
          </a:blip>
          <a:srcRect b="0" l="0" r="0" t="0"/>
          <a:stretch/>
        </p:blipFill>
        <p:spPr>
          <a:xfrm>
            <a:off x="278163" y="4165599"/>
            <a:ext cx="2815862" cy="1478400"/>
          </a:xfrm>
          <a:prstGeom prst="rect">
            <a:avLst/>
          </a:prstGeom>
          <a:noFill/>
          <a:ln>
            <a:noFill/>
          </a:ln>
        </p:spPr>
      </p:pic>
      <p:sp>
        <p:nvSpPr>
          <p:cNvPr id="142" name="Google Shape;142;g792240b1e0_0_0"/>
          <p:cNvSpPr txBox="1"/>
          <p:nvPr/>
        </p:nvSpPr>
        <p:spPr>
          <a:xfrm>
            <a:off x="1150425" y="5784325"/>
            <a:ext cx="1312800" cy="51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000"/>
              <a:t>v1.1.16</a:t>
            </a:r>
            <a:endParaRPr b="1" sz="2000"/>
          </a:p>
        </p:txBody>
      </p:sp>
      <p:sp>
        <p:nvSpPr>
          <p:cNvPr id="143" name="Google Shape;143;g792240b1e0_0_0"/>
          <p:cNvSpPr txBox="1"/>
          <p:nvPr/>
        </p:nvSpPr>
        <p:spPr>
          <a:xfrm>
            <a:off x="2795413" y="5784325"/>
            <a:ext cx="2496600" cy="107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000"/>
              <a:t>Gateway: v0.17.0</a:t>
            </a:r>
            <a:endParaRPr b="1" sz="2000"/>
          </a:p>
          <a:p>
            <a:pPr indent="0" lvl="0" marL="0" rtl="0" algn="ctr">
              <a:spcBef>
                <a:spcPts val="0"/>
              </a:spcBef>
              <a:spcAft>
                <a:spcPts val="0"/>
              </a:spcAft>
              <a:buNone/>
            </a:pPr>
            <a:r>
              <a:rPr b="1" lang="en-US" sz="2000"/>
              <a:t>Faas-netes: v0.8.6</a:t>
            </a:r>
            <a:endParaRPr b="1" sz="2000"/>
          </a:p>
          <a:p>
            <a:pPr indent="0" lvl="0" marL="0" rtl="0" algn="ctr">
              <a:spcBef>
                <a:spcPts val="0"/>
              </a:spcBef>
              <a:spcAft>
                <a:spcPts val="0"/>
              </a:spcAft>
              <a:buNone/>
            </a:pPr>
            <a:r>
              <a:rPr b="1" lang="en-US" sz="2000"/>
              <a:t>Faas-cli: v0.9.2</a:t>
            </a:r>
            <a:endParaRPr b="1" sz="2000"/>
          </a:p>
        </p:txBody>
      </p:sp>
      <p:sp>
        <p:nvSpPr>
          <p:cNvPr id="144" name="Google Shape;144;g792240b1e0_0_0"/>
          <p:cNvSpPr txBox="1"/>
          <p:nvPr/>
        </p:nvSpPr>
        <p:spPr>
          <a:xfrm>
            <a:off x="5526613" y="5846200"/>
            <a:ext cx="1312800" cy="51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000"/>
              <a:t>v0.8</a:t>
            </a:r>
            <a:endParaRPr b="1" sz="2000"/>
          </a:p>
        </p:txBody>
      </p:sp>
      <p:sp>
        <p:nvSpPr>
          <p:cNvPr id="145" name="Google Shape;145;g792240b1e0_0_0"/>
          <p:cNvSpPr txBox="1"/>
          <p:nvPr/>
        </p:nvSpPr>
        <p:spPr>
          <a:xfrm>
            <a:off x="9012063" y="5784325"/>
            <a:ext cx="1312800" cy="51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000"/>
              <a:t>v1.0.4</a:t>
            </a:r>
            <a:endParaRPr b="1"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g7916df5804_0_62"/>
          <p:cNvSpPr txBox="1"/>
          <p:nvPr>
            <p:ph idx="1" type="body"/>
          </p:nvPr>
        </p:nvSpPr>
        <p:spPr>
          <a:xfrm>
            <a:off x="44550" y="1266150"/>
            <a:ext cx="12502800" cy="4875300"/>
          </a:xfrm>
          <a:prstGeom prst="rect">
            <a:avLst/>
          </a:prstGeom>
          <a:noFill/>
          <a:ln>
            <a:noFill/>
          </a:ln>
        </p:spPr>
        <p:txBody>
          <a:bodyPr anchorCtr="0" anchor="t" bIns="45700" lIns="91425" spcFirstLastPara="1" rIns="91425" wrap="square" tIns="45700">
            <a:noAutofit/>
          </a:bodyPr>
          <a:lstStyle/>
          <a:p>
            <a:pPr indent="-425450" lvl="0" marL="457200" marR="0" rtl="0" algn="l">
              <a:lnSpc>
                <a:spcPct val="100000"/>
              </a:lnSpc>
              <a:spcBef>
                <a:spcPts val="0"/>
              </a:spcBef>
              <a:spcAft>
                <a:spcPts val="0"/>
              </a:spcAft>
              <a:buClr>
                <a:schemeClr val="dk1"/>
              </a:buClr>
              <a:buSzPts val="3100"/>
              <a:buChar char="❖"/>
            </a:pPr>
            <a:r>
              <a:rPr lang="en-US" sz="3100"/>
              <a:t>Topology: Kubernetes cluster (1 master, 2 workers) on CloudLab</a:t>
            </a:r>
            <a:r>
              <a:rPr baseline="30000" lang="en-US" sz="3100"/>
              <a:t>1</a:t>
            </a:r>
            <a:endParaRPr baseline="30000" sz="3100"/>
          </a:p>
          <a:p>
            <a:pPr indent="-425450" lvl="1" marL="914400" marR="0" rtl="0" algn="l">
              <a:lnSpc>
                <a:spcPct val="100000"/>
              </a:lnSpc>
              <a:spcBef>
                <a:spcPts val="0"/>
              </a:spcBef>
              <a:spcAft>
                <a:spcPts val="0"/>
              </a:spcAft>
              <a:buClr>
                <a:schemeClr val="dk1"/>
              </a:buClr>
              <a:buSzPts val="3100"/>
              <a:buChar char="➢"/>
            </a:pPr>
            <a:r>
              <a:rPr lang="en-US" sz="3100"/>
              <a:t>Hardware:  Intel Xeon E5-2640 v4 @ 20 Hyperthread cores.</a:t>
            </a:r>
            <a:endParaRPr sz="3100"/>
          </a:p>
          <a:p>
            <a:pPr indent="-425450" lvl="1" marL="914400" marR="0" rtl="0" algn="l">
              <a:lnSpc>
                <a:spcPct val="100000"/>
              </a:lnSpc>
              <a:spcBef>
                <a:spcPts val="0"/>
              </a:spcBef>
              <a:spcAft>
                <a:spcPts val="0"/>
              </a:spcAft>
              <a:buClr>
                <a:schemeClr val="dk1"/>
              </a:buClr>
              <a:buSzPts val="3100"/>
              <a:buChar char="➢"/>
            </a:pPr>
            <a:r>
              <a:rPr lang="en-US" sz="3100"/>
              <a:t>Operating System: Ubuntu 16.04.1 LTS</a:t>
            </a:r>
            <a:endParaRPr sz="3100"/>
          </a:p>
          <a:p>
            <a:pPr indent="-425450" lvl="1" marL="914400" marR="0" rtl="0" algn="l">
              <a:lnSpc>
                <a:spcPct val="100000"/>
              </a:lnSpc>
              <a:spcBef>
                <a:spcPts val="0"/>
              </a:spcBef>
              <a:spcAft>
                <a:spcPts val="0"/>
              </a:spcAft>
              <a:buClr>
                <a:schemeClr val="dk1"/>
              </a:buClr>
              <a:buSzPts val="3100"/>
              <a:buChar char="➢"/>
            </a:pPr>
            <a:r>
              <a:rPr lang="en-US" sz="3100"/>
              <a:t>Kubernetes v1.16.1, Docker v18.09.2</a:t>
            </a:r>
            <a:endParaRPr sz="3100"/>
          </a:p>
          <a:p>
            <a:pPr indent="0" lvl="0" marL="0" marR="0" rtl="0" algn="l">
              <a:lnSpc>
                <a:spcPct val="100000"/>
              </a:lnSpc>
              <a:spcBef>
                <a:spcPts val="0"/>
              </a:spcBef>
              <a:spcAft>
                <a:spcPts val="0"/>
              </a:spcAft>
              <a:buNone/>
            </a:pPr>
            <a:r>
              <a:t/>
            </a:r>
            <a:endParaRPr sz="3100"/>
          </a:p>
          <a:p>
            <a:pPr indent="-425450" lvl="0" marL="457200" marR="0" rtl="0" algn="l">
              <a:lnSpc>
                <a:spcPct val="100000"/>
              </a:lnSpc>
              <a:spcBef>
                <a:spcPts val="0"/>
              </a:spcBef>
              <a:spcAft>
                <a:spcPts val="0"/>
              </a:spcAft>
              <a:buClr>
                <a:schemeClr val="dk1"/>
              </a:buClr>
              <a:buSzPts val="3100"/>
              <a:buChar char="❖"/>
            </a:pPr>
            <a:r>
              <a:rPr lang="en-US" sz="3100"/>
              <a:t>Functions and Workload:</a:t>
            </a:r>
            <a:endParaRPr sz="3100"/>
          </a:p>
          <a:p>
            <a:pPr indent="-425450" lvl="1" marL="914400" marR="0" rtl="0" algn="l">
              <a:lnSpc>
                <a:spcPct val="100000"/>
              </a:lnSpc>
              <a:spcBef>
                <a:spcPts val="0"/>
              </a:spcBef>
              <a:spcAft>
                <a:spcPts val="0"/>
              </a:spcAft>
              <a:buClr>
                <a:schemeClr val="dk1"/>
              </a:buClr>
              <a:buSzPts val="3100"/>
              <a:buChar char="➢"/>
            </a:pPr>
            <a:r>
              <a:rPr lang="en-US" sz="3100"/>
              <a:t>Python ‘Hello-world’ function</a:t>
            </a:r>
            <a:endParaRPr sz="3100"/>
          </a:p>
          <a:p>
            <a:pPr indent="-425450" lvl="1" marL="914400" marR="0" rtl="0" algn="l">
              <a:lnSpc>
                <a:spcPct val="100000"/>
              </a:lnSpc>
              <a:spcBef>
                <a:spcPts val="0"/>
              </a:spcBef>
              <a:spcAft>
                <a:spcPts val="0"/>
              </a:spcAft>
              <a:buClr>
                <a:schemeClr val="dk1"/>
              </a:buClr>
              <a:buSzPts val="3100"/>
              <a:buChar char="➢"/>
            </a:pPr>
            <a:r>
              <a:rPr lang="en-US" sz="3100"/>
              <a:t>Python ‘HTTP’ function</a:t>
            </a:r>
            <a:endParaRPr sz="3100"/>
          </a:p>
          <a:p>
            <a:pPr indent="-425450" lvl="1" marL="914400" marR="0" rtl="0" algn="l">
              <a:lnSpc>
                <a:spcPct val="100000"/>
              </a:lnSpc>
              <a:spcBef>
                <a:spcPts val="0"/>
              </a:spcBef>
              <a:spcAft>
                <a:spcPts val="0"/>
              </a:spcAft>
              <a:buClr>
                <a:srgbClr val="000000"/>
              </a:buClr>
              <a:buSzPts val="3100"/>
              <a:buChar char="➢"/>
            </a:pPr>
            <a:r>
              <a:rPr lang="en-US" sz="3100"/>
              <a:t>Workload Generator: wrk </a:t>
            </a:r>
            <a:endParaRPr sz="3100"/>
          </a:p>
          <a:p>
            <a:pPr indent="0" lvl="0" marL="457200" marR="0" rtl="0" algn="l">
              <a:lnSpc>
                <a:spcPct val="100000"/>
              </a:lnSpc>
              <a:spcBef>
                <a:spcPts val="0"/>
              </a:spcBef>
              <a:spcAft>
                <a:spcPts val="0"/>
              </a:spcAft>
              <a:buNone/>
            </a:pPr>
            <a:r>
              <a:t/>
            </a:r>
            <a:endParaRPr sz="3200"/>
          </a:p>
        </p:txBody>
      </p:sp>
      <p:sp>
        <p:nvSpPr>
          <p:cNvPr id="151" name="Google Shape;151;g7916df5804_0_62"/>
          <p:cNvSpPr txBox="1"/>
          <p:nvPr/>
        </p:nvSpPr>
        <p:spPr>
          <a:xfrm>
            <a:off x="607925" y="146750"/>
            <a:ext cx="102942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Arial"/>
                <a:ea typeface="Arial"/>
                <a:cs typeface="Arial"/>
                <a:sym typeface="Arial"/>
              </a:rPr>
              <a:t>Experiment Setup</a:t>
            </a:r>
            <a:endParaRPr b="0" i="0" sz="5400" u="none" cap="none" strike="noStrike">
              <a:solidFill>
                <a:schemeClr val="dk1"/>
              </a:solidFill>
              <a:latin typeface="Arial"/>
              <a:ea typeface="Arial"/>
              <a:cs typeface="Arial"/>
              <a:sym typeface="Arial"/>
            </a:endParaRPr>
          </a:p>
        </p:txBody>
      </p:sp>
      <p:cxnSp>
        <p:nvCxnSpPr>
          <p:cNvPr id="152" name="Google Shape;152;g7916df5804_0_62"/>
          <p:cNvCxnSpPr/>
          <p:nvPr/>
        </p:nvCxnSpPr>
        <p:spPr>
          <a:xfrm>
            <a:off x="479619" y="1057404"/>
            <a:ext cx="11036400" cy="0"/>
          </a:xfrm>
          <a:prstGeom prst="straightConnector1">
            <a:avLst/>
          </a:prstGeom>
          <a:noFill/>
          <a:ln cap="flat" cmpd="sng" w="38100">
            <a:solidFill>
              <a:srgbClr val="521B93"/>
            </a:solidFill>
            <a:prstDash val="solid"/>
            <a:miter lim="800000"/>
            <a:headEnd len="sm" w="sm" type="none"/>
            <a:tailEnd len="sm" w="sm" type="none"/>
          </a:ln>
          <a:effectLst>
            <a:outerShdw blurRad="50800" rotWithShape="0" algn="t" dir="5400000" dist="38100">
              <a:srgbClr val="000000">
                <a:alpha val="40000"/>
              </a:srgbClr>
            </a:outerShdw>
          </a:effectLst>
        </p:spPr>
      </p:cxnSp>
      <p:sp>
        <p:nvSpPr>
          <p:cNvPr id="153" name="Google Shape;153;g7916df5804_0_62"/>
          <p:cNvSpPr txBox="1"/>
          <p:nvPr/>
        </p:nvSpPr>
        <p:spPr>
          <a:xfrm>
            <a:off x="271600" y="6035650"/>
            <a:ext cx="11120700" cy="7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[1] Duplyakin, Dmitry, et al. "The design and operation of CloudLab." 2019 USENIX Annual Technical Conference (USENIX ATC 19). 2019.</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g6c12dbd52c_0_28"/>
          <p:cNvSpPr/>
          <p:nvPr/>
        </p:nvSpPr>
        <p:spPr>
          <a:xfrm>
            <a:off x="470850" y="1272225"/>
            <a:ext cx="11439300" cy="4886100"/>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Working model</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p:txBody>
      </p:sp>
      <p:pic>
        <p:nvPicPr>
          <p:cNvPr id="160" name="Google Shape;160;g6c12dbd52c_0_28"/>
          <p:cNvPicPr preferRelativeResize="0"/>
          <p:nvPr/>
        </p:nvPicPr>
        <p:blipFill rotWithShape="1">
          <a:blip r:embed="rId3">
            <a:alphaModFix/>
          </a:blip>
          <a:srcRect b="0" l="0" r="0" t="0"/>
          <a:stretch/>
        </p:blipFill>
        <p:spPr>
          <a:xfrm>
            <a:off x="721838" y="2680125"/>
            <a:ext cx="10748326" cy="2666875"/>
          </a:xfrm>
          <a:prstGeom prst="rect">
            <a:avLst/>
          </a:prstGeom>
          <a:noFill/>
          <a:ln>
            <a:noFill/>
          </a:ln>
        </p:spPr>
      </p:pic>
      <p:sp>
        <p:nvSpPr>
          <p:cNvPr id="161" name="Google Shape;161;g6c12dbd52c_0_28"/>
          <p:cNvSpPr txBox="1"/>
          <p:nvPr/>
        </p:nvSpPr>
        <p:spPr>
          <a:xfrm>
            <a:off x="607925" y="146750"/>
            <a:ext cx="101370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Arial"/>
                <a:ea typeface="Arial"/>
                <a:cs typeface="Arial"/>
                <a:sym typeface="Arial"/>
              </a:rPr>
              <a:t>Nuclio</a:t>
            </a:r>
            <a:endParaRPr b="0" i="0" sz="5400" u="none" cap="none" strike="noStrike">
              <a:solidFill>
                <a:schemeClr val="dk1"/>
              </a:solidFill>
              <a:latin typeface="Arial"/>
              <a:ea typeface="Arial"/>
              <a:cs typeface="Arial"/>
              <a:sym typeface="Arial"/>
            </a:endParaRPr>
          </a:p>
        </p:txBody>
      </p:sp>
      <p:cxnSp>
        <p:nvCxnSpPr>
          <p:cNvPr id="162" name="Google Shape;162;g6c12dbd52c_0_28"/>
          <p:cNvCxnSpPr/>
          <p:nvPr/>
        </p:nvCxnSpPr>
        <p:spPr>
          <a:xfrm>
            <a:off x="479619" y="1057404"/>
            <a:ext cx="11036400" cy="0"/>
          </a:xfrm>
          <a:prstGeom prst="straightConnector1">
            <a:avLst/>
          </a:prstGeom>
          <a:noFill/>
          <a:ln cap="flat" cmpd="sng" w="38100">
            <a:solidFill>
              <a:srgbClr val="521B93"/>
            </a:solidFill>
            <a:prstDash val="solid"/>
            <a:miter lim="800000"/>
            <a:headEnd len="sm" w="sm" type="none"/>
            <a:tailEnd len="sm" w="sm" type="none"/>
          </a:ln>
          <a:effectLst>
            <a:outerShdw blurRad="50800" rotWithShape="0" algn="t" dir="5400000" dist="38100">
              <a:srgbClr val="000000">
                <a:alpha val="40000"/>
              </a:srgbClr>
            </a:outerShdw>
          </a:effectLst>
        </p:spPr>
      </p:cxnSp>
      <p:sp>
        <p:nvSpPr>
          <p:cNvPr id="163" name="Google Shape;163;g6c12dbd52c_0_28"/>
          <p:cNvSpPr/>
          <p:nvPr/>
        </p:nvSpPr>
        <p:spPr>
          <a:xfrm>
            <a:off x="9402275" y="5608000"/>
            <a:ext cx="2067900" cy="1165800"/>
          </a:xfrm>
          <a:prstGeom prst="wedgeRoundRectCallout">
            <a:avLst>
              <a:gd fmla="val -28194" name="adj1"/>
              <a:gd fmla="val -63731" name="adj2"/>
              <a:gd fmla="val 0" name="adj3"/>
            </a:avLst>
          </a:prstGeom>
          <a:solidFill>
            <a:srgbClr val="EFEFE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i="0" lang="en-US" sz="2400" u="none" cap="none" strike="noStrike">
                <a:solidFill>
                  <a:srgbClr val="C00000"/>
                </a:solidFill>
                <a:latin typeface="Arial"/>
                <a:ea typeface="Arial"/>
                <a:cs typeface="Arial"/>
                <a:sym typeface="Arial"/>
              </a:rPr>
              <a:t>Multiple Workers</a:t>
            </a:r>
            <a:endParaRPr b="1" i="0" sz="2400" u="none" cap="none" strike="noStrike">
              <a:solidFill>
                <a:srgbClr val="C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1" lang="en-US" sz="2400">
                <a:solidFill>
                  <a:srgbClr val="C00000"/>
                </a:solidFill>
              </a:rPr>
              <a:t>(Processes)</a:t>
            </a:r>
            <a:endParaRPr b="1" sz="2400">
              <a:solidFill>
                <a:srgbClr val="C00000"/>
              </a:solidFill>
            </a:endParaRPr>
          </a:p>
        </p:txBody>
      </p:sp>
      <p:sp>
        <p:nvSpPr>
          <p:cNvPr id="164" name="Google Shape;164;g6c12dbd52c_0_28"/>
          <p:cNvSpPr/>
          <p:nvPr/>
        </p:nvSpPr>
        <p:spPr>
          <a:xfrm>
            <a:off x="5350175" y="1177925"/>
            <a:ext cx="2067900" cy="1165800"/>
          </a:xfrm>
          <a:prstGeom prst="wedgeRoundRectCallout">
            <a:avLst>
              <a:gd fmla="val -37356" name="adj1"/>
              <a:gd fmla="val 88641" name="adj2"/>
              <a:gd fmla="val 0" name="adj3"/>
            </a:avLst>
          </a:prstGeom>
          <a:solidFill>
            <a:srgbClr val="EFEFE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i="0" lang="en-US" sz="2400" u="none" cap="none" strike="noStrike">
                <a:solidFill>
                  <a:srgbClr val="C00000"/>
                </a:solidFill>
                <a:latin typeface="Arial"/>
                <a:ea typeface="Arial"/>
                <a:cs typeface="Arial"/>
                <a:sym typeface="Arial"/>
              </a:rPr>
              <a:t>Direct call to func pod</a:t>
            </a:r>
            <a:endParaRPr b="1" i="0" sz="2400" u="none" cap="none" strike="noStrike">
              <a:solidFill>
                <a:srgbClr val="C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1" i="0" lang="en-US" sz="2400" u="none" cap="none" strike="noStrike">
                <a:solidFill>
                  <a:srgbClr val="C00000"/>
                </a:solidFill>
                <a:latin typeface="Arial"/>
                <a:ea typeface="Arial"/>
                <a:cs typeface="Arial"/>
                <a:sym typeface="Arial"/>
              </a:rPr>
              <a:t>(NodePort)</a:t>
            </a:r>
            <a:endParaRPr b="1" i="0" sz="2400" u="none" cap="none" strike="noStrike">
              <a:solidFill>
                <a:srgbClr val="C00000"/>
              </a:solidFill>
              <a:latin typeface="Arial"/>
              <a:ea typeface="Arial"/>
              <a:cs typeface="Arial"/>
              <a:sym typeface="Arial"/>
            </a:endParaRPr>
          </a:p>
        </p:txBody>
      </p:sp>
      <p:sp>
        <p:nvSpPr>
          <p:cNvPr id="165" name="Google Shape;165;g6c12dbd52c_0_28"/>
          <p:cNvSpPr/>
          <p:nvPr/>
        </p:nvSpPr>
        <p:spPr>
          <a:xfrm>
            <a:off x="470850" y="5697850"/>
            <a:ext cx="1891500" cy="833700"/>
          </a:xfrm>
          <a:prstGeom prst="wedgeRoundRectCallout">
            <a:avLst>
              <a:gd fmla="val 36790" name="adj1"/>
              <a:gd fmla="val -94548" name="adj2"/>
              <a:gd fmla="val 0" name="adj3"/>
            </a:avLst>
          </a:prstGeom>
          <a:solidFill>
            <a:srgbClr val="EFEFE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i="0" lang="en-US" sz="2400" u="none" cap="none" strike="noStrike">
                <a:solidFill>
                  <a:srgbClr val="C00000"/>
                </a:solidFill>
                <a:latin typeface="Arial"/>
                <a:ea typeface="Arial"/>
                <a:cs typeface="Arial"/>
                <a:sym typeface="Arial"/>
              </a:rPr>
              <a:t>Invoke through IG</a:t>
            </a:r>
            <a:endParaRPr b="1" i="0" sz="2400" u="none" cap="none" strike="noStrike">
              <a:solidFill>
                <a:srgbClr val="C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5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g78f7708309_0_451"/>
          <p:cNvSpPr/>
          <p:nvPr/>
        </p:nvSpPr>
        <p:spPr>
          <a:xfrm>
            <a:off x="470850" y="1272225"/>
            <a:ext cx="11439300" cy="48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3200">
              <a:solidFill>
                <a:schemeClr val="dk1"/>
              </a:solidFill>
            </a:endParaRPr>
          </a:p>
          <a:p>
            <a:pPr indent="0" lvl="0" marL="0" marR="0" rtl="0" algn="l">
              <a:lnSpc>
                <a:spcPct val="100000"/>
              </a:lnSpc>
              <a:spcBef>
                <a:spcPts val="0"/>
              </a:spcBef>
              <a:spcAft>
                <a:spcPts val="0"/>
              </a:spcAft>
              <a:buClr>
                <a:srgbClr val="000000"/>
              </a:buClr>
              <a:buSzPts val="3200"/>
              <a:buFont typeface="Arial"/>
              <a:buNone/>
            </a:pPr>
            <a:r>
              <a:t/>
            </a:r>
            <a:endParaRPr sz="3200">
              <a:solidFill>
                <a:schemeClr val="dk1"/>
              </a:solidFill>
            </a:endParaRPr>
          </a:p>
          <a:p>
            <a:pPr indent="-431800" lvl="0" marL="4572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Salient parameter: the number of workers within one pod</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p:txBody>
      </p:sp>
      <p:sp>
        <p:nvSpPr>
          <p:cNvPr id="172" name="Google Shape;172;g78f7708309_0_451"/>
          <p:cNvSpPr txBox="1"/>
          <p:nvPr/>
        </p:nvSpPr>
        <p:spPr>
          <a:xfrm>
            <a:off x="607925" y="146750"/>
            <a:ext cx="101370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Arial"/>
                <a:ea typeface="Arial"/>
                <a:cs typeface="Arial"/>
                <a:sym typeface="Arial"/>
              </a:rPr>
              <a:t>Nuclio</a:t>
            </a:r>
            <a:endParaRPr b="0" i="0" sz="5400" u="none" cap="none" strike="noStrike">
              <a:solidFill>
                <a:schemeClr val="dk1"/>
              </a:solidFill>
              <a:latin typeface="Arial"/>
              <a:ea typeface="Arial"/>
              <a:cs typeface="Arial"/>
              <a:sym typeface="Arial"/>
            </a:endParaRPr>
          </a:p>
        </p:txBody>
      </p:sp>
      <p:cxnSp>
        <p:nvCxnSpPr>
          <p:cNvPr id="173" name="Google Shape;173;g78f7708309_0_451"/>
          <p:cNvCxnSpPr/>
          <p:nvPr/>
        </p:nvCxnSpPr>
        <p:spPr>
          <a:xfrm>
            <a:off x="479619" y="1057404"/>
            <a:ext cx="6748200" cy="0"/>
          </a:xfrm>
          <a:prstGeom prst="straightConnector1">
            <a:avLst/>
          </a:prstGeom>
          <a:noFill/>
          <a:ln cap="flat" cmpd="sng" w="38100">
            <a:solidFill>
              <a:srgbClr val="521B93"/>
            </a:solidFill>
            <a:prstDash val="solid"/>
            <a:miter lim="800000"/>
            <a:headEnd len="sm" w="sm" type="none"/>
            <a:tailEnd len="sm" w="sm" type="none"/>
          </a:ln>
          <a:effectLst>
            <a:outerShdw blurRad="50800" rotWithShape="0" algn="t" dir="5400000" dist="38100">
              <a:srgbClr val="000000">
                <a:alpha val="40000"/>
              </a:srgbClr>
            </a:outerShdw>
          </a:effectLst>
        </p:spPr>
      </p:cxnSp>
      <p:pic>
        <p:nvPicPr>
          <p:cNvPr id="174" name="Google Shape;174;g78f7708309_0_451"/>
          <p:cNvPicPr preferRelativeResize="0"/>
          <p:nvPr/>
        </p:nvPicPr>
        <p:blipFill rotWithShape="1">
          <a:blip r:embed="rId3">
            <a:alphaModFix/>
          </a:blip>
          <a:srcRect b="0" l="0" r="0" t="0"/>
          <a:stretch/>
        </p:blipFill>
        <p:spPr>
          <a:xfrm>
            <a:off x="1532749" y="2882025"/>
            <a:ext cx="9126525" cy="3779075"/>
          </a:xfrm>
          <a:prstGeom prst="rect">
            <a:avLst/>
          </a:prstGeom>
          <a:noFill/>
          <a:ln>
            <a:noFill/>
          </a:ln>
        </p:spPr>
      </p:pic>
      <p:pic>
        <p:nvPicPr>
          <p:cNvPr id="175" name="Google Shape;175;g78f7708309_0_451"/>
          <p:cNvPicPr preferRelativeResize="0"/>
          <p:nvPr/>
        </p:nvPicPr>
        <p:blipFill>
          <a:blip r:embed="rId4">
            <a:alphaModFix/>
          </a:blip>
          <a:stretch>
            <a:fillRect/>
          </a:stretch>
        </p:blipFill>
        <p:spPr>
          <a:xfrm>
            <a:off x="7434700" y="0"/>
            <a:ext cx="4494750" cy="2352050"/>
          </a:xfrm>
          <a:prstGeom prst="rect">
            <a:avLst/>
          </a:prstGeom>
          <a:noFill/>
          <a:ln>
            <a:noFill/>
          </a:ln>
        </p:spPr>
      </p:pic>
      <p:sp>
        <p:nvSpPr>
          <p:cNvPr id="176" name="Google Shape;176;g78f7708309_0_451"/>
          <p:cNvSpPr/>
          <p:nvPr/>
        </p:nvSpPr>
        <p:spPr>
          <a:xfrm>
            <a:off x="1021900" y="1272225"/>
            <a:ext cx="5875500" cy="923400"/>
          </a:xfrm>
          <a:prstGeom prst="wedgeRoundRectCallout">
            <a:avLst>
              <a:gd fmla="val 20057" name="adj1"/>
              <a:gd fmla="val 50847" name="adj2"/>
              <a:gd fmla="val 0" name="adj3"/>
            </a:avLst>
          </a:prstGeom>
          <a:solidFill>
            <a:srgbClr val="EFEFE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1" lang="en-US" sz="2400">
                <a:solidFill>
                  <a:srgbClr val="C00000"/>
                </a:solidFill>
              </a:rPr>
              <a:t>Performance increases as the number of workers increases.</a:t>
            </a:r>
            <a:endParaRPr b="1" i="0" sz="2400" u="none" cap="none" strike="noStrike">
              <a:solidFill>
                <a:srgbClr val="C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75"/>
                                        </p:tgtEl>
                                        <p:attrNameLst>
                                          <p:attrName>style.visibility</p:attrName>
                                        </p:attrNameLst>
                                      </p:cBhvr>
                                      <p:to>
                                        <p:strVal val="visible"/>
                                      </p:to>
                                    </p:set>
                                    <p:anim calcmode="lin" valueType="num">
                                      <p:cBhvr additive="base">
                                        <p:cTn dur="500"/>
                                        <p:tgtEl>
                                          <p:spTgt spid="175"/>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5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5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5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2019-07-25T01:26:09Z</dcterms:created>
  <dc:creator>Sky123.Org</dc:creator>
</cp:coreProperties>
</file>