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7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3FD09-4607-4D91-8A4F-ED1D65A33A52}"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1FEA6-6F42-4438-BBE6-B8A626FE7E9B}" type="slidenum">
              <a:rPr lang="en-US" smtClean="0"/>
              <a:t>‹#›</a:t>
            </a:fld>
            <a:endParaRPr lang="en-US"/>
          </a:p>
        </p:txBody>
      </p:sp>
    </p:spTree>
    <p:extLst>
      <p:ext uri="{BB962C8B-B14F-4D97-AF65-F5344CB8AC3E}">
        <p14:creationId xmlns:p14="http://schemas.microsoft.com/office/powerpoint/2010/main" val="291890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acfaab5c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acfaab5c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Note, our main motivation is driven by the fact that serverless will eventually become popular enough that resource requirements of the serverless platform will skyrocket, necessitating smarter resource mgmt and scheduling. After we make this clear, then we can say our goal is to design a smart serverless scheduler, and then you can go to outline slide.</a:t>
            </a:r>
          </a:p>
          <a:p>
            <a:pPr marL="0" lvl="0" indent="0" algn="l" rtl="0">
              <a:spcBef>
                <a:spcPts val="0"/>
              </a:spcBef>
              <a:spcAft>
                <a:spcPts val="0"/>
              </a:spcAft>
              <a:buClr>
                <a:schemeClr val="dk1"/>
              </a:buClr>
              <a:buSzPts val="1100"/>
              <a:buFont typeface="Arial"/>
              <a:buNone/>
            </a:pPr>
            <a:endParaRPr lang="en" dirty="0">
              <a:solidFill>
                <a:schemeClr val="dk1"/>
              </a:solidFill>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a:t>At scale, the underlying infra needed to support the increasing serverless traffic can become a huge expense</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dirty="0">
                <a:solidFill>
                  <a:srgbClr val="FF0000"/>
                </a:solidFill>
                <a:latin typeface="Calibri"/>
                <a:ea typeface="Calibri"/>
                <a:cs typeface="Calibri"/>
                <a:sym typeface="Calibri"/>
              </a:rPr>
              <a:t>Smart scheduling and resource management is critical!</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100" dirty="0">
              <a:solidFill>
                <a:srgbClr val="FF0000"/>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100" dirty="0">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lang="en"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848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A946-3C3F-4268-9110-6A94C7C2DE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FAEEB5-D680-4836-8AB0-7EF30F22A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828E3B-9B06-45CA-8808-AB2C7BD715C8}"/>
              </a:ext>
            </a:extLst>
          </p:cNvPr>
          <p:cNvSpPr>
            <a:spLocks noGrp="1"/>
          </p:cNvSpPr>
          <p:nvPr>
            <p:ph type="dt" sz="half" idx="10"/>
          </p:nvPr>
        </p:nvSpPr>
        <p:spPr/>
        <p:txBody>
          <a:bodyPr/>
          <a:lstStyle/>
          <a:p>
            <a:fld id="{883729B6-2B3B-408C-9B70-B59FBDBECDD6}" type="datetimeFigureOut">
              <a:rPr lang="en-US" smtClean="0"/>
              <a:t>12/9/2019</a:t>
            </a:fld>
            <a:endParaRPr lang="en-US"/>
          </a:p>
        </p:txBody>
      </p:sp>
      <p:sp>
        <p:nvSpPr>
          <p:cNvPr id="5" name="Footer Placeholder 4">
            <a:extLst>
              <a:ext uri="{FF2B5EF4-FFF2-40B4-BE49-F238E27FC236}">
                <a16:creationId xmlns:a16="http://schemas.microsoft.com/office/drawing/2014/main" id="{B775432A-B2A5-4E73-BBE6-66F9A07F2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EB3DE-985A-4095-A556-8589DB03CEAA}"/>
              </a:ext>
            </a:extLst>
          </p:cNvPr>
          <p:cNvSpPr>
            <a:spLocks noGrp="1"/>
          </p:cNvSpPr>
          <p:nvPr>
            <p:ph type="sldNum" sz="quarter" idx="12"/>
          </p:nvPr>
        </p:nvSpPr>
        <p:spPr/>
        <p:txBody>
          <a:bodyPr/>
          <a:lstStyle/>
          <a:p>
            <a:fld id="{DD7A4714-2457-4805-AC6D-FF848F907AC8}" type="slidenum">
              <a:rPr lang="en-US" smtClean="0"/>
              <a:t>‹#›</a:t>
            </a:fld>
            <a:endParaRPr lang="en-US"/>
          </a:p>
        </p:txBody>
      </p:sp>
    </p:spTree>
    <p:extLst>
      <p:ext uri="{BB962C8B-B14F-4D97-AF65-F5344CB8AC3E}">
        <p14:creationId xmlns:p14="http://schemas.microsoft.com/office/powerpoint/2010/main" val="281764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8DC5-29B1-4CBA-BC62-C36D1A60F1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FC466C-C46C-4C88-ACA1-D8361B0C9F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424A6-2C08-46CB-B3F4-5A1B6C561835}"/>
              </a:ext>
            </a:extLst>
          </p:cNvPr>
          <p:cNvSpPr>
            <a:spLocks noGrp="1"/>
          </p:cNvSpPr>
          <p:nvPr>
            <p:ph type="dt" sz="half" idx="10"/>
          </p:nvPr>
        </p:nvSpPr>
        <p:spPr/>
        <p:txBody>
          <a:bodyPr/>
          <a:lstStyle/>
          <a:p>
            <a:fld id="{883729B6-2B3B-408C-9B70-B59FBDBECDD6}" type="datetimeFigureOut">
              <a:rPr lang="en-US" smtClean="0"/>
              <a:t>12/9/2019</a:t>
            </a:fld>
            <a:endParaRPr lang="en-US"/>
          </a:p>
        </p:txBody>
      </p:sp>
      <p:sp>
        <p:nvSpPr>
          <p:cNvPr id="5" name="Footer Placeholder 4">
            <a:extLst>
              <a:ext uri="{FF2B5EF4-FFF2-40B4-BE49-F238E27FC236}">
                <a16:creationId xmlns:a16="http://schemas.microsoft.com/office/drawing/2014/main" id="{2D692BA0-B03E-4E32-88C8-BED7BB909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1BE21-7A44-4E65-8F96-DAED0A9EEEED}"/>
              </a:ext>
            </a:extLst>
          </p:cNvPr>
          <p:cNvSpPr>
            <a:spLocks noGrp="1"/>
          </p:cNvSpPr>
          <p:nvPr>
            <p:ph type="sldNum" sz="quarter" idx="12"/>
          </p:nvPr>
        </p:nvSpPr>
        <p:spPr/>
        <p:txBody>
          <a:bodyPr/>
          <a:lstStyle/>
          <a:p>
            <a:fld id="{DD7A4714-2457-4805-AC6D-FF848F907AC8}" type="slidenum">
              <a:rPr lang="en-US" smtClean="0"/>
              <a:t>‹#›</a:t>
            </a:fld>
            <a:endParaRPr lang="en-US"/>
          </a:p>
        </p:txBody>
      </p:sp>
    </p:spTree>
    <p:extLst>
      <p:ext uri="{BB962C8B-B14F-4D97-AF65-F5344CB8AC3E}">
        <p14:creationId xmlns:p14="http://schemas.microsoft.com/office/powerpoint/2010/main" val="2645945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C88BA7-ACC3-45A0-8E60-7C2B7B75E5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AF046B-0539-44EE-AE84-6881261695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BF6C7-E1FE-4C60-9F2C-92FCE19B07B5}"/>
              </a:ext>
            </a:extLst>
          </p:cNvPr>
          <p:cNvSpPr>
            <a:spLocks noGrp="1"/>
          </p:cNvSpPr>
          <p:nvPr>
            <p:ph type="dt" sz="half" idx="10"/>
          </p:nvPr>
        </p:nvSpPr>
        <p:spPr/>
        <p:txBody>
          <a:bodyPr/>
          <a:lstStyle/>
          <a:p>
            <a:fld id="{883729B6-2B3B-408C-9B70-B59FBDBECDD6}" type="datetimeFigureOut">
              <a:rPr lang="en-US" smtClean="0"/>
              <a:t>12/9/2019</a:t>
            </a:fld>
            <a:endParaRPr lang="en-US"/>
          </a:p>
        </p:txBody>
      </p:sp>
      <p:sp>
        <p:nvSpPr>
          <p:cNvPr id="5" name="Footer Placeholder 4">
            <a:extLst>
              <a:ext uri="{FF2B5EF4-FFF2-40B4-BE49-F238E27FC236}">
                <a16:creationId xmlns:a16="http://schemas.microsoft.com/office/drawing/2014/main" id="{D05265A9-3F7D-44B1-B057-D3EB74E32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12931-F62A-4B51-9426-ABC61AA94F8F}"/>
              </a:ext>
            </a:extLst>
          </p:cNvPr>
          <p:cNvSpPr>
            <a:spLocks noGrp="1"/>
          </p:cNvSpPr>
          <p:nvPr>
            <p:ph type="sldNum" sz="quarter" idx="12"/>
          </p:nvPr>
        </p:nvSpPr>
        <p:spPr/>
        <p:txBody>
          <a:bodyPr/>
          <a:lstStyle/>
          <a:p>
            <a:fld id="{DD7A4714-2457-4805-AC6D-FF848F907AC8}" type="slidenum">
              <a:rPr lang="en-US" smtClean="0"/>
              <a:t>‹#›</a:t>
            </a:fld>
            <a:endParaRPr lang="en-US"/>
          </a:p>
        </p:txBody>
      </p:sp>
    </p:spTree>
    <p:extLst>
      <p:ext uri="{BB962C8B-B14F-4D97-AF65-F5344CB8AC3E}">
        <p14:creationId xmlns:p14="http://schemas.microsoft.com/office/powerpoint/2010/main" val="10317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24098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04398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8249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04574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25135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35240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90033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7184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2C9B-E412-4FFF-8C9E-81A28E8FF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802455-8E5F-4CA1-B8F9-8C2DBB5546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7A00D-0D12-4CA7-BE90-8EC7271545CE}"/>
              </a:ext>
            </a:extLst>
          </p:cNvPr>
          <p:cNvSpPr>
            <a:spLocks noGrp="1"/>
          </p:cNvSpPr>
          <p:nvPr>
            <p:ph type="dt" sz="half" idx="10"/>
          </p:nvPr>
        </p:nvSpPr>
        <p:spPr/>
        <p:txBody>
          <a:bodyPr/>
          <a:lstStyle/>
          <a:p>
            <a:fld id="{883729B6-2B3B-408C-9B70-B59FBDBECDD6}" type="datetimeFigureOut">
              <a:rPr lang="en-US" smtClean="0"/>
              <a:t>12/9/2019</a:t>
            </a:fld>
            <a:endParaRPr lang="en-US"/>
          </a:p>
        </p:txBody>
      </p:sp>
      <p:sp>
        <p:nvSpPr>
          <p:cNvPr id="5" name="Footer Placeholder 4">
            <a:extLst>
              <a:ext uri="{FF2B5EF4-FFF2-40B4-BE49-F238E27FC236}">
                <a16:creationId xmlns:a16="http://schemas.microsoft.com/office/drawing/2014/main" id="{763E84F7-0853-468D-8AE4-BC75DBA4D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9E1E3-753B-49A4-BD43-60839586914D}"/>
              </a:ext>
            </a:extLst>
          </p:cNvPr>
          <p:cNvSpPr>
            <a:spLocks noGrp="1"/>
          </p:cNvSpPr>
          <p:nvPr>
            <p:ph type="sldNum" sz="quarter" idx="12"/>
          </p:nvPr>
        </p:nvSpPr>
        <p:spPr/>
        <p:txBody>
          <a:bodyPr/>
          <a:lstStyle/>
          <a:p>
            <a:fld id="{DD7A4714-2457-4805-AC6D-FF848F907AC8}" type="slidenum">
              <a:rPr lang="en-US" smtClean="0"/>
              <a:t>‹#›</a:t>
            </a:fld>
            <a:endParaRPr lang="en-US"/>
          </a:p>
        </p:txBody>
      </p:sp>
    </p:spTree>
    <p:extLst>
      <p:ext uri="{BB962C8B-B14F-4D97-AF65-F5344CB8AC3E}">
        <p14:creationId xmlns:p14="http://schemas.microsoft.com/office/powerpoint/2010/main" val="268708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4908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962299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7068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E070-AEB4-4892-8D31-E5B60968B4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0CFC1A-E2C6-4F41-A3DF-E17793568B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80EE36-F8C1-4A15-9787-23CC6B121B3B}"/>
              </a:ext>
            </a:extLst>
          </p:cNvPr>
          <p:cNvSpPr>
            <a:spLocks noGrp="1"/>
          </p:cNvSpPr>
          <p:nvPr>
            <p:ph type="dt" sz="half" idx="10"/>
          </p:nvPr>
        </p:nvSpPr>
        <p:spPr/>
        <p:txBody>
          <a:bodyPr/>
          <a:lstStyle/>
          <a:p>
            <a:fld id="{883729B6-2B3B-408C-9B70-B59FBDBECDD6}" type="datetimeFigureOut">
              <a:rPr lang="en-US" smtClean="0"/>
              <a:t>12/9/2019</a:t>
            </a:fld>
            <a:endParaRPr lang="en-US"/>
          </a:p>
        </p:txBody>
      </p:sp>
      <p:sp>
        <p:nvSpPr>
          <p:cNvPr id="5" name="Footer Placeholder 4">
            <a:extLst>
              <a:ext uri="{FF2B5EF4-FFF2-40B4-BE49-F238E27FC236}">
                <a16:creationId xmlns:a16="http://schemas.microsoft.com/office/drawing/2014/main" id="{F3642949-B908-45EE-8D93-7CEA0B22B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A8F0E-9553-4E89-9AF4-49A4EAE362F1}"/>
              </a:ext>
            </a:extLst>
          </p:cNvPr>
          <p:cNvSpPr>
            <a:spLocks noGrp="1"/>
          </p:cNvSpPr>
          <p:nvPr>
            <p:ph type="sldNum" sz="quarter" idx="12"/>
          </p:nvPr>
        </p:nvSpPr>
        <p:spPr/>
        <p:txBody>
          <a:bodyPr/>
          <a:lstStyle/>
          <a:p>
            <a:fld id="{DD7A4714-2457-4805-AC6D-FF848F907AC8}" type="slidenum">
              <a:rPr lang="en-US" smtClean="0"/>
              <a:t>‹#›</a:t>
            </a:fld>
            <a:endParaRPr lang="en-US"/>
          </a:p>
        </p:txBody>
      </p:sp>
    </p:spTree>
    <p:extLst>
      <p:ext uri="{BB962C8B-B14F-4D97-AF65-F5344CB8AC3E}">
        <p14:creationId xmlns:p14="http://schemas.microsoft.com/office/powerpoint/2010/main" val="333206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54A1-F8F6-4A78-9A22-1D0471545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AF1E77-7757-49D6-95B1-7126AB4D82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E3C6B2-8495-4B93-984D-69EB4E3484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0EB2A0-B96B-433A-97C9-4BDCBFFF564E}"/>
              </a:ext>
            </a:extLst>
          </p:cNvPr>
          <p:cNvSpPr>
            <a:spLocks noGrp="1"/>
          </p:cNvSpPr>
          <p:nvPr>
            <p:ph type="dt" sz="half" idx="10"/>
          </p:nvPr>
        </p:nvSpPr>
        <p:spPr/>
        <p:txBody>
          <a:bodyPr/>
          <a:lstStyle/>
          <a:p>
            <a:fld id="{883729B6-2B3B-408C-9B70-B59FBDBECDD6}" type="datetimeFigureOut">
              <a:rPr lang="en-US" smtClean="0"/>
              <a:t>12/9/2019</a:t>
            </a:fld>
            <a:endParaRPr lang="en-US"/>
          </a:p>
        </p:txBody>
      </p:sp>
      <p:sp>
        <p:nvSpPr>
          <p:cNvPr id="6" name="Footer Placeholder 5">
            <a:extLst>
              <a:ext uri="{FF2B5EF4-FFF2-40B4-BE49-F238E27FC236}">
                <a16:creationId xmlns:a16="http://schemas.microsoft.com/office/drawing/2014/main" id="{69ABEE32-CC98-4E39-B246-37C6D38E3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71BD2-A41D-45BB-96E6-FA74D77AA474}"/>
              </a:ext>
            </a:extLst>
          </p:cNvPr>
          <p:cNvSpPr>
            <a:spLocks noGrp="1"/>
          </p:cNvSpPr>
          <p:nvPr>
            <p:ph type="sldNum" sz="quarter" idx="12"/>
          </p:nvPr>
        </p:nvSpPr>
        <p:spPr/>
        <p:txBody>
          <a:bodyPr/>
          <a:lstStyle/>
          <a:p>
            <a:fld id="{DD7A4714-2457-4805-AC6D-FF848F907AC8}" type="slidenum">
              <a:rPr lang="en-US" smtClean="0"/>
              <a:t>‹#›</a:t>
            </a:fld>
            <a:endParaRPr lang="en-US"/>
          </a:p>
        </p:txBody>
      </p:sp>
    </p:spTree>
    <p:extLst>
      <p:ext uri="{BB962C8B-B14F-4D97-AF65-F5344CB8AC3E}">
        <p14:creationId xmlns:p14="http://schemas.microsoft.com/office/powerpoint/2010/main" val="112550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8AE2-C39A-435B-9629-2EDA8CFC3A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0410C2-5930-43FF-98FC-8630DD4F6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6F3DF7-34A0-41A1-8F78-6D47A47A8D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3865F7-3F03-4D1E-A33F-D454CF13E1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1071D9-C84F-4D89-B3B6-0AD9C479D6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D8B53-F62E-499F-B3DF-317715FF1D63}"/>
              </a:ext>
            </a:extLst>
          </p:cNvPr>
          <p:cNvSpPr>
            <a:spLocks noGrp="1"/>
          </p:cNvSpPr>
          <p:nvPr>
            <p:ph type="dt" sz="half" idx="10"/>
          </p:nvPr>
        </p:nvSpPr>
        <p:spPr/>
        <p:txBody>
          <a:bodyPr/>
          <a:lstStyle/>
          <a:p>
            <a:fld id="{883729B6-2B3B-408C-9B70-B59FBDBECDD6}" type="datetimeFigureOut">
              <a:rPr lang="en-US" smtClean="0"/>
              <a:t>12/9/2019</a:t>
            </a:fld>
            <a:endParaRPr lang="en-US"/>
          </a:p>
        </p:txBody>
      </p:sp>
      <p:sp>
        <p:nvSpPr>
          <p:cNvPr id="8" name="Footer Placeholder 7">
            <a:extLst>
              <a:ext uri="{FF2B5EF4-FFF2-40B4-BE49-F238E27FC236}">
                <a16:creationId xmlns:a16="http://schemas.microsoft.com/office/drawing/2014/main" id="{DF7A2D96-3DF1-4C20-AD00-46B57B99AA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BDA547-06C8-4F20-A0D6-B695226B4A18}"/>
              </a:ext>
            </a:extLst>
          </p:cNvPr>
          <p:cNvSpPr>
            <a:spLocks noGrp="1"/>
          </p:cNvSpPr>
          <p:nvPr>
            <p:ph type="sldNum" sz="quarter" idx="12"/>
          </p:nvPr>
        </p:nvSpPr>
        <p:spPr/>
        <p:txBody>
          <a:bodyPr/>
          <a:lstStyle/>
          <a:p>
            <a:fld id="{DD7A4714-2457-4805-AC6D-FF848F907AC8}" type="slidenum">
              <a:rPr lang="en-US" smtClean="0"/>
              <a:t>‹#›</a:t>
            </a:fld>
            <a:endParaRPr lang="en-US"/>
          </a:p>
        </p:txBody>
      </p:sp>
    </p:spTree>
    <p:extLst>
      <p:ext uri="{BB962C8B-B14F-4D97-AF65-F5344CB8AC3E}">
        <p14:creationId xmlns:p14="http://schemas.microsoft.com/office/powerpoint/2010/main" val="105547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DFE6-5ACB-46C9-B29A-15A4301C80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CBB9A4-6752-4B62-AAEA-4264C4E3C0CC}"/>
              </a:ext>
            </a:extLst>
          </p:cNvPr>
          <p:cNvSpPr>
            <a:spLocks noGrp="1"/>
          </p:cNvSpPr>
          <p:nvPr>
            <p:ph type="dt" sz="half" idx="10"/>
          </p:nvPr>
        </p:nvSpPr>
        <p:spPr/>
        <p:txBody>
          <a:bodyPr/>
          <a:lstStyle/>
          <a:p>
            <a:fld id="{883729B6-2B3B-408C-9B70-B59FBDBECDD6}" type="datetimeFigureOut">
              <a:rPr lang="en-US" smtClean="0"/>
              <a:t>12/9/2019</a:t>
            </a:fld>
            <a:endParaRPr lang="en-US"/>
          </a:p>
        </p:txBody>
      </p:sp>
      <p:sp>
        <p:nvSpPr>
          <p:cNvPr id="4" name="Footer Placeholder 3">
            <a:extLst>
              <a:ext uri="{FF2B5EF4-FFF2-40B4-BE49-F238E27FC236}">
                <a16:creationId xmlns:a16="http://schemas.microsoft.com/office/drawing/2014/main" id="{94075BBF-EF9D-4D33-8CDC-2CC1A00F77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27D2C5-2182-45D8-A693-CE06752D2D0F}"/>
              </a:ext>
            </a:extLst>
          </p:cNvPr>
          <p:cNvSpPr>
            <a:spLocks noGrp="1"/>
          </p:cNvSpPr>
          <p:nvPr>
            <p:ph type="sldNum" sz="quarter" idx="12"/>
          </p:nvPr>
        </p:nvSpPr>
        <p:spPr/>
        <p:txBody>
          <a:bodyPr/>
          <a:lstStyle/>
          <a:p>
            <a:fld id="{DD7A4714-2457-4805-AC6D-FF848F907AC8}" type="slidenum">
              <a:rPr lang="en-US" smtClean="0"/>
              <a:t>‹#›</a:t>
            </a:fld>
            <a:endParaRPr lang="en-US"/>
          </a:p>
        </p:txBody>
      </p:sp>
    </p:spTree>
    <p:extLst>
      <p:ext uri="{BB962C8B-B14F-4D97-AF65-F5344CB8AC3E}">
        <p14:creationId xmlns:p14="http://schemas.microsoft.com/office/powerpoint/2010/main" val="425034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E7A74-CFB2-4608-B8BE-0541B779CAF4}"/>
              </a:ext>
            </a:extLst>
          </p:cNvPr>
          <p:cNvSpPr>
            <a:spLocks noGrp="1"/>
          </p:cNvSpPr>
          <p:nvPr>
            <p:ph type="dt" sz="half" idx="10"/>
          </p:nvPr>
        </p:nvSpPr>
        <p:spPr/>
        <p:txBody>
          <a:bodyPr/>
          <a:lstStyle/>
          <a:p>
            <a:fld id="{883729B6-2B3B-408C-9B70-B59FBDBECDD6}" type="datetimeFigureOut">
              <a:rPr lang="en-US" smtClean="0"/>
              <a:t>12/9/2019</a:t>
            </a:fld>
            <a:endParaRPr lang="en-US"/>
          </a:p>
        </p:txBody>
      </p:sp>
      <p:sp>
        <p:nvSpPr>
          <p:cNvPr id="3" name="Footer Placeholder 2">
            <a:extLst>
              <a:ext uri="{FF2B5EF4-FFF2-40B4-BE49-F238E27FC236}">
                <a16:creationId xmlns:a16="http://schemas.microsoft.com/office/drawing/2014/main" id="{24136FDF-EC70-4709-9868-C25870F402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D2B7C3-6927-4AEA-A918-AB35054D34E4}"/>
              </a:ext>
            </a:extLst>
          </p:cNvPr>
          <p:cNvSpPr>
            <a:spLocks noGrp="1"/>
          </p:cNvSpPr>
          <p:nvPr>
            <p:ph type="sldNum" sz="quarter" idx="12"/>
          </p:nvPr>
        </p:nvSpPr>
        <p:spPr/>
        <p:txBody>
          <a:bodyPr/>
          <a:lstStyle/>
          <a:p>
            <a:fld id="{DD7A4714-2457-4805-AC6D-FF848F907AC8}" type="slidenum">
              <a:rPr lang="en-US" smtClean="0"/>
              <a:t>‹#›</a:t>
            </a:fld>
            <a:endParaRPr lang="en-US"/>
          </a:p>
        </p:txBody>
      </p:sp>
    </p:spTree>
    <p:extLst>
      <p:ext uri="{BB962C8B-B14F-4D97-AF65-F5344CB8AC3E}">
        <p14:creationId xmlns:p14="http://schemas.microsoft.com/office/powerpoint/2010/main" val="955127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6C2D-2E16-4500-8B0A-41C7AAFFA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4A4E8B-EFC8-470C-90AC-591E3410A6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62A67F-6042-4D85-A549-98C887B29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42D66-216A-4979-80BA-AF535BACFE84}"/>
              </a:ext>
            </a:extLst>
          </p:cNvPr>
          <p:cNvSpPr>
            <a:spLocks noGrp="1"/>
          </p:cNvSpPr>
          <p:nvPr>
            <p:ph type="dt" sz="half" idx="10"/>
          </p:nvPr>
        </p:nvSpPr>
        <p:spPr/>
        <p:txBody>
          <a:bodyPr/>
          <a:lstStyle/>
          <a:p>
            <a:fld id="{883729B6-2B3B-408C-9B70-B59FBDBECDD6}" type="datetimeFigureOut">
              <a:rPr lang="en-US" smtClean="0"/>
              <a:t>12/9/2019</a:t>
            </a:fld>
            <a:endParaRPr lang="en-US"/>
          </a:p>
        </p:txBody>
      </p:sp>
      <p:sp>
        <p:nvSpPr>
          <p:cNvPr id="6" name="Footer Placeholder 5">
            <a:extLst>
              <a:ext uri="{FF2B5EF4-FFF2-40B4-BE49-F238E27FC236}">
                <a16:creationId xmlns:a16="http://schemas.microsoft.com/office/drawing/2014/main" id="{2E01B079-6580-4957-B23E-3CAED29F9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40C76-F1D1-412F-8445-94326C29AE00}"/>
              </a:ext>
            </a:extLst>
          </p:cNvPr>
          <p:cNvSpPr>
            <a:spLocks noGrp="1"/>
          </p:cNvSpPr>
          <p:nvPr>
            <p:ph type="sldNum" sz="quarter" idx="12"/>
          </p:nvPr>
        </p:nvSpPr>
        <p:spPr/>
        <p:txBody>
          <a:bodyPr/>
          <a:lstStyle/>
          <a:p>
            <a:fld id="{DD7A4714-2457-4805-AC6D-FF848F907AC8}" type="slidenum">
              <a:rPr lang="en-US" smtClean="0"/>
              <a:t>‹#›</a:t>
            </a:fld>
            <a:endParaRPr lang="en-US"/>
          </a:p>
        </p:txBody>
      </p:sp>
    </p:spTree>
    <p:extLst>
      <p:ext uri="{BB962C8B-B14F-4D97-AF65-F5344CB8AC3E}">
        <p14:creationId xmlns:p14="http://schemas.microsoft.com/office/powerpoint/2010/main" val="199019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12DB-9C8D-495A-BDE9-1678BA8E7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749A16-CD26-43C7-91B9-617B89505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51E25-DF39-4F86-84CE-B20AD6A41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3B420-B3AF-4C4C-9BDA-240AA220E6AF}"/>
              </a:ext>
            </a:extLst>
          </p:cNvPr>
          <p:cNvSpPr>
            <a:spLocks noGrp="1"/>
          </p:cNvSpPr>
          <p:nvPr>
            <p:ph type="dt" sz="half" idx="10"/>
          </p:nvPr>
        </p:nvSpPr>
        <p:spPr/>
        <p:txBody>
          <a:bodyPr/>
          <a:lstStyle/>
          <a:p>
            <a:fld id="{883729B6-2B3B-408C-9B70-B59FBDBECDD6}" type="datetimeFigureOut">
              <a:rPr lang="en-US" smtClean="0"/>
              <a:t>12/9/2019</a:t>
            </a:fld>
            <a:endParaRPr lang="en-US"/>
          </a:p>
        </p:txBody>
      </p:sp>
      <p:sp>
        <p:nvSpPr>
          <p:cNvPr id="6" name="Footer Placeholder 5">
            <a:extLst>
              <a:ext uri="{FF2B5EF4-FFF2-40B4-BE49-F238E27FC236}">
                <a16:creationId xmlns:a16="http://schemas.microsoft.com/office/drawing/2014/main" id="{6B033CAF-1277-4101-8752-F313CBCB2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68761-529B-498F-9A7D-AA873CDA001D}"/>
              </a:ext>
            </a:extLst>
          </p:cNvPr>
          <p:cNvSpPr>
            <a:spLocks noGrp="1"/>
          </p:cNvSpPr>
          <p:nvPr>
            <p:ph type="sldNum" sz="quarter" idx="12"/>
          </p:nvPr>
        </p:nvSpPr>
        <p:spPr/>
        <p:txBody>
          <a:bodyPr/>
          <a:lstStyle/>
          <a:p>
            <a:fld id="{DD7A4714-2457-4805-AC6D-FF848F907AC8}" type="slidenum">
              <a:rPr lang="en-US" smtClean="0"/>
              <a:t>‹#›</a:t>
            </a:fld>
            <a:endParaRPr lang="en-US"/>
          </a:p>
        </p:txBody>
      </p:sp>
    </p:spTree>
    <p:extLst>
      <p:ext uri="{BB962C8B-B14F-4D97-AF65-F5344CB8AC3E}">
        <p14:creationId xmlns:p14="http://schemas.microsoft.com/office/powerpoint/2010/main" val="300891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4857D-83A1-454A-9541-A2D88F997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4A401F-B21E-4E45-9765-97E462B560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9ECC8-4883-4AF7-B119-D13000127B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729B6-2B3B-408C-9B70-B59FBDBECDD6}" type="datetimeFigureOut">
              <a:rPr lang="en-US" smtClean="0"/>
              <a:t>12/9/2019</a:t>
            </a:fld>
            <a:endParaRPr lang="en-US"/>
          </a:p>
        </p:txBody>
      </p:sp>
      <p:sp>
        <p:nvSpPr>
          <p:cNvPr id="5" name="Footer Placeholder 4">
            <a:extLst>
              <a:ext uri="{FF2B5EF4-FFF2-40B4-BE49-F238E27FC236}">
                <a16:creationId xmlns:a16="http://schemas.microsoft.com/office/drawing/2014/main" id="{89663721-13B7-4E1B-A536-7D8B97904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4ACC19-E1A4-46C7-A9B1-BBB9605184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A4714-2457-4805-AC6D-FF848F907AC8}" type="slidenum">
              <a:rPr lang="en-US" smtClean="0"/>
              <a:t>‹#›</a:t>
            </a:fld>
            <a:endParaRPr lang="en-US"/>
          </a:p>
        </p:txBody>
      </p:sp>
    </p:spTree>
    <p:extLst>
      <p:ext uri="{BB962C8B-B14F-4D97-AF65-F5344CB8AC3E}">
        <p14:creationId xmlns:p14="http://schemas.microsoft.com/office/powerpoint/2010/main" val="2045175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550647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415600" y="778509"/>
            <a:ext cx="11360800" cy="3329360"/>
          </a:xfrm>
          <a:prstGeom prst="rect">
            <a:avLst/>
          </a:prstGeom>
        </p:spPr>
        <p:txBody>
          <a:bodyPr spcFirstLastPara="1" wrap="square" lIns="121900" tIns="121900" rIns="121900" bIns="121900" anchor="t" anchorCtr="0">
            <a:noAutofit/>
          </a:bodyPr>
          <a:lstStyle/>
          <a:p>
            <a:pPr>
              <a:buClr>
                <a:schemeClr val="dk1"/>
              </a:buClr>
              <a:buFont typeface="Calibri"/>
              <a:buChar char="-"/>
            </a:pPr>
            <a:r>
              <a:rPr lang="en-US" sz="2933" dirty="0">
                <a:solidFill>
                  <a:schemeClr val="dk1"/>
                </a:solidFill>
                <a:latin typeface="Calibri"/>
                <a:ea typeface="Calibri"/>
                <a:cs typeface="Calibri"/>
                <a:sym typeface="Calibri"/>
              </a:rPr>
              <a:t>Serverless increases programmer productivity, offers seemingly infinite scalability</a:t>
            </a:r>
          </a:p>
          <a:p>
            <a:pPr>
              <a:buClr>
                <a:schemeClr val="dk1"/>
              </a:buClr>
              <a:buFont typeface="Calibri"/>
              <a:buChar char="-"/>
            </a:pPr>
            <a:r>
              <a:rPr lang="en-US" sz="2933" dirty="0">
                <a:solidFill>
                  <a:schemeClr val="dk1"/>
                </a:solidFill>
                <a:latin typeface="Calibri"/>
                <a:ea typeface="Calibri"/>
                <a:cs typeface="Calibri"/>
                <a:sym typeface="Calibri"/>
              </a:rPr>
              <a:t>Interest from different domains</a:t>
            </a:r>
          </a:p>
          <a:p>
            <a:pPr lvl="1" indent="-457189">
              <a:spcBef>
                <a:spcPts val="0"/>
              </a:spcBef>
              <a:buClr>
                <a:schemeClr val="dk1"/>
              </a:buClr>
              <a:buSzPts val="1800"/>
              <a:buFont typeface="Calibri"/>
              <a:buChar char="-"/>
            </a:pPr>
            <a:r>
              <a:rPr lang="en-US" sz="2133" b="1" dirty="0">
                <a:solidFill>
                  <a:schemeClr val="dk1"/>
                </a:solidFill>
                <a:latin typeface="Calibri"/>
                <a:ea typeface="Calibri"/>
                <a:cs typeface="Calibri"/>
                <a:sym typeface="Calibri"/>
              </a:rPr>
              <a:t>Edge-Triggered</a:t>
            </a:r>
            <a:r>
              <a:rPr lang="en-US" sz="2133" dirty="0">
                <a:solidFill>
                  <a:schemeClr val="dk1"/>
                </a:solidFill>
                <a:latin typeface="Calibri"/>
                <a:ea typeface="Calibri"/>
                <a:cs typeface="Calibri"/>
                <a:sym typeface="Calibri"/>
              </a:rPr>
              <a:t> applications: e.g. Web apps, backends, data preprocessing</a:t>
            </a:r>
          </a:p>
          <a:p>
            <a:pPr lvl="1" indent="-457189">
              <a:lnSpc>
                <a:spcPct val="100000"/>
              </a:lnSpc>
              <a:spcBef>
                <a:spcPts val="0"/>
              </a:spcBef>
              <a:spcAft>
                <a:spcPts val="1333"/>
              </a:spcAft>
              <a:buClr>
                <a:schemeClr val="dk1"/>
              </a:buClr>
              <a:buSzPts val="1800"/>
              <a:buFont typeface="Calibri"/>
              <a:buChar char="-"/>
            </a:pPr>
            <a:r>
              <a:rPr lang="en-US" sz="2133" b="1" dirty="0">
                <a:solidFill>
                  <a:schemeClr val="dk1"/>
                </a:solidFill>
                <a:latin typeface="Calibri"/>
                <a:ea typeface="Calibri"/>
                <a:cs typeface="Calibri"/>
                <a:sym typeface="Calibri"/>
              </a:rPr>
              <a:t>Massively Parallel </a:t>
            </a:r>
            <a:r>
              <a:rPr lang="en-US" sz="2133" dirty="0">
                <a:solidFill>
                  <a:schemeClr val="dk1"/>
                </a:solidFill>
                <a:latin typeface="Calibri"/>
                <a:ea typeface="Calibri"/>
                <a:cs typeface="Calibri"/>
                <a:sym typeface="Calibri"/>
              </a:rPr>
              <a:t>applications: e.g. MapReduce, Stream Processing </a:t>
            </a:r>
            <a:endParaRPr lang="en" sz="2133" dirty="0">
              <a:solidFill>
                <a:schemeClr val="dk1"/>
              </a:solidFill>
              <a:latin typeface="Calibri"/>
              <a:ea typeface="Calibri"/>
              <a:cs typeface="Calibri"/>
              <a:sym typeface="Calibri"/>
            </a:endParaRPr>
          </a:p>
          <a:p>
            <a:pPr lvl="0">
              <a:buClr>
                <a:schemeClr val="dk1"/>
              </a:buClr>
              <a:buFont typeface="Calibri"/>
              <a:buChar char="-"/>
            </a:pPr>
            <a:r>
              <a:rPr lang="en-US" sz="2933" dirty="0">
                <a:solidFill>
                  <a:schemeClr val="dk1"/>
                </a:solidFill>
                <a:latin typeface="Calibri"/>
                <a:ea typeface="Calibri"/>
                <a:cs typeface="Calibri"/>
                <a:sym typeface="Calibri"/>
              </a:rPr>
              <a:t>Serverless offers cost benefits: </a:t>
            </a:r>
            <a:r>
              <a:rPr lang="en-US" dirty="0">
                <a:solidFill>
                  <a:schemeClr val="dk1"/>
                </a:solidFill>
                <a:latin typeface="Calibri"/>
                <a:ea typeface="Calibri"/>
                <a:cs typeface="Calibri"/>
                <a:sym typeface="Calibri"/>
              </a:rPr>
              <a:t>20₵ per 1M lambda requests</a:t>
            </a:r>
          </a:p>
          <a:p>
            <a:pPr lvl="1" indent="-457189">
              <a:spcBef>
                <a:spcPts val="0"/>
              </a:spcBef>
              <a:buClr>
                <a:schemeClr val="dk1"/>
              </a:buClr>
              <a:buSzPts val="1800"/>
              <a:buFont typeface="Calibri"/>
              <a:buChar char="-"/>
            </a:pPr>
            <a:r>
              <a:rPr lang="en-US" sz="2133" dirty="0">
                <a:solidFill>
                  <a:schemeClr val="dk1"/>
                </a:solidFill>
                <a:latin typeface="Calibri"/>
                <a:ea typeface="Calibri"/>
                <a:cs typeface="Calibri"/>
                <a:sym typeface="Calibri"/>
              </a:rPr>
              <a:t>Ex-Camera [NSDI’17] </a:t>
            </a:r>
            <a:r>
              <a:rPr lang="en-US" sz="2133" b="1" dirty="0">
                <a:solidFill>
                  <a:schemeClr val="dk1"/>
                </a:solidFill>
                <a:latin typeface="Calibri"/>
                <a:ea typeface="Calibri"/>
                <a:cs typeface="Calibri"/>
                <a:sym typeface="Calibri"/>
              </a:rPr>
              <a:t>serverless</a:t>
            </a:r>
            <a:r>
              <a:rPr lang="en-US" sz="2133" dirty="0">
                <a:solidFill>
                  <a:schemeClr val="dk1"/>
                </a:solidFill>
                <a:latin typeface="Calibri"/>
                <a:ea typeface="Calibri"/>
                <a:cs typeface="Calibri"/>
                <a:sym typeface="Calibri"/>
              </a:rPr>
              <a:t> video encoding is </a:t>
            </a:r>
            <a:r>
              <a:rPr lang="en-US" sz="2133" b="1" dirty="0">
                <a:solidFill>
                  <a:schemeClr val="dk1"/>
                </a:solidFill>
                <a:latin typeface="Calibri"/>
                <a:ea typeface="Calibri"/>
                <a:cs typeface="Calibri"/>
                <a:sym typeface="Calibri"/>
              </a:rPr>
              <a:t>60x </a:t>
            </a:r>
            <a:r>
              <a:rPr lang="en-US" sz="2133" dirty="0">
                <a:solidFill>
                  <a:schemeClr val="dk1"/>
                </a:solidFill>
                <a:latin typeface="Calibri"/>
                <a:ea typeface="Calibri"/>
                <a:cs typeface="Calibri"/>
                <a:sym typeface="Calibri"/>
              </a:rPr>
              <a:t>faster and </a:t>
            </a:r>
            <a:r>
              <a:rPr lang="en-US" sz="2133" b="1" dirty="0">
                <a:solidFill>
                  <a:schemeClr val="dk1"/>
                </a:solidFill>
                <a:latin typeface="Calibri"/>
                <a:ea typeface="Calibri"/>
                <a:cs typeface="Calibri"/>
                <a:sym typeface="Calibri"/>
              </a:rPr>
              <a:t>6x</a:t>
            </a:r>
            <a:r>
              <a:rPr lang="en-US" sz="2133" dirty="0">
                <a:solidFill>
                  <a:schemeClr val="dk1"/>
                </a:solidFill>
                <a:latin typeface="Calibri"/>
                <a:ea typeface="Calibri"/>
                <a:cs typeface="Calibri"/>
                <a:sym typeface="Calibri"/>
              </a:rPr>
              <a:t> cheaper than VM based (</a:t>
            </a:r>
            <a:r>
              <a:rPr lang="en-US" sz="2133" b="1" dirty="0" err="1">
                <a:solidFill>
                  <a:schemeClr val="dk1"/>
                </a:solidFill>
                <a:latin typeface="Calibri"/>
                <a:ea typeface="Calibri"/>
                <a:cs typeface="Calibri"/>
                <a:sym typeface="Calibri"/>
              </a:rPr>
              <a:t>serverful</a:t>
            </a:r>
            <a:r>
              <a:rPr lang="en-US" sz="2133" b="1" dirty="0">
                <a:solidFill>
                  <a:schemeClr val="dk1"/>
                </a:solidFill>
                <a:latin typeface="Calibri"/>
                <a:ea typeface="Calibri"/>
                <a:cs typeface="Calibri"/>
                <a:sym typeface="Calibri"/>
              </a:rPr>
              <a:t>)</a:t>
            </a:r>
            <a:r>
              <a:rPr lang="en-US" sz="2133" dirty="0">
                <a:solidFill>
                  <a:schemeClr val="dk1"/>
                </a:solidFill>
                <a:latin typeface="Calibri"/>
                <a:ea typeface="Calibri"/>
                <a:cs typeface="Calibri"/>
                <a:sym typeface="Calibri"/>
              </a:rPr>
              <a:t> solution.</a:t>
            </a:r>
            <a:endParaRPr lang="en-US" sz="2933" dirty="0">
              <a:solidFill>
                <a:schemeClr val="dk1"/>
              </a:solidFill>
              <a:latin typeface="Calibri"/>
              <a:ea typeface="Calibri"/>
              <a:cs typeface="Calibri"/>
              <a:sym typeface="Calibri"/>
            </a:endParaRPr>
          </a:p>
          <a:p>
            <a:pPr lvl="0">
              <a:buClr>
                <a:schemeClr val="dk1"/>
              </a:buClr>
              <a:buFont typeface="Calibri"/>
              <a:buChar char="-"/>
            </a:pPr>
            <a:r>
              <a:rPr lang="en-US" sz="2933" dirty="0">
                <a:solidFill>
                  <a:schemeClr val="dk1"/>
                </a:solidFill>
                <a:latin typeface="Calibri"/>
                <a:ea typeface="Calibri"/>
                <a:cs typeface="Calibri"/>
                <a:sym typeface="Calibri"/>
              </a:rPr>
              <a:t>Interest in serverless computing will rise. For a viable service: </a:t>
            </a:r>
            <a:r>
              <a:rPr lang="en-US" sz="2400" dirty="0">
                <a:solidFill>
                  <a:srgbClr val="00B0F0"/>
                </a:solidFill>
                <a:latin typeface="Calibri"/>
                <a:ea typeface="Calibri"/>
                <a:cs typeface="Calibri"/>
                <a:sym typeface="Calibri"/>
              </a:rPr>
              <a:t> </a:t>
            </a:r>
          </a:p>
          <a:p>
            <a:pPr lvl="1" indent="-457189">
              <a:spcBef>
                <a:spcPts val="0"/>
              </a:spcBef>
              <a:buClr>
                <a:schemeClr val="dk1"/>
              </a:buClr>
              <a:buSzPts val="1800"/>
              <a:buFont typeface="Calibri"/>
              <a:buChar char="-"/>
            </a:pPr>
            <a:r>
              <a:rPr lang="en-US" sz="2400" b="1" dirty="0">
                <a:solidFill>
                  <a:srgbClr val="92D050"/>
                </a:solidFill>
                <a:latin typeface="Calibri"/>
                <a:ea typeface="Calibri"/>
                <a:cs typeface="Calibri"/>
                <a:sym typeface="Calibri"/>
              </a:rPr>
              <a:t>Efficient</a:t>
            </a:r>
            <a:r>
              <a:rPr lang="en-US" sz="2400" dirty="0">
                <a:solidFill>
                  <a:schemeClr val="dk1"/>
                </a:solidFill>
                <a:latin typeface="Calibri"/>
                <a:ea typeface="Calibri"/>
                <a:cs typeface="Calibri"/>
                <a:sym typeface="Calibri"/>
              </a:rPr>
              <a:t> resource usage </a:t>
            </a:r>
            <a:r>
              <a:rPr lang="en-US" sz="2400" b="1" dirty="0">
                <a:solidFill>
                  <a:srgbClr val="92D050"/>
                </a:solidFill>
                <a:latin typeface="Calibri"/>
                <a:ea typeface="Calibri"/>
                <a:cs typeface="Calibri"/>
                <a:sym typeface="Calibri"/>
              </a:rPr>
              <a:t>@ scale</a:t>
            </a:r>
            <a:r>
              <a:rPr lang="en-US" sz="2400" dirty="0">
                <a:solidFill>
                  <a:srgbClr val="92D050"/>
                </a:solidFill>
                <a:latin typeface="Calibri"/>
                <a:ea typeface="Calibri"/>
                <a:cs typeface="Calibri"/>
                <a:sym typeface="Calibri"/>
              </a:rPr>
              <a:t> </a:t>
            </a:r>
            <a:r>
              <a:rPr lang="en-US" sz="2400" dirty="0">
                <a:solidFill>
                  <a:schemeClr val="dk1"/>
                </a:solidFill>
                <a:latin typeface="Calibri"/>
                <a:ea typeface="Calibri"/>
                <a:cs typeface="Calibri"/>
                <a:sym typeface="Calibri"/>
              </a:rPr>
              <a:t>is important for the </a:t>
            </a:r>
            <a:r>
              <a:rPr lang="en-US" sz="2400" dirty="0">
                <a:solidFill>
                  <a:srgbClr val="92D050"/>
                </a:solidFill>
                <a:latin typeface="Calibri"/>
                <a:ea typeface="Calibri"/>
                <a:cs typeface="Calibri"/>
                <a:sym typeface="Calibri"/>
              </a:rPr>
              <a:t>provider </a:t>
            </a:r>
          </a:p>
          <a:p>
            <a:pPr lvl="1" indent="-457189">
              <a:spcBef>
                <a:spcPts val="0"/>
              </a:spcBef>
              <a:buClr>
                <a:schemeClr val="dk1"/>
              </a:buClr>
              <a:buSzPts val="1800"/>
              <a:buFont typeface="Calibri"/>
              <a:buChar char="-"/>
            </a:pPr>
            <a:r>
              <a:rPr lang="en-US" sz="2400" b="1" i="1" dirty="0">
                <a:solidFill>
                  <a:srgbClr val="00B0F0"/>
                </a:solidFill>
                <a:latin typeface="Calibri"/>
                <a:ea typeface="Calibri"/>
                <a:cs typeface="Calibri"/>
                <a:sym typeface="Calibri"/>
              </a:rPr>
              <a:t>Reasonable</a:t>
            </a:r>
            <a:r>
              <a:rPr lang="en-US" sz="2400" dirty="0">
                <a:solidFill>
                  <a:schemeClr val="dk1"/>
                </a:solidFill>
                <a:latin typeface="Calibri"/>
                <a:ea typeface="Calibri"/>
                <a:cs typeface="Calibri"/>
                <a:sym typeface="Calibri"/>
              </a:rPr>
              <a:t> performance is important for the </a:t>
            </a:r>
            <a:r>
              <a:rPr lang="en-US" sz="2400" b="1" dirty="0">
                <a:solidFill>
                  <a:srgbClr val="00B0F0"/>
                </a:solidFill>
                <a:latin typeface="Calibri"/>
                <a:ea typeface="Calibri"/>
                <a:cs typeface="Calibri"/>
                <a:sym typeface="Calibri"/>
              </a:rPr>
              <a:t>user </a:t>
            </a:r>
          </a:p>
          <a:p>
            <a:pPr marL="761981" lvl="1" indent="0">
              <a:spcBef>
                <a:spcPts val="0"/>
              </a:spcBef>
              <a:buClr>
                <a:schemeClr val="dk1"/>
              </a:buClr>
              <a:buSzPts val="1800"/>
              <a:buNone/>
            </a:pPr>
            <a:endParaRPr lang="en-US" dirty="0">
              <a:solidFill>
                <a:srgbClr val="92D050"/>
              </a:solidFill>
              <a:latin typeface="Calibri"/>
              <a:ea typeface="Calibri"/>
              <a:cs typeface="Calibri"/>
              <a:sym typeface="Calibri"/>
            </a:endParaRPr>
          </a:p>
          <a:p>
            <a:pPr marL="761981" lvl="1" indent="0">
              <a:spcBef>
                <a:spcPts val="0"/>
              </a:spcBef>
              <a:buClr>
                <a:schemeClr val="dk1"/>
              </a:buClr>
              <a:buSzPts val="1800"/>
              <a:buNone/>
            </a:pPr>
            <a:r>
              <a:rPr lang="en-US" sz="2400">
                <a:solidFill>
                  <a:schemeClr val="tx1"/>
                </a:solidFill>
                <a:latin typeface="Calibri"/>
                <a:ea typeface="Calibri"/>
                <a:cs typeface="Calibri"/>
                <a:sym typeface="Calibri"/>
              </a:rPr>
              <a:t>                                                                                                      </a:t>
            </a:r>
            <a:r>
              <a:rPr lang="en-US" sz="2800" b="1">
                <a:solidFill>
                  <a:schemeClr val="tx1"/>
                </a:solidFill>
                <a:latin typeface="Calibri"/>
                <a:ea typeface="Calibri"/>
                <a:cs typeface="Calibri"/>
                <a:sym typeface="Calibri"/>
              </a:rPr>
              <a:t>Amoghavarsha </a:t>
            </a:r>
            <a:r>
              <a:rPr lang="en-US" sz="2800" b="1" dirty="0">
                <a:solidFill>
                  <a:schemeClr val="tx1"/>
                </a:solidFill>
                <a:latin typeface="Calibri"/>
                <a:ea typeface="Calibri"/>
                <a:cs typeface="Calibri"/>
                <a:sym typeface="Calibri"/>
              </a:rPr>
              <a:t>Suresh</a:t>
            </a:r>
          </a:p>
          <a:p>
            <a:pPr lvl="0">
              <a:buClr>
                <a:schemeClr val="dk1"/>
              </a:buClr>
              <a:buFont typeface="Calibri"/>
              <a:buChar char="-"/>
            </a:pPr>
            <a:endParaRPr lang="en-US" dirty="0">
              <a:solidFill>
                <a:schemeClr val="dk1"/>
              </a:solidFill>
              <a:latin typeface="Calibri"/>
              <a:ea typeface="Calibri"/>
              <a:cs typeface="Calibri"/>
              <a:sym typeface="Calibri"/>
            </a:endParaRPr>
          </a:p>
          <a:p>
            <a:pPr lvl="1">
              <a:spcBef>
                <a:spcPts val="0"/>
              </a:spcBef>
              <a:buClr>
                <a:schemeClr val="dk1"/>
              </a:buClr>
              <a:buFont typeface="Calibri"/>
              <a:buChar char="-"/>
            </a:pPr>
            <a:endParaRPr lang="en" dirty="0">
              <a:solidFill>
                <a:schemeClr val="dk1"/>
              </a:solidFill>
              <a:latin typeface="Calibri"/>
              <a:ea typeface="Calibri"/>
              <a:cs typeface="Calibri"/>
              <a:sym typeface="Calibri"/>
            </a:endParaRPr>
          </a:p>
          <a:p>
            <a:pPr marL="795847" lvl="1" indent="0">
              <a:spcBef>
                <a:spcPts val="0"/>
              </a:spcBef>
              <a:buClr>
                <a:schemeClr val="dk1"/>
              </a:buClr>
              <a:buNone/>
            </a:pPr>
            <a:endParaRPr dirty="0">
              <a:solidFill>
                <a:schemeClr val="dk1"/>
              </a:solidFill>
              <a:latin typeface="Calibri"/>
              <a:ea typeface="Calibri"/>
              <a:cs typeface="Calibri"/>
              <a:sym typeface="Calibri"/>
            </a:endParaRPr>
          </a:p>
        </p:txBody>
      </p:sp>
      <p:sp>
        <p:nvSpPr>
          <p:cNvPr id="5" name="Title 4">
            <a:extLst>
              <a:ext uri="{FF2B5EF4-FFF2-40B4-BE49-F238E27FC236}">
                <a16:creationId xmlns:a16="http://schemas.microsoft.com/office/drawing/2014/main" id="{5B19B0AB-C487-4E1E-9E82-D1190F0B26C4}"/>
              </a:ext>
            </a:extLst>
          </p:cNvPr>
          <p:cNvSpPr>
            <a:spLocks noGrp="1"/>
          </p:cNvSpPr>
          <p:nvPr>
            <p:ph type="title"/>
          </p:nvPr>
        </p:nvSpPr>
        <p:spPr>
          <a:xfrm>
            <a:off x="415600" y="115577"/>
            <a:ext cx="11360800" cy="763600"/>
          </a:xfrm>
        </p:spPr>
        <p:txBody>
          <a:bodyPr/>
          <a:lstStyle/>
          <a:p>
            <a:pPr algn="ctr"/>
            <a:r>
              <a:rPr lang="en-US" sz="3600" dirty="0">
                <a:latin typeface="Calibri" panose="020F0502020204030204" pitchFamily="34" charset="0"/>
                <a:cs typeface="Calibri" panose="020F0502020204030204" pitchFamily="34" charset="0"/>
              </a:rPr>
              <a:t>Scheduling &amp; Resource management</a:t>
            </a:r>
          </a:p>
        </p:txBody>
      </p:sp>
      <p:sp>
        <p:nvSpPr>
          <p:cNvPr id="6" name="TextBox 5">
            <a:extLst>
              <a:ext uri="{FF2B5EF4-FFF2-40B4-BE49-F238E27FC236}">
                <a16:creationId xmlns:a16="http://schemas.microsoft.com/office/drawing/2014/main" id="{91CA3A50-9B7D-4830-85D4-FDBD213A9044}"/>
              </a:ext>
            </a:extLst>
          </p:cNvPr>
          <p:cNvSpPr txBox="1"/>
          <p:nvPr/>
        </p:nvSpPr>
        <p:spPr>
          <a:xfrm>
            <a:off x="5637402" y="2973897"/>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42891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196</Words>
  <Application>Microsoft Office PowerPoint</Application>
  <PresentationFormat>Widescreen</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Calibri Light</vt:lpstr>
      <vt:lpstr>Office Theme</vt:lpstr>
      <vt:lpstr>Simple Light</vt:lpstr>
      <vt:lpstr>Scheduling &amp; Resource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 &amp; Resource management</dc:title>
  <dc:creator>Amoghavarsha Suresh</dc:creator>
  <cp:lastModifiedBy>Amoghavarsha Suresh</cp:lastModifiedBy>
  <cp:revision>3</cp:revision>
  <dcterms:created xsi:type="dcterms:W3CDTF">2019-12-09T10:31:25Z</dcterms:created>
  <dcterms:modified xsi:type="dcterms:W3CDTF">2019-12-09T11:17:24Z</dcterms:modified>
</cp:coreProperties>
</file>