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76" r:id="rId4"/>
    <p:sldId id="263" r:id="rId5"/>
    <p:sldId id="288" r:id="rId6"/>
    <p:sldId id="295" r:id="rId7"/>
    <p:sldId id="290" r:id="rId8"/>
    <p:sldId id="287" r:id="rId9"/>
    <p:sldId id="294" r:id="rId10"/>
    <p:sldId id="279" r:id="rId11"/>
    <p:sldId id="280" r:id="rId12"/>
    <p:sldId id="296" r:id="rId13"/>
    <p:sldId id="274" r:id="rId14"/>
    <p:sldId id="285" r:id="rId15"/>
    <p:sldId id="286" r:id="rId16"/>
    <p:sldId id="292" r:id="rId17"/>
    <p:sldId id="270" r:id="rId18"/>
    <p:sldId id="271" r:id="rId19"/>
    <p:sldId id="272" r:id="rId20"/>
    <p:sldId id="273" r:id="rId21"/>
    <p:sldId id="298" r:id="rId22"/>
    <p:sldId id="291" r:id="rId23"/>
    <p:sldId id="275" r:id="rId24"/>
    <p:sldId id="297" r:id="rId25"/>
    <p:sldId id="269" r:id="rId26"/>
    <p:sldId id="284"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oghavarsha Suresh" initials="AS" lastIdx="2" clrIdx="0">
    <p:extLst>
      <p:ext uri="{19B8F6BF-5375-455C-9EA6-DF929625EA0E}">
        <p15:presenceInfo xmlns:p15="http://schemas.microsoft.com/office/powerpoint/2012/main" userId="d86c9b8d548079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0CD"/>
    <a:srgbClr val="FF33CC"/>
    <a:srgbClr val="3F7FAB"/>
    <a:srgbClr val="1D79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FB0C45-6C06-4C76-AE2F-66641D2432B2}">
  <a:tblStyle styleId="{0AFB0C45-6C06-4C76-AE2F-66641D2432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39" autoAdjust="0"/>
  </p:normalViewPr>
  <p:slideViewPr>
    <p:cSldViewPr snapToGrid="0">
      <p:cViewPr varScale="1">
        <p:scale>
          <a:sx n="131" d="100"/>
          <a:sy n="131" d="100"/>
        </p:scale>
        <p:origin x="104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6941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57c8596a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a57c8596a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chemeClr val="dk1"/>
                </a:solidFill>
                <a:latin typeface="Calibri"/>
                <a:ea typeface="Calibri"/>
                <a:cs typeface="Calibri"/>
                <a:sym typeface="Calibri"/>
              </a:rPr>
              <a:t>Cold Starts: </a:t>
            </a:r>
            <a:r>
              <a:rPr lang="en-US" dirty="0">
                <a:solidFill>
                  <a:schemeClr val="dk1"/>
                </a:solidFill>
                <a:latin typeface="Calibri"/>
                <a:ea typeface="Calibri"/>
                <a:cs typeface="Calibri"/>
                <a:sym typeface="Calibri"/>
              </a:rPr>
              <a:t>Send heartbeat requests to keep proactive containers alive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dk1"/>
                </a:solidFill>
                <a:latin typeface="Calibri"/>
                <a:ea typeface="Calibri"/>
                <a:cs typeface="Calibri"/>
                <a:sym typeface="Calibri"/>
              </a:rPr>
              <a:t>How to do it on multiple nodes?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02687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57c8596a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a57c8596a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chemeClr val="dk1"/>
                </a:solidFill>
                <a:latin typeface="Calibri"/>
                <a:ea typeface="Calibri"/>
                <a:cs typeface="Calibri"/>
                <a:sym typeface="Calibri"/>
              </a:rPr>
              <a:t>Cold Starts: </a:t>
            </a:r>
            <a:r>
              <a:rPr lang="en-US" dirty="0">
                <a:solidFill>
                  <a:schemeClr val="dk1"/>
                </a:solidFill>
                <a:latin typeface="Calibri"/>
                <a:ea typeface="Calibri"/>
                <a:cs typeface="Calibri"/>
                <a:sym typeface="Calibri"/>
              </a:rPr>
              <a:t>Send heartbeat requests to keep proactive containers alive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dk1"/>
                </a:solidFill>
                <a:latin typeface="Calibri"/>
                <a:ea typeface="Calibri"/>
                <a:cs typeface="Calibri"/>
                <a:sym typeface="Calibri"/>
              </a:rPr>
              <a:t>How to do it </a:t>
            </a:r>
            <a:r>
              <a:rPr lang="en-US">
                <a:solidFill>
                  <a:schemeClr val="dk1"/>
                </a:solidFill>
                <a:latin typeface="Calibri"/>
                <a:ea typeface="Calibri"/>
                <a:cs typeface="Calibri"/>
                <a:sym typeface="Calibri"/>
              </a:rPr>
              <a:t>on multiple nodes?</a:t>
            </a:r>
            <a:endParaRPr lang="en-US"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34645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a57c8596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a57c8596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think we should combine both single node and multi node into one parent bullet called “FnSched Design”, and these two can be subbullets.</a:t>
            </a:r>
            <a:endParaRPr/>
          </a:p>
        </p:txBody>
      </p:sp>
    </p:spTree>
    <p:extLst>
      <p:ext uri="{BB962C8B-B14F-4D97-AF65-F5344CB8AC3E}">
        <p14:creationId xmlns:p14="http://schemas.microsoft.com/office/powerpoint/2010/main" val="420516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a57c8596a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a57c8596a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159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a57c8596a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a57c8596a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Slides 13-15 are good, plan to spend 5mins on them combined as this is the main set of results.</a:t>
            </a:r>
          </a:p>
          <a:p>
            <a:pPr marL="0" lvl="0" indent="0" algn="l" rtl="0">
              <a:spcBef>
                <a:spcPts val="0"/>
              </a:spcBef>
              <a:spcAft>
                <a:spcPts val="0"/>
              </a:spcAft>
              <a:buNone/>
            </a:pPr>
            <a:r>
              <a:rPr lang="en" dirty="0"/>
              <a:t>Add line at 15%</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a57c8596a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a57c8596a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Metric: 15% degradation + fewer nodes</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a57c8596a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a57c8596a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err="1">
                <a:solidFill>
                  <a:schemeClr val="dk1"/>
                </a:solidFill>
                <a:latin typeface="Calibri"/>
                <a:ea typeface="Calibri"/>
                <a:cs typeface="Calibri"/>
                <a:sym typeface="Calibri"/>
              </a:rPr>
              <a:t>FnSched</a:t>
            </a:r>
            <a:r>
              <a:rPr lang="en-US" sz="1100" dirty="0">
                <a:solidFill>
                  <a:schemeClr val="dk1"/>
                </a:solidFill>
                <a:latin typeface="Calibri"/>
                <a:ea typeface="Calibri"/>
                <a:cs typeface="Calibri"/>
                <a:sym typeface="Calibri"/>
              </a:rPr>
              <a:t> uses </a:t>
            </a:r>
            <a:r>
              <a:rPr lang="en-US" sz="1100" b="1" dirty="0">
                <a:solidFill>
                  <a:schemeClr val="dk1"/>
                </a:solidFill>
                <a:latin typeface="Calibri"/>
                <a:ea typeface="Calibri"/>
                <a:cs typeface="Calibri"/>
                <a:sym typeface="Calibri"/>
              </a:rPr>
              <a:t>36%</a:t>
            </a:r>
            <a:r>
              <a:rPr lang="en-US" sz="1100" dirty="0">
                <a:solidFill>
                  <a:schemeClr val="dk1"/>
                </a:solidFill>
                <a:latin typeface="Calibri"/>
                <a:ea typeface="Calibri"/>
                <a:cs typeface="Calibri"/>
                <a:sym typeface="Calibri"/>
              </a:rPr>
              <a:t> fewer invokers compared to </a:t>
            </a:r>
            <a:r>
              <a:rPr lang="en-US" sz="1100" b="1" dirty="0">
                <a:solidFill>
                  <a:schemeClr val="dk1"/>
                </a:solidFill>
                <a:latin typeface="Calibri"/>
                <a:ea typeface="Calibri"/>
                <a:cs typeface="Calibri"/>
                <a:sym typeface="Calibri"/>
              </a:rPr>
              <a:t>LC, and</a:t>
            </a:r>
            <a:r>
              <a:rPr lang="en-US" sz="1100" dirty="0">
                <a:solidFill>
                  <a:schemeClr val="dk1"/>
                </a:solidFill>
                <a:latin typeface="Calibri"/>
                <a:ea typeface="Calibri"/>
                <a:cs typeface="Calibri"/>
                <a:sym typeface="Calibri"/>
              </a:rPr>
              <a:t> </a:t>
            </a:r>
            <a:r>
              <a:rPr lang="en-US" sz="1100" dirty="0">
                <a:solidFill>
                  <a:srgbClr val="0000FF"/>
                </a:solidFill>
                <a:latin typeface="Calibri"/>
                <a:ea typeface="Calibri"/>
                <a:cs typeface="Calibri"/>
                <a:sym typeface="Calibri"/>
              </a:rPr>
              <a:t>55%</a:t>
            </a:r>
            <a:r>
              <a:rPr lang="en-US" sz="1100" dirty="0">
                <a:solidFill>
                  <a:schemeClr val="dk1"/>
                </a:solidFill>
                <a:latin typeface="Calibri"/>
                <a:ea typeface="Calibri"/>
                <a:cs typeface="Calibri"/>
                <a:sym typeface="Calibri"/>
              </a:rPr>
              <a:t> compared to </a:t>
            </a:r>
            <a:r>
              <a:rPr lang="en-US" sz="1100" dirty="0">
                <a:solidFill>
                  <a:srgbClr val="0000FF"/>
                </a:solidFill>
                <a:latin typeface="Calibri"/>
                <a:ea typeface="Calibri"/>
                <a:cs typeface="Calibri"/>
                <a:sym typeface="Calibri"/>
              </a:rPr>
              <a:t>RR</a:t>
            </a: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a57c8596a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a57c8596a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Maybe since this is workshop we can have a future work slide too, maybe we can even try to bounce off our icdcs paper ideas to see how they like it.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acfaab5c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acfaab5c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Provider + Users.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FnSched</a:t>
            </a:r>
            <a:r>
              <a:rPr lang="en-US" dirty="0"/>
              <a:t> approach: Within the node + Across the nodes</a:t>
            </a:r>
            <a:endParaRPr dirty="0"/>
          </a:p>
        </p:txBody>
      </p:sp>
    </p:spTree>
    <p:extLst>
      <p:ext uri="{BB962C8B-B14F-4D97-AF65-F5344CB8AC3E}">
        <p14:creationId xmlns:p14="http://schemas.microsoft.com/office/powerpoint/2010/main" val="2350008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acfaab5c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acfaab5c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think we can keep going with motivation before coming to outline slide. Note, our main motivation is driven by the fact that serverless will eventually become popular enough that resource requirements of the serverless platform will skyrocket, necessitating smarter resource mgmt and scheduling. After we make this clear, then we can say our goal is to design a smart serverless scheduler, and then you can go to outline slide.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a57c8596a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a57c8596a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57c8596a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a57c8596a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chemeClr val="dk1"/>
                </a:solidFill>
                <a:latin typeface="Calibri"/>
                <a:ea typeface="Calibri"/>
                <a:cs typeface="Calibri"/>
                <a:sym typeface="Calibri"/>
              </a:rPr>
              <a:t>Cold Starts: </a:t>
            </a:r>
            <a:r>
              <a:rPr lang="en-US" dirty="0">
                <a:solidFill>
                  <a:schemeClr val="dk1"/>
                </a:solidFill>
                <a:latin typeface="Calibri"/>
                <a:ea typeface="Calibri"/>
                <a:cs typeface="Calibri"/>
                <a:sym typeface="Calibri"/>
              </a:rPr>
              <a:t>Send heartbeat requests to keep proactive containers alive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dk1"/>
                </a:solidFill>
                <a:latin typeface="Calibri"/>
                <a:ea typeface="Calibri"/>
                <a:cs typeface="Calibri"/>
                <a:sym typeface="Calibri"/>
              </a:rPr>
              <a:t>How to do it </a:t>
            </a:r>
            <a:r>
              <a:rPr lang="en-US">
                <a:solidFill>
                  <a:schemeClr val="dk1"/>
                </a:solidFill>
                <a:latin typeface="Calibri"/>
                <a:ea typeface="Calibri"/>
                <a:cs typeface="Calibri"/>
                <a:sym typeface="Calibri"/>
              </a:rPr>
              <a:t>on multiple nodes?</a:t>
            </a:r>
            <a:endParaRPr lang="en-US"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3931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acfaab5c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acfaab5c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Note, our main motivation is driven by the fact that serverless will eventually become popular enough that resource requirements of the serverless platform will skyrocket, necessitating smarter resource mgmt and scheduling. After we make this clear, then we can say our goal is to design a smart serverless scheduler, and then you can go to outline slide.</a:t>
            </a:r>
          </a:p>
          <a:p>
            <a:pPr marL="0" lvl="0" indent="0" algn="l" rtl="0">
              <a:spcBef>
                <a:spcPts val="0"/>
              </a:spcBef>
              <a:spcAft>
                <a:spcPts val="0"/>
              </a:spcAft>
              <a:buClr>
                <a:schemeClr val="dk1"/>
              </a:buClr>
              <a:buSzPts val="1100"/>
              <a:buFont typeface="Arial"/>
              <a:buNone/>
            </a:pPr>
            <a:endParaRPr lang="en" dirty="0">
              <a:solidFill>
                <a:schemeClr val="dk1"/>
              </a:solidFill>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a:t>At scale, the underlying infra needed to support the increasing serverless traffic can become a huge expense</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dirty="0">
                <a:solidFill>
                  <a:srgbClr val="FF0000"/>
                </a:solidFill>
                <a:latin typeface="Calibri"/>
                <a:ea typeface="Calibri"/>
                <a:cs typeface="Calibri"/>
                <a:sym typeface="Calibri"/>
              </a:rPr>
              <a:t>Smart scheduling and resource management is critical!</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sz="1100" dirty="0">
              <a:solidFill>
                <a:srgbClr val="FF0000"/>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sz="1100" dirty="0">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lang="en"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8486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a57c8596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a57c8596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think we should combine both single node and multi node into one parent bullet called “FnSched Design”, and these two can be subbullets.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acfaab5c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acfaab5c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Provider + Users.</a:t>
            </a:r>
            <a:endParaRPr dirty="0"/>
          </a:p>
        </p:txBody>
      </p:sp>
    </p:spTree>
    <p:extLst>
      <p:ext uri="{BB962C8B-B14F-4D97-AF65-F5344CB8AC3E}">
        <p14:creationId xmlns:p14="http://schemas.microsoft.com/office/powerpoint/2010/main" val="2982041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acfaab5c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acfaab5c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Provider + Users.</a:t>
            </a:r>
            <a:endParaRPr dirty="0"/>
          </a:p>
        </p:txBody>
      </p:sp>
    </p:spTree>
    <p:extLst>
      <p:ext uri="{BB962C8B-B14F-4D97-AF65-F5344CB8AC3E}">
        <p14:creationId xmlns:p14="http://schemas.microsoft.com/office/powerpoint/2010/main" val="380284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acfaab5c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acfaab5c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tx1"/>
                </a:solidFill>
                <a:latin typeface="Calibri"/>
                <a:ea typeface="Calibri"/>
                <a:cs typeface="Calibri"/>
                <a:sym typeface="Calibri"/>
              </a:rPr>
              <a:t>Keep a warm container for each application</a:t>
            </a:r>
            <a:endParaRPr dirty="0"/>
          </a:p>
        </p:txBody>
      </p:sp>
    </p:spTree>
    <p:extLst>
      <p:ext uri="{BB962C8B-B14F-4D97-AF65-F5344CB8AC3E}">
        <p14:creationId xmlns:p14="http://schemas.microsoft.com/office/powerpoint/2010/main" val="3767060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acfaab5c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acfaab5c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Provider + Users.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FnSched</a:t>
            </a:r>
            <a:r>
              <a:rPr lang="en-US" dirty="0"/>
              <a:t> approach: Within the node + Across the nodes</a:t>
            </a:r>
            <a:endParaRPr dirty="0"/>
          </a:p>
        </p:txBody>
      </p:sp>
    </p:spTree>
    <p:extLst>
      <p:ext uri="{BB962C8B-B14F-4D97-AF65-F5344CB8AC3E}">
        <p14:creationId xmlns:p14="http://schemas.microsoft.com/office/powerpoint/2010/main" val="731453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 dirty="0">
                <a:solidFill>
                  <a:schemeClr val="dk1"/>
                </a:solidFill>
                <a:latin typeface="Calibri"/>
                <a:ea typeface="Calibri"/>
                <a:cs typeface="Calibri"/>
                <a:sym typeface="Calibri"/>
              </a:rPr>
              <a:t>CPU requirement is dependent on the class of applications</a:t>
            </a:r>
          </a:p>
          <a:p>
            <a:endParaRPr lang="en-US" dirty="0"/>
          </a:p>
        </p:txBody>
      </p:sp>
    </p:spTree>
    <p:extLst>
      <p:ext uri="{BB962C8B-B14F-4D97-AF65-F5344CB8AC3E}">
        <p14:creationId xmlns:p14="http://schemas.microsoft.com/office/powerpoint/2010/main" val="3682896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webp"/><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5669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rgbClr val="222222"/>
                </a:solidFill>
                <a:highlight>
                  <a:srgbClr val="FFFFFF"/>
                </a:highlight>
                <a:latin typeface="Calibri"/>
                <a:ea typeface="Calibri"/>
                <a:cs typeface="Calibri"/>
                <a:sym typeface="Calibri"/>
              </a:rPr>
              <a:t>FnSched: An Efficient Scheduler for Serverless Functions</a:t>
            </a:r>
            <a:endParaRPr sz="4800">
              <a:latin typeface="Calibri"/>
              <a:ea typeface="Calibri"/>
              <a:cs typeface="Calibri"/>
              <a:sym typeface="Calibri"/>
            </a:endParaRPr>
          </a:p>
        </p:txBody>
      </p:sp>
      <p:sp>
        <p:nvSpPr>
          <p:cNvPr id="55" name="Google Shape;55;p13"/>
          <p:cNvSpPr txBox="1">
            <a:spLocks noGrp="1"/>
          </p:cNvSpPr>
          <p:nvPr>
            <p:ph type="subTitle" idx="1"/>
          </p:nvPr>
        </p:nvSpPr>
        <p:spPr>
          <a:xfrm>
            <a:off x="311700" y="29303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libri"/>
                <a:ea typeface="Calibri"/>
                <a:cs typeface="Calibri"/>
                <a:sym typeface="Calibri"/>
              </a:rPr>
              <a:t>Amoghavarsha Suresh, Anshul Gandhi</a:t>
            </a:r>
            <a:endParaRPr>
              <a:solidFill>
                <a:schemeClr val="dk1"/>
              </a:solidFill>
              <a:latin typeface="Calibri"/>
              <a:ea typeface="Calibri"/>
              <a:cs typeface="Calibri"/>
              <a:sym typeface="Calibri"/>
            </a:endParaRPr>
          </a:p>
          <a:p>
            <a:pPr marL="0" lvl="0" indent="0" algn="ctr" rtl="0">
              <a:spcBef>
                <a:spcPts val="0"/>
              </a:spcBef>
              <a:spcAft>
                <a:spcPts val="0"/>
              </a:spcAft>
              <a:buNone/>
            </a:pPr>
            <a:r>
              <a:rPr lang="en">
                <a:solidFill>
                  <a:schemeClr val="dk1"/>
                </a:solidFill>
                <a:latin typeface="Calibri"/>
                <a:ea typeface="Calibri"/>
                <a:cs typeface="Calibri"/>
                <a:sym typeface="Calibri"/>
              </a:rPr>
              <a:t>PACE Lab, Stony Brook University</a:t>
            </a:r>
            <a:endParaRPr>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06B20D04-BACD-4F08-BE36-CA71519593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7AEB-3314-4A23-9652-C2360270C67F}"/>
              </a:ext>
            </a:extLst>
          </p:cNvPr>
          <p:cNvSpPr>
            <a:spLocks noGrp="1"/>
          </p:cNvSpPr>
          <p:nvPr>
            <p:ph type="title"/>
          </p:nvPr>
        </p:nvSpPr>
        <p:spPr>
          <a:xfrm>
            <a:off x="311700" y="232885"/>
            <a:ext cx="8520600" cy="572700"/>
          </a:xfrm>
        </p:spPr>
        <p:txBody>
          <a:bodyPr/>
          <a:lstStyle/>
          <a:p>
            <a:pPr algn="ctr"/>
            <a:r>
              <a:rPr lang="en-US" sz="3600" dirty="0" err="1">
                <a:latin typeface="Calibri" panose="020F0502020204030204" pitchFamily="34" charset="0"/>
                <a:cs typeface="Calibri" panose="020F0502020204030204" pitchFamily="34" charset="0"/>
              </a:rPr>
              <a:t>FnSched</a:t>
            </a:r>
            <a:r>
              <a:rPr lang="en-US" sz="3600" dirty="0">
                <a:latin typeface="Calibri" panose="020F0502020204030204" pitchFamily="34" charset="0"/>
                <a:cs typeface="Calibri" panose="020F0502020204030204" pitchFamily="34" charset="0"/>
              </a:rPr>
              <a:t>: CPU Shares Algorithm</a:t>
            </a:r>
          </a:p>
        </p:txBody>
      </p:sp>
      <p:sp>
        <p:nvSpPr>
          <p:cNvPr id="3" name="Text Placeholder 2">
            <a:extLst>
              <a:ext uri="{FF2B5EF4-FFF2-40B4-BE49-F238E27FC236}">
                <a16:creationId xmlns:a16="http://schemas.microsoft.com/office/drawing/2014/main" id="{FF88767D-AAAD-4889-B80A-3EA66440EE16}"/>
              </a:ext>
            </a:extLst>
          </p:cNvPr>
          <p:cNvSpPr>
            <a:spLocks noGrp="1"/>
          </p:cNvSpPr>
          <p:nvPr>
            <p:ph type="body" idx="1"/>
          </p:nvPr>
        </p:nvSpPr>
        <p:spPr>
          <a:xfrm>
            <a:off x="311700" y="1050062"/>
            <a:ext cx="8520600" cy="3416400"/>
          </a:xfrm>
        </p:spPr>
        <p:txBody>
          <a:bodyPr/>
          <a:lstStyle/>
          <a:p>
            <a:pPr marL="114300" indent="0">
              <a:buNone/>
            </a:pPr>
            <a:r>
              <a:rPr lang="en-US" b="1" dirty="0">
                <a:solidFill>
                  <a:schemeClr val="tx1"/>
                </a:solidFill>
                <a:latin typeface="Calibri" panose="020F0502020204030204" pitchFamily="34" charset="0"/>
                <a:cs typeface="Calibri" panose="020F0502020204030204" pitchFamily="34" charset="0"/>
              </a:rPr>
              <a:t>CPU Shares: </a:t>
            </a:r>
            <a:r>
              <a:rPr lang="en" dirty="0">
                <a:solidFill>
                  <a:schemeClr val="dk1"/>
                </a:solidFill>
                <a:latin typeface="Calibri"/>
                <a:ea typeface="Calibri"/>
                <a:cs typeface="Calibri"/>
                <a:sym typeface="Calibri"/>
              </a:rPr>
              <a:t>Soft limit, decides proportion of CPU during contention</a:t>
            </a:r>
          </a:p>
          <a:p>
            <a:pPr marL="114300" indent="0">
              <a:buNone/>
            </a:pPr>
            <a:endParaRPr lang="en" dirty="0">
              <a:solidFill>
                <a:schemeClr val="dk1"/>
              </a:solidFill>
              <a:latin typeface="Calibri"/>
              <a:ea typeface="Calibri"/>
              <a:cs typeface="Calibri"/>
              <a:sym typeface="Calibri"/>
            </a:endParaRPr>
          </a:p>
          <a:p>
            <a:pPr>
              <a:buFontTx/>
              <a:buChar char="-"/>
            </a:pPr>
            <a:endParaRPr lang="en-US" dirty="0">
              <a:solidFill>
                <a:schemeClr val="tx1"/>
              </a:solidFill>
              <a:latin typeface="Calibri" panose="020F050202020403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id="{B11D0E82-8BAF-4B82-B708-64E0D2A6A2CA}"/>
              </a:ext>
            </a:extLst>
          </p:cNvPr>
          <p:cNvSpPr/>
          <p:nvPr/>
        </p:nvSpPr>
        <p:spPr>
          <a:xfrm>
            <a:off x="2948026" y="1951990"/>
            <a:ext cx="585216" cy="94482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C1</a:t>
            </a:r>
          </a:p>
        </p:txBody>
      </p:sp>
      <p:sp>
        <p:nvSpPr>
          <p:cNvPr id="23" name="Rectangle 22">
            <a:extLst>
              <a:ext uri="{FF2B5EF4-FFF2-40B4-BE49-F238E27FC236}">
                <a16:creationId xmlns:a16="http://schemas.microsoft.com/office/drawing/2014/main" id="{00E90D02-42DA-4F47-B8FC-1C5C71BA2BAD}"/>
              </a:ext>
            </a:extLst>
          </p:cNvPr>
          <p:cNvSpPr/>
          <p:nvPr/>
        </p:nvSpPr>
        <p:spPr>
          <a:xfrm>
            <a:off x="3533242" y="1951990"/>
            <a:ext cx="585216" cy="94482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C2</a:t>
            </a:r>
          </a:p>
        </p:txBody>
      </p:sp>
      <p:sp>
        <p:nvSpPr>
          <p:cNvPr id="24" name="Rectangle 23">
            <a:extLst>
              <a:ext uri="{FF2B5EF4-FFF2-40B4-BE49-F238E27FC236}">
                <a16:creationId xmlns:a16="http://schemas.microsoft.com/office/drawing/2014/main" id="{D47C4833-894E-4662-BD7D-EC38E32E9657}"/>
              </a:ext>
            </a:extLst>
          </p:cNvPr>
          <p:cNvSpPr/>
          <p:nvPr/>
        </p:nvSpPr>
        <p:spPr>
          <a:xfrm>
            <a:off x="4118458" y="1951989"/>
            <a:ext cx="585216" cy="94482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C3</a:t>
            </a:r>
          </a:p>
        </p:txBody>
      </p:sp>
      <p:sp>
        <p:nvSpPr>
          <p:cNvPr id="25" name="Rectangle 24">
            <a:extLst>
              <a:ext uri="{FF2B5EF4-FFF2-40B4-BE49-F238E27FC236}">
                <a16:creationId xmlns:a16="http://schemas.microsoft.com/office/drawing/2014/main" id="{47603CC2-8660-40AE-B9C8-FAE6971994E4}"/>
              </a:ext>
            </a:extLst>
          </p:cNvPr>
          <p:cNvSpPr/>
          <p:nvPr/>
        </p:nvSpPr>
        <p:spPr>
          <a:xfrm>
            <a:off x="4703674" y="1951989"/>
            <a:ext cx="585216" cy="94482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C4</a:t>
            </a:r>
          </a:p>
        </p:txBody>
      </p:sp>
      <p:sp>
        <p:nvSpPr>
          <p:cNvPr id="8" name="Rectangle 7">
            <a:extLst>
              <a:ext uri="{FF2B5EF4-FFF2-40B4-BE49-F238E27FC236}">
                <a16:creationId xmlns:a16="http://schemas.microsoft.com/office/drawing/2014/main" id="{EA45B80F-DF8F-45F5-B340-456594CD94C7}"/>
              </a:ext>
            </a:extLst>
          </p:cNvPr>
          <p:cNvSpPr/>
          <p:nvPr/>
        </p:nvSpPr>
        <p:spPr>
          <a:xfrm>
            <a:off x="2948027" y="1951989"/>
            <a:ext cx="585215" cy="277636"/>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Calibri" panose="020F0502020204030204" pitchFamily="34" charset="0"/>
                <a:cs typeface="Calibri" panose="020F0502020204030204" pitchFamily="34" charset="0"/>
              </a:rPr>
              <a:t>ET</a:t>
            </a:r>
          </a:p>
        </p:txBody>
      </p:sp>
      <p:sp>
        <p:nvSpPr>
          <p:cNvPr id="9" name="Rectangle 8">
            <a:extLst>
              <a:ext uri="{FF2B5EF4-FFF2-40B4-BE49-F238E27FC236}">
                <a16:creationId xmlns:a16="http://schemas.microsoft.com/office/drawing/2014/main" id="{55F48317-B6D9-4844-B6EC-6661E103DA15}"/>
              </a:ext>
            </a:extLst>
          </p:cNvPr>
          <p:cNvSpPr/>
          <p:nvPr/>
        </p:nvSpPr>
        <p:spPr>
          <a:xfrm>
            <a:off x="2948027" y="2229625"/>
            <a:ext cx="585215" cy="277636"/>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Calibri" panose="020F0502020204030204" pitchFamily="34" charset="0"/>
                <a:cs typeface="Calibri" panose="020F0502020204030204" pitchFamily="34" charset="0"/>
              </a:rPr>
              <a:t>MP</a:t>
            </a:r>
          </a:p>
        </p:txBody>
      </p:sp>
      <p:sp>
        <p:nvSpPr>
          <p:cNvPr id="11" name="Rectangle 10">
            <a:extLst>
              <a:ext uri="{FF2B5EF4-FFF2-40B4-BE49-F238E27FC236}">
                <a16:creationId xmlns:a16="http://schemas.microsoft.com/office/drawing/2014/main" id="{14E065F1-852A-4482-B02F-B0959A1E5B5D}"/>
              </a:ext>
            </a:extLst>
          </p:cNvPr>
          <p:cNvSpPr/>
          <p:nvPr/>
        </p:nvSpPr>
        <p:spPr>
          <a:xfrm>
            <a:off x="490118" y="3641457"/>
            <a:ext cx="8342182" cy="550004"/>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Calibri" panose="020F0502020204030204" pitchFamily="34" charset="0"/>
                <a:cs typeface="Calibri" panose="020F0502020204030204" pitchFamily="34" charset="0"/>
              </a:rPr>
              <a:t>Allocate more of CPU time to short running ET during contention!</a:t>
            </a:r>
          </a:p>
        </p:txBody>
      </p:sp>
      <p:sp>
        <p:nvSpPr>
          <p:cNvPr id="4" name="Slide Number Placeholder 3">
            <a:extLst>
              <a:ext uri="{FF2B5EF4-FFF2-40B4-BE49-F238E27FC236}">
                <a16:creationId xmlns:a16="http://schemas.microsoft.com/office/drawing/2014/main" id="{9844133C-D049-4AC2-807F-626CB4F3B4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6848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7AEB-3314-4A23-9652-C2360270C67F}"/>
              </a:ext>
            </a:extLst>
          </p:cNvPr>
          <p:cNvSpPr>
            <a:spLocks noGrp="1"/>
          </p:cNvSpPr>
          <p:nvPr>
            <p:ph type="title"/>
          </p:nvPr>
        </p:nvSpPr>
        <p:spPr>
          <a:xfrm>
            <a:off x="311700" y="232885"/>
            <a:ext cx="8520600" cy="572700"/>
          </a:xfrm>
        </p:spPr>
        <p:txBody>
          <a:bodyPr/>
          <a:lstStyle/>
          <a:p>
            <a:pPr algn="ctr"/>
            <a:r>
              <a:rPr lang="en-US" sz="3600" dirty="0" err="1">
                <a:latin typeface="Calibri" panose="020F0502020204030204" pitchFamily="34" charset="0"/>
                <a:cs typeface="Calibri" panose="020F0502020204030204" pitchFamily="34" charset="0"/>
              </a:rPr>
              <a:t>FnSched</a:t>
            </a:r>
            <a:r>
              <a:rPr lang="en-US" sz="3600" dirty="0">
                <a:latin typeface="Calibri" panose="020F0502020204030204" pitchFamily="34" charset="0"/>
                <a:cs typeface="Calibri" panose="020F0502020204030204" pitchFamily="34" charset="0"/>
              </a:rPr>
              <a:t>: CPU Shares Algorithm</a:t>
            </a:r>
          </a:p>
        </p:txBody>
      </p:sp>
      <p:sp>
        <p:nvSpPr>
          <p:cNvPr id="3" name="Text Placeholder 2">
            <a:extLst>
              <a:ext uri="{FF2B5EF4-FFF2-40B4-BE49-F238E27FC236}">
                <a16:creationId xmlns:a16="http://schemas.microsoft.com/office/drawing/2014/main" id="{FF88767D-AAAD-4889-B80A-3EA66440EE16}"/>
              </a:ext>
            </a:extLst>
          </p:cNvPr>
          <p:cNvSpPr>
            <a:spLocks noGrp="1"/>
          </p:cNvSpPr>
          <p:nvPr>
            <p:ph type="body" idx="1"/>
          </p:nvPr>
        </p:nvSpPr>
        <p:spPr>
          <a:xfrm>
            <a:off x="311700" y="1050062"/>
            <a:ext cx="8520600" cy="3416400"/>
          </a:xfrm>
        </p:spPr>
        <p:txBody>
          <a:bodyPr/>
          <a:lstStyle/>
          <a:p>
            <a:pPr marL="114300" indent="0">
              <a:buNone/>
            </a:pPr>
            <a:r>
              <a:rPr lang="en-US" b="1" dirty="0">
                <a:solidFill>
                  <a:schemeClr val="tx1"/>
                </a:solidFill>
                <a:latin typeface="Calibri" panose="020F0502020204030204" pitchFamily="34" charset="0"/>
                <a:cs typeface="Calibri" panose="020F0502020204030204" pitchFamily="34" charset="0"/>
              </a:rPr>
              <a:t>CPU Shares: </a:t>
            </a:r>
            <a:r>
              <a:rPr lang="en" dirty="0">
                <a:solidFill>
                  <a:schemeClr val="dk1"/>
                </a:solidFill>
                <a:latin typeface="Calibri"/>
                <a:ea typeface="Calibri"/>
                <a:cs typeface="Calibri"/>
                <a:sym typeface="Calibri"/>
              </a:rPr>
              <a:t>Soft limit, decides proportion of CPU during contention</a:t>
            </a:r>
          </a:p>
          <a:p>
            <a:pPr marL="114300" indent="0">
              <a:buNone/>
            </a:pPr>
            <a:endParaRPr lang="en" dirty="0">
              <a:solidFill>
                <a:schemeClr val="dk1"/>
              </a:solidFill>
              <a:latin typeface="Calibri"/>
              <a:ea typeface="Calibri"/>
              <a:cs typeface="Calibri"/>
              <a:sym typeface="Calibri"/>
            </a:endParaRPr>
          </a:p>
          <a:p>
            <a:pPr>
              <a:buFontTx/>
              <a:buChar char="-"/>
            </a:pPr>
            <a:endParaRPr lang="en-US" dirty="0">
              <a:solidFill>
                <a:schemeClr val="tx1"/>
              </a:solidFill>
              <a:latin typeface="Calibri" panose="020F050202020403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id="{B11D0E82-8BAF-4B82-B708-64E0D2A6A2CA}"/>
              </a:ext>
            </a:extLst>
          </p:cNvPr>
          <p:cNvSpPr/>
          <p:nvPr/>
        </p:nvSpPr>
        <p:spPr>
          <a:xfrm>
            <a:off x="2948026" y="1951990"/>
            <a:ext cx="585216" cy="94482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C1</a:t>
            </a:r>
          </a:p>
        </p:txBody>
      </p:sp>
      <p:sp>
        <p:nvSpPr>
          <p:cNvPr id="23" name="Rectangle 22">
            <a:extLst>
              <a:ext uri="{FF2B5EF4-FFF2-40B4-BE49-F238E27FC236}">
                <a16:creationId xmlns:a16="http://schemas.microsoft.com/office/drawing/2014/main" id="{00E90D02-42DA-4F47-B8FC-1C5C71BA2BAD}"/>
              </a:ext>
            </a:extLst>
          </p:cNvPr>
          <p:cNvSpPr/>
          <p:nvPr/>
        </p:nvSpPr>
        <p:spPr>
          <a:xfrm>
            <a:off x="3533242" y="1951990"/>
            <a:ext cx="585216" cy="94482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C2</a:t>
            </a:r>
          </a:p>
        </p:txBody>
      </p:sp>
      <p:sp>
        <p:nvSpPr>
          <p:cNvPr id="24" name="Rectangle 23">
            <a:extLst>
              <a:ext uri="{FF2B5EF4-FFF2-40B4-BE49-F238E27FC236}">
                <a16:creationId xmlns:a16="http://schemas.microsoft.com/office/drawing/2014/main" id="{D47C4833-894E-4662-BD7D-EC38E32E9657}"/>
              </a:ext>
            </a:extLst>
          </p:cNvPr>
          <p:cNvSpPr/>
          <p:nvPr/>
        </p:nvSpPr>
        <p:spPr>
          <a:xfrm>
            <a:off x="4118458" y="1951989"/>
            <a:ext cx="585216" cy="94482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C3</a:t>
            </a:r>
          </a:p>
        </p:txBody>
      </p:sp>
      <p:sp>
        <p:nvSpPr>
          <p:cNvPr id="25" name="Rectangle 24">
            <a:extLst>
              <a:ext uri="{FF2B5EF4-FFF2-40B4-BE49-F238E27FC236}">
                <a16:creationId xmlns:a16="http://schemas.microsoft.com/office/drawing/2014/main" id="{47603CC2-8660-40AE-B9C8-FAE6971994E4}"/>
              </a:ext>
            </a:extLst>
          </p:cNvPr>
          <p:cNvSpPr/>
          <p:nvPr/>
        </p:nvSpPr>
        <p:spPr>
          <a:xfrm>
            <a:off x="4703674" y="1951989"/>
            <a:ext cx="585216" cy="94482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C4</a:t>
            </a:r>
          </a:p>
        </p:txBody>
      </p:sp>
      <p:sp>
        <p:nvSpPr>
          <p:cNvPr id="8" name="Rectangle 7">
            <a:extLst>
              <a:ext uri="{FF2B5EF4-FFF2-40B4-BE49-F238E27FC236}">
                <a16:creationId xmlns:a16="http://schemas.microsoft.com/office/drawing/2014/main" id="{EA45B80F-DF8F-45F5-B340-456594CD94C7}"/>
              </a:ext>
            </a:extLst>
          </p:cNvPr>
          <p:cNvSpPr/>
          <p:nvPr/>
        </p:nvSpPr>
        <p:spPr>
          <a:xfrm>
            <a:off x="2948027" y="1951989"/>
            <a:ext cx="585215" cy="667194"/>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Calibri" panose="020F0502020204030204" pitchFamily="34" charset="0"/>
                <a:cs typeface="Calibri" panose="020F0502020204030204" pitchFamily="34" charset="0"/>
              </a:rPr>
              <a:t>ET</a:t>
            </a:r>
          </a:p>
        </p:txBody>
      </p:sp>
      <p:sp>
        <p:nvSpPr>
          <p:cNvPr id="9" name="Rectangle 8">
            <a:extLst>
              <a:ext uri="{FF2B5EF4-FFF2-40B4-BE49-F238E27FC236}">
                <a16:creationId xmlns:a16="http://schemas.microsoft.com/office/drawing/2014/main" id="{55F48317-B6D9-4844-B6EC-6661E103DA15}"/>
              </a:ext>
            </a:extLst>
          </p:cNvPr>
          <p:cNvSpPr/>
          <p:nvPr/>
        </p:nvSpPr>
        <p:spPr>
          <a:xfrm>
            <a:off x="2948027" y="2619444"/>
            <a:ext cx="585215" cy="277636"/>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Calibri" panose="020F0502020204030204" pitchFamily="34" charset="0"/>
                <a:cs typeface="Calibri" panose="020F0502020204030204" pitchFamily="34" charset="0"/>
              </a:rPr>
              <a:t>MP</a:t>
            </a:r>
          </a:p>
        </p:txBody>
      </p:sp>
      <p:sp>
        <p:nvSpPr>
          <p:cNvPr id="12" name="Google Shape;114;p22">
            <a:extLst>
              <a:ext uri="{FF2B5EF4-FFF2-40B4-BE49-F238E27FC236}">
                <a16:creationId xmlns:a16="http://schemas.microsoft.com/office/drawing/2014/main" id="{8B35218D-F3A3-4523-93F0-28044EEFE6CA}"/>
              </a:ext>
            </a:extLst>
          </p:cNvPr>
          <p:cNvSpPr txBox="1"/>
          <p:nvPr/>
        </p:nvSpPr>
        <p:spPr>
          <a:xfrm>
            <a:off x="311700" y="3306267"/>
            <a:ext cx="6383998" cy="1160196"/>
          </a:xfrm>
          <a:prstGeom prst="rect">
            <a:avLst/>
          </a:prstGeom>
          <a:noFill/>
          <a:ln>
            <a:noFill/>
          </a:ln>
        </p:spPr>
        <p:txBody>
          <a:bodyPr spcFirstLastPara="1" wrap="square" lIns="91425" tIns="91425" rIns="91425" bIns="91425" anchor="t" anchorCtr="0">
            <a:noAutofit/>
          </a:bodyPr>
          <a:lstStyle/>
          <a:p>
            <a:pPr marL="400050" lvl="0" indent="-285750" algn="l" rtl="0">
              <a:lnSpc>
                <a:spcPct val="115000"/>
              </a:lnSpc>
              <a:spcBef>
                <a:spcPts val="0"/>
              </a:spcBef>
              <a:spcAft>
                <a:spcPts val="0"/>
              </a:spcAft>
              <a:buClr>
                <a:schemeClr val="dk1"/>
              </a:buClr>
              <a:buSzPts val="1800"/>
              <a:buFontTx/>
              <a:buChar char="-"/>
            </a:pPr>
            <a:r>
              <a:rPr lang="en" sz="1800" dirty="0">
                <a:solidFill>
                  <a:schemeClr val="dk1"/>
                </a:solidFill>
                <a:latin typeface="Calibri"/>
                <a:ea typeface="Calibri"/>
                <a:cs typeface="Calibri"/>
                <a:sym typeface="Calibri"/>
              </a:rPr>
              <a:t>When to increase the cpushares?</a:t>
            </a:r>
          </a:p>
          <a:p>
            <a:pPr marL="400050" lvl="0" indent="-285750" algn="l" rtl="0">
              <a:lnSpc>
                <a:spcPct val="115000"/>
              </a:lnSpc>
              <a:spcBef>
                <a:spcPts val="0"/>
              </a:spcBef>
              <a:spcAft>
                <a:spcPts val="0"/>
              </a:spcAft>
              <a:buClr>
                <a:schemeClr val="dk1"/>
              </a:buClr>
              <a:buSzPts val="1800"/>
              <a:buFontTx/>
              <a:buChar char="-"/>
            </a:pPr>
            <a:r>
              <a:rPr lang="en" sz="1800" dirty="0">
                <a:solidFill>
                  <a:schemeClr val="dk1"/>
                </a:solidFill>
                <a:latin typeface="Calibri"/>
                <a:ea typeface="Calibri"/>
                <a:cs typeface="Calibri"/>
                <a:sym typeface="Calibri"/>
              </a:rPr>
              <a:t>How much to increase?</a:t>
            </a:r>
          </a:p>
          <a:p>
            <a:pPr marL="400050" lvl="0" indent="-285750" algn="l" rtl="0">
              <a:lnSpc>
                <a:spcPct val="115000"/>
              </a:lnSpc>
              <a:spcBef>
                <a:spcPts val="0"/>
              </a:spcBef>
              <a:spcAft>
                <a:spcPts val="0"/>
              </a:spcAft>
              <a:buClr>
                <a:schemeClr val="dk1"/>
              </a:buClr>
              <a:buSzPts val="1800"/>
              <a:buFontTx/>
              <a:buChar char="-"/>
            </a:pPr>
            <a:r>
              <a:rPr lang="en" sz="1800" dirty="0">
                <a:solidFill>
                  <a:schemeClr val="dk1"/>
                </a:solidFill>
                <a:latin typeface="Calibri"/>
                <a:ea typeface="Calibri"/>
                <a:cs typeface="Calibri"/>
                <a:sym typeface="Calibri"/>
              </a:rPr>
              <a:t>How to balance the cpu shares?</a:t>
            </a:r>
          </a:p>
        </p:txBody>
      </p:sp>
      <p:sp>
        <p:nvSpPr>
          <p:cNvPr id="4" name="Slide Number Placeholder 3">
            <a:extLst>
              <a:ext uri="{FF2B5EF4-FFF2-40B4-BE49-F238E27FC236}">
                <a16:creationId xmlns:a16="http://schemas.microsoft.com/office/drawing/2014/main" id="{03FF3B3F-6B45-4768-BDE1-5125AAF461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87503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7AEB-3314-4A23-9652-C2360270C67F}"/>
              </a:ext>
            </a:extLst>
          </p:cNvPr>
          <p:cNvSpPr>
            <a:spLocks noGrp="1"/>
          </p:cNvSpPr>
          <p:nvPr>
            <p:ph type="title"/>
          </p:nvPr>
        </p:nvSpPr>
        <p:spPr>
          <a:xfrm>
            <a:off x="311700" y="92635"/>
            <a:ext cx="8520600" cy="572700"/>
          </a:xfrm>
        </p:spPr>
        <p:txBody>
          <a:bodyPr/>
          <a:lstStyle/>
          <a:p>
            <a:pPr algn="ctr"/>
            <a:r>
              <a:rPr lang="en-US" sz="3600" dirty="0" err="1">
                <a:latin typeface="Calibri" panose="020F0502020204030204" pitchFamily="34" charset="0"/>
                <a:cs typeface="Calibri" panose="020F0502020204030204" pitchFamily="34" charset="0"/>
              </a:rPr>
              <a:t>FnSched</a:t>
            </a:r>
            <a:r>
              <a:rPr lang="en-US" sz="3600" dirty="0">
                <a:latin typeface="Calibri" panose="020F0502020204030204" pitchFamily="34" charset="0"/>
                <a:cs typeface="Calibri" panose="020F0502020204030204" pitchFamily="34" charset="0"/>
              </a:rPr>
              <a:t>: CPU Shares Algorithm</a:t>
            </a:r>
          </a:p>
        </p:txBody>
      </p:sp>
      <p:sp>
        <p:nvSpPr>
          <p:cNvPr id="3" name="Text Placeholder 2">
            <a:extLst>
              <a:ext uri="{FF2B5EF4-FFF2-40B4-BE49-F238E27FC236}">
                <a16:creationId xmlns:a16="http://schemas.microsoft.com/office/drawing/2014/main" id="{FF88767D-AAAD-4889-B80A-3EA66440EE16}"/>
              </a:ext>
            </a:extLst>
          </p:cNvPr>
          <p:cNvSpPr>
            <a:spLocks noGrp="1"/>
          </p:cNvSpPr>
          <p:nvPr>
            <p:ph type="body" idx="1"/>
          </p:nvPr>
        </p:nvSpPr>
        <p:spPr>
          <a:xfrm>
            <a:off x="371661" y="757753"/>
            <a:ext cx="8520600" cy="3416400"/>
          </a:xfrm>
        </p:spPr>
        <p:txBody>
          <a:bodyPr/>
          <a:lstStyle/>
          <a:p>
            <a:pPr marL="114300" indent="0">
              <a:buNone/>
            </a:pPr>
            <a:endParaRPr lang="en" dirty="0">
              <a:solidFill>
                <a:schemeClr val="dk1"/>
              </a:solidFill>
              <a:latin typeface="Calibri"/>
              <a:ea typeface="Calibri"/>
              <a:cs typeface="Calibri"/>
              <a:sym typeface="Calibri"/>
            </a:endParaRPr>
          </a:p>
          <a:p>
            <a:pPr>
              <a:buFontTx/>
              <a:buChar char="-"/>
            </a:pPr>
            <a:endParaRPr lang="en-US" dirty="0">
              <a:solidFill>
                <a:schemeClr val="tx1"/>
              </a:solidFill>
              <a:latin typeface="Calibri" panose="020F0502020204030204" pitchFamily="34" charset="0"/>
              <a:cs typeface="Calibri" panose="020F0502020204030204" pitchFamily="34" charset="0"/>
            </a:endParaRPr>
          </a:p>
        </p:txBody>
      </p:sp>
      <p:pic>
        <p:nvPicPr>
          <p:cNvPr id="11" name="Google Shape;113;p22">
            <a:extLst>
              <a:ext uri="{FF2B5EF4-FFF2-40B4-BE49-F238E27FC236}">
                <a16:creationId xmlns:a16="http://schemas.microsoft.com/office/drawing/2014/main" id="{5EF7F36B-A076-46E4-8FA4-151309DBA81B}"/>
              </a:ext>
            </a:extLst>
          </p:cNvPr>
          <p:cNvPicPr preferRelativeResize="0"/>
          <p:nvPr/>
        </p:nvPicPr>
        <p:blipFill>
          <a:blip r:embed="rId2">
            <a:alphaModFix/>
          </a:blip>
          <a:stretch>
            <a:fillRect/>
          </a:stretch>
        </p:blipFill>
        <p:spPr>
          <a:xfrm>
            <a:off x="311700" y="879586"/>
            <a:ext cx="3732889" cy="3657539"/>
          </a:xfrm>
          <a:prstGeom prst="rect">
            <a:avLst/>
          </a:prstGeom>
          <a:noFill/>
          <a:ln>
            <a:noFill/>
          </a:ln>
        </p:spPr>
      </p:pic>
      <p:sp>
        <p:nvSpPr>
          <p:cNvPr id="12" name="Google Shape;114;p22">
            <a:extLst>
              <a:ext uri="{FF2B5EF4-FFF2-40B4-BE49-F238E27FC236}">
                <a16:creationId xmlns:a16="http://schemas.microsoft.com/office/drawing/2014/main" id="{8B35218D-F3A3-4523-93F0-28044EEFE6CA}"/>
              </a:ext>
            </a:extLst>
          </p:cNvPr>
          <p:cNvSpPr txBox="1"/>
          <p:nvPr/>
        </p:nvSpPr>
        <p:spPr>
          <a:xfrm>
            <a:off x="3648896" y="1708182"/>
            <a:ext cx="5639058" cy="1378832"/>
          </a:xfrm>
          <a:prstGeom prst="rect">
            <a:avLst/>
          </a:prstGeom>
          <a:noFill/>
          <a:ln>
            <a:noFill/>
          </a:ln>
        </p:spPr>
        <p:txBody>
          <a:bodyPr spcFirstLastPara="1" wrap="square" lIns="91425" tIns="91425" rIns="91425" bIns="91425" anchor="t" anchorCtr="0">
            <a:noAutofit/>
          </a:bodyPr>
          <a:lstStyle/>
          <a:p>
            <a:pPr marL="400050" lvl="0" indent="-285750">
              <a:lnSpc>
                <a:spcPct val="115000"/>
              </a:lnSpc>
              <a:buClr>
                <a:schemeClr val="dk1"/>
              </a:buClr>
              <a:buSzPts val="1800"/>
              <a:buFontTx/>
              <a:buChar char="-"/>
            </a:pPr>
            <a:r>
              <a:rPr lang="en" sz="1800" dirty="0">
                <a:solidFill>
                  <a:srgbClr val="FF33CC"/>
                </a:solidFill>
                <a:latin typeface="Calibri"/>
                <a:ea typeface="Calibri"/>
                <a:cs typeface="Calibri"/>
                <a:sym typeface="Wingdings" panose="05000000000000000000" pitchFamily="2" charset="2"/>
              </a:rPr>
              <a:t>numUpdatesThd</a:t>
            </a:r>
            <a:r>
              <a:rPr lang="en" sz="1800" dirty="0">
                <a:solidFill>
                  <a:schemeClr val="dk1"/>
                </a:solidFill>
                <a:latin typeface="Calibri"/>
                <a:ea typeface="Calibri"/>
                <a:cs typeface="Calibri"/>
                <a:sym typeface="Calibri"/>
              </a:rPr>
              <a:t> </a:t>
            </a:r>
            <a:r>
              <a:rPr lang="en" sz="1800" dirty="0">
                <a:solidFill>
                  <a:schemeClr val="dk1"/>
                </a:solidFill>
                <a:latin typeface="Calibri"/>
                <a:ea typeface="Calibri"/>
                <a:cs typeface="Calibri"/>
                <a:sym typeface="Wingdings" panose="05000000000000000000" pitchFamily="2" charset="2"/>
              </a:rPr>
              <a:t></a:t>
            </a:r>
            <a:r>
              <a:rPr lang="en" sz="1800" dirty="0">
                <a:solidFill>
                  <a:srgbClr val="FF33CC"/>
                </a:solidFill>
                <a:latin typeface="Calibri"/>
                <a:ea typeface="Calibri"/>
                <a:cs typeface="Calibri"/>
                <a:sym typeface="Wingdings" panose="05000000000000000000" pitchFamily="2" charset="2"/>
              </a:rPr>
              <a:t> </a:t>
            </a:r>
            <a:r>
              <a:rPr lang="en" sz="1800" dirty="0">
                <a:solidFill>
                  <a:schemeClr val="dk1"/>
                </a:solidFill>
                <a:latin typeface="Calibri"/>
                <a:ea typeface="Calibri"/>
                <a:cs typeface="Calibri"/>
                <a:sym typeface="Calibri"/>
              </a:rPr>
              <a:t>When to increase the cpushares?</a:t>
            </a:r>
            <a:endParaRPr lang="en" sz="1800" dirty="0">
              <a:solidFill>
                <a:srgbClr val="FF33CC"/>
              </a:solidFill>
              <a:latin typeface="Calibri"/>
              <a:ea typeface="Calibri"/>
              <a:cs typeface="Calibri"/>
              <a:sym typeface="Calibri"/>
            </a:endParaRPr>
          </a:p>
          <a:p>
            <a:pPr marL="400050" lvl="0" indent="-285750">
              <a:lnSpc>
                <a:spcPct val="115000"/>
              </a:lnSpc>
              <a:buClr>
                <a:schemeClr val="dk1"/>
              </a:buClr>
              <a:buSzPts val="1800"/>
              <a:buFontTx/>
              <a:buChar char="-"/>
            </a:pPr>
            <a:r>
              <a:rPr lang="en" sz="1800" dirty="0">
                <a:solidFill>
                  <a:srgbClr val="92D050"/>
                </a:solidFill>
                <a:latin typeface="Calibri"/>
                <a:ea typeface="Calibri"/>
                <a:cs typeface="Calibri"/>
                <a:sym typeface="Calibri"/>
              </a:rPr>
              <a:t>cpuSharesStep </a:t>
            </a:r>
            <a:r>
              <a:rPr lang="en" sz="1800" dirty="0">
                <a:solidFill>
                  <a:schemeClr val="dk1"/>
                </a:solidFill>
                <a:latin typeface="Calibri"/>
                <a:ea typeface="Calibri"/>
                <a:cs typeface="Calibri"/>
                <a:sym typeface="Wingdings" panose="05000000000000000000" pitchFamily="2" charset="2"/>
              </a:rPr>
              <a:t></a:t>
            </a:r>
            <a:r>
              <a:rPr lang="en" sz="1800" dirty="0">
                <a:solidFill>
                  <a:schemeClr val="dk1"/>
                </a:solidFill>
                <a:latin typeface="Calibri"/>
                <a:ea typeface="Calibri"/>
                <a:cs typeface="Calibri"/>
                <a:sym typeface="Calibri"/>
              </a:rPr>
              <a:t> How much to increase?</a:t>
            </a:r>
            <a:endParaRPr lang="en" sz="1800" dirty="0">
              <a:solidFill>
                <a:srgbClr val="92D050"/>
              </a:solidFill>
              <a:latin typeface="Calibri"/>
              <a:ea typeface="Calibri"/>
              <a:cs typeface="Calibri"/>
              <a:sym typeface="Calibri"/>
            </a:endParaRPr>
          </a:p>
          <a:p>
            <a:pPr marL="400050" indent="-285750">
              <a:lnSpc>
                <a:spcPct val="115000"/>
              </a:lnSpc>
              <a:buClr>
                <a:schemeClr val="dk1"/>
              </a:buClr>
              <a:buSzPts val="1800"/>
              <a:buFontTx/>
              <a:buChar char="-"/>
            </a:pPr>
            <a:r>
              <a:rPr lang="en" sz="1800" dirty="0">
                <a:solidFill>
                  <a:srgbClr val="C00000"/>
                </a:solidFill>
                <a:latin typeface="Calibri"/>
                <a:ea typeface="Calibri"/>
                <a:cs typeface="Calibri"/>
                <a:sym typeface="Wingdings" panose="05000000000000000000" pitchFamily="2" charset="2"/>
              </a:rPr>
              <a:t>maxCpuShares</a:t>
            </a:r>
            <a:r>
              <a:rPr lang="en" sz="1800" dirty="0">
                <a:solidFill>
                  <a:schemeClr val="dk1"/>
                </a:solidFill>
                <a:latin typeface="Calibri"/>
                <a:ea typeface="Calibri"/>
                <a:cs typeface="Calibri"/>
                <a:sym typeface="Calibri"/>
              </a:rPr>
              <a:t>  </a:t>
            </a:r>
            <a:r>
              <a:rPr lang="en" sz="1800" dirty="0">
                <a:solidFill>
                  <a:schemeClr val="dk1"/>
                </a:solidFill>
                <a:latin typeface="Calibri"/>
                <a:ea typeface="Calibri"/>
                <a:cs typeface="Calibri"/>
                <a:sym typeface="Wingdings" panose="05000000000000000000" pitchFamily="2" charset="2"/>
              </a:rPr>
              <a:t> </a:t>
            </a:r>
            <a:r>
              <a:rPr lang="en" sz="1800" dirty="0">
                <a:solidFill>
                  <a:schemeClr val="dk1"/>
                </a:solidFill>
                <a:latin typeface="Calibri"/>
                <a:ea typeface="Calibri"/>
                <a:cs typeface="Calibri"/>
                <a:sym typeface="Calibri"/>
              </a:rPr>
              <a:t>How to balance the cpu shares?</a:t>
            </a:r>
          </a:p>
        </p:txBody>
      </p:sp>
      <p:sp>
        <p:nvSpPr>
          <p:cNvPr id="4" name="Slide Number Placeholder 3">
            <a:extLst>
              <a:ext uri="{FF2B5EF4-FFF2-40B4-BE49-F238E27FC236}">
                <a16:creationId xmlns:a16="http://schemas.microsoft.com/office/drawing/2014/main" id="{03FF3B3F-6B45-4768-BDE1-5125AAF461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413294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36818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Calibri"/>
                <a:ea typeface="Calibri"/>
                <a:cs typeface="Calibri"/>
                <a:sym typeface="Calibri"/>
              </a:rPr>
              <a:t>Multi </a:t>
            </a:r>
            <a:r>
              <a:rPr lang="en-US" sz="3600" dirty="0">
                <a:latin typeface="Calibri"/>
                <a:ea typeface="Calibri"/>
                <a:cs typeface="Calibri"/>
                <a:sym typeface="Calibri"/>
              </a:rPr>
              <a:t>N</a:t>
            </a:r>
            <a:r>
              <a:rPr lang="en" sz="3600" dirty="0">
                <a:latin typeface="Calibri"/>
                <a:ea typeface="Calibri"/>
                <a:cs typeface="Calibri"/>
                <a:sym typeface="Calibri"/>
              </a:rPr>
              <a:t>ode Placement: </a:t>
            </a:r>
            <a:r>
              <a:rPr lang="en-US" sz="3600" dirty="0">
                <a:latin typeface="Calibri"/>
                <a:ea typeface="Calibri"/>
                <a:cs typeface="Calibri"/>
                <a:sym typeface="Calibri"/>
              </a:rPr>
              <a:t>Packing</a:t>
            </a:r>
            <a:endParaRPr sz="3600" dirty="0">
              <a:latin typeface="Calibri"/>
              <a:ea typeface="Calibri"/>
              <a:cs typeface="Calibri"/>
              <a:sym typeface="Calibri"/>
            </a:endParaRPr>
          </a:p>
        </p:txBody>
      </p:sp>
      <p:sp>
        <p:nvSpPr>
          <p:cNvPr id="120" name="Google Shape;120;p23"/>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Calibri"/>
              <a:buChar char="-"/>
            </a:pPr>
            <a:r>
              <a:rPr lang="en" dirty="0">
                <a:solidFill>
                  <a:schemeClr val="dk1"/>
                </a:solidFill>
                <a:latin typeface="Calibri"/>
                <a:ea typeface="Calibri"/>
                <a:cs typeface="Calibri"/>
                <a:sym typeface="Calibri"/>
              </a:rPr>
              <a:t>Packaging: Greedy algorithm based on data center power management policy. </a:t>
            </a:r>
            <a:endParaRPr dirty="0">
              <a:solidFill>
                <a:schemeClr val="dk1"/>
              </a:solidFill>
              <a:latin typeface="Calibri"/>
              <a:ea typeface="Calibri"/>
              <a:cs typeface="Calibri"/>
              <a:sym typeface="Calibri"/>
            </a:endParaRPr>
          </a:p>
        </p:txBody>
      </p:sp>
      <p:sp>
        <p:nvSpPr>
          <p:cNvPr id="13" name="Google Shape;120;p23">
            <a:extLst>
              <a:ext uri="{FF2B5EF4-FFF2-40B4-BE49-F238E27FC236}">
                <a16:creationId xmlns:a16="http://schemas.microsoft.com/office/drawing/2014/main" id="{18636FEC-8386-4060-A70B-33EC4EE550D6}"/>
              </a:ext>
            </a:extLst>
          </p:cNvPr>
          <p:cNvSpPr txBox="1">
            <a:spLocks/>
          </p:cNvSpPr>
          <p:nvPr/>
        </p:nvSpPr>
        <p:spPr>
          <a:xfrm>
            <a:off x="326330" y="2926586"/>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buClr>
                <a:schemeClr val="dk1"/>
              </a:buClr>
              <a:buFont typeface="Calibri"/>
              <a:buChar char="-"/>
            </a:pPr>
            <a:r>
              <a:rPr lang="en-US" dirty="0">
                <a:solidFill>
                  <a:schemeClr val="dk1"/>
                </a:solidFill>
                <a:latin typeface="Calibri"/>
                <a:ea typeface="Calibri"/>
                <a:cs typeface="Calibri"/>
                <a:sym typeface="Calibri"/>
              </a:rPr>
              <a:t>Allocate request in the smallest index invoker</a:t>
            </a:r>
          </a:p>
          <a:p>
            <a:pPr>
              <a:buClr>
                <a:schemeClr val="dk1"/>
              </a:buClr>
              <a:buFont typeface="Calibri"/>
              <a:buChar char="-"/>
            </a:pPr>
            <a:r>
              <a:rPr lang="en-US" dirty="0">
                <a:solidFill>
                  <a:schemeClr val="dk1"/>
                </a:solidFill>
                <a:latin typeface="Calibri"/>
                <a:ea typeface="Calibri"/>
                <a:cs typeface="Calibri"/>
                <a:sym typeface="Calibri"/>
              </a:rPr>
              <a:t>Helps to packing requests in as few invokers as possible</a:t>
            </a:r>
          </a:p>
          <a:p>
            <a:pPr>
              <a:buClr>
                <a:schemeClr val="dk1"/>
              </a:buClr>
              <a:buFont typeface="Calibri"/>
              <a:buChar char="-"/>
            </a:pPr>
            <a:r>
              <a:rPr lang="en-US" dirty="0">
                <a:solidFill>
                  <a:schemeClr val="dk1"/>
                </a:solidFill>
                <a:latin typeface="Calibri"/>
                <a:ea typeface="Calibri"/>
                <a:cs typeface="Calibri"/>
                <a:sym typeface="Calibri"/>
              </a:rPr>
              <a:t>With effective packing, higher index invokers can be turned off</a:t>
            </a:r>
          </a:p>
          <a:p>
            <a:pPr>
              <a:buClr>
                <a:schemeClr val="dk1"/>
              </a:buClr>
              <a:buFont typeface="Calibri"/>
              <a:buChar char="-"/>
            </a:pPr>
            <a:endParaRPr lang="en-US" dirty="0">
              <a:solidFill>
                <a:schemeClr val="dk1"/>
              </a:solidFill>
              <a:latin typeface="Calibri"/>
              <a:ea typeface="Calibri"/>
              <a:cs typeface="Calibri"/>
              <a:sym typeface="Calibri"/>
            </a:endParaRPr>
          </a:p>
        </p:txBody>
      </p:sp>
      <p:sp>
        <p:nvSpPr>
          <p:cNvPr id="15" name="Rectangle 14">
            <a:extLst>
              <a:ext uri="{FF2B5EF4-FFF2-40B4-BE49-F238E27FC236}">
                <a16:creationId xmlns:a16="http://schemas.microsoft.com/office/drawing/2014/main" id="{7B65127D-363D-4C05-8D46-5E4BF1A5869B}"/>
              </a:ext>
            </a:extLst>
          </p:cNvPr>
          <p:cNvSpPr/>
          <p:nvPr/>
        </p:nvSpPr>
        <p:spPr>
          <a:xfrm>
            <a:off x="1280160" y="2039022"/>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a:extLst>
              <a:ext uri="{FF2B5EF4-FFF2-40B4-BE49-F238E27FC236}">
                <a16:creationId xmlns:a16="http://schemas.microsoft.com/office/drawing/2014/main" id="{8C3BF40D-9A38-40B2-A026-47400AEF2076}"/>
              </a:ext>
            </a:extLst>
          </p:cNvPr>
          <p:cNvSpPr/>
          <p:nvPr/>
        </p:nvSpPr>
        <p:spPr>
          <a:xfrm>
            <a:off x="1572768" y="2039022"/>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CDB8BC27-3FD1-4735-94B7-AB3049FCAE5B}"/>
              </a:ext>
            </a:extLst>
          </p:cNvPr>
          <p:cNvSpPr/>
          <p:nvPr/>
        </p:nvSpPr>
        <p:spPr>
          <a:xfrm>
            <a:off x="1865376" y="2039022"/>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E7D1DBF6-51A5-4CFB-BF63-8E7C46002BAA}"/>
              </a:ext>
            </a:extLst>
          </p:cNvPr>
          <p:cNvSpPr/>
          <p:nvPr/>
        </p:nvSpPr>
        <p:spPr>
          <a:xfrm>
            <a:off x="2157984" y="2039022"/>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667F9047-04EA-4E04-B6E9-E7F868AC8DDF}"/>
              </a:ext>
            </a:extLst>
          </p:cNvPr>
          <p:cNvSpPr/>
          <p:nvPr/>
        </p:nvSpPr>
        <p:spPr>
          <a:xfrm>
            <a:off x="2873654" y="2029135"/>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39D89166-E2F0-4223-86B3-1F8F1F9BBB83}"/>
              </a:ext>
            </a:extLst>
          </p:cNvPr>
          <p:cNvSpPr/>
          <p:nvPr/>
        </p:nvSpPr>
        <p:spPr>
          <a:xfrm>
            <a:off x="3166262" y="2029135"/>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DC23356A-F85B-472B-885B-885EBEC3AA40}"/>
              </a:ext>
            </a:extLst>
          </p:cNvPr>
          <p:cNvSpPr/>
          <p:nvPr/>
        </p:nvSpPr>
        <p:spPr>
          <a:xfrm>
            <a:off x="3458870" y="2029135"/>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7375FA66-55E0-42C5-8093-373709B770A6}"/>
              </a:ext>
            </a:extLst>
          </p:cNvPr>
          <p:cNvSpPr/>
          <p:nvPr/>
        </p:nvSpPr>
        <p:spPr>
          <a:xfrm>
            <a:off x="3751478" y="2029135"/>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a:extLst>
              <a:ext uri="{FF2B5EF4-FFF2-40B4-BE49-F238E27FC236}">
                <a16:creationId xmlns:a16="http://schemas.microsoft.com/office/drawing/2014/main" id="{F7265606-E4B7-4190-B80E-1995EEA95C9B}"/>
              </a:ext>
            </a:extLst>
          </p:cNvPr>
          <p:cNvSpPr/>
          <p:nvPr/>
        </p:nvSpPr>
        <p:spPr>
          <a:xfrm>
            <a:off x="5955185" y="1995766"/>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a:extLst>
              <a:ext uri="{FF2B5EF4-FFF2-40B4-BE49-F238E27FC236}">
                <a16:creationId xmlns:a16="http://schemas.microsoft.com/office/drawing/2014/main" id="{578DAE3C-0362-4D0C-8F35-EF81C9CABF77}"/>
              </a:ext>
            </a:extLst>
          </p:cNvPr>
          <p:cNvSpPr/>
          <p:nvPr/>
        </p:nvSpPr>
        <p:spPr>
          <a:xfrm>
            <a:off x="6247793" y="1995766"/>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a:extLst>
              <a:ext uri="{FF2B5EF4-FFF2-40B4-BE49-F238E27FC236}">
                <a16:creationId xmlns:a16="http://schemas.microsoft.com/office/drawing/2014/main" id="{41ED7903-9056-416F-9A04-83E0250D5D86}"/>
              </a:ext>
            </a:extLst>
          </p:cNvPr>
          <p:cNvSpPr/>
          <p:nvPr/>
        </p:nvSpPr>
        <p:spPr>
          <a:xfrm>
            <a:off x="6540401" y="1995766"/>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a:extLst>
              <a:ext uri="{FF2B5EF4-FFF2-40B4-BE49-F238E27FC236}">
                <a16:creationId xmlns:a16="http://schemas.microsoft.com/office/drawing/2014/main" id="{53348B0F-5C57-40FC-9150-4A73660108C5}"/>
              </a:ext>
            </a:extLst>
          </p:cNvPr>
          <p:cNvSpPr/>
          <p:nvPr/>
        </p:nvSpPr>
        <p:spPr>
          <a:xfrm>
            <a:off x="6833009" y="1995766"/>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Oval 2">
            <a:extLst>
              <a:ext uri="{FF2B5EF4-FFF2-40B4-BE49-F238E27FC236}">
                <a16:creationId xmlns:a16="http://schemas.microsoft.com/office/drawing/2014/main" id="{FD01E8B2-6CF2-4080-94DF-D7587BD1BD9B}"/>
              </a:ext>
            </a:extLst>
          </p:cNvPr>
          <p:cNvSpPr/>
          <p:nvPr/>
        </p:nvSpPr>
        <p:spPr>
          <a:xfrm>
            <a:off x="4513478" y="2179930"/>
            <a:ext cx="140821" cy="167756"/>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4CF7D63-066C-4552-A2DE-4830293800F7}"/>
              </a:ext>
            </a:extLst>
          </p:cNvPr>
          <p:cNvSpPr/>
          <p:nvPr/>
        </p:nvSpPr>
        <p:spPr>
          <a:xfrm>
            <a:off x="5239515" y="2164503"/>
            <a:ext cx="140821" cy="167756"/>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D47DC8E-3EAD-41E6-915E-193115F102A5}"/>
              </a:ext>
            </a:extLst>
          </p:cNvPr>
          <p:cNvSpPr txBox="1"/>
          <p:nvPr/>
        </p:nvSpPr>
        <p:spPr>
          <a:xfrm>
            <a:off x="1626706" y="1644775"/>
            <a:ext cx="393056" cy="307777"/>
          </a:xfrm>
          <a:prstGeom prst="rect">
            <a:avLst/>
          </a:prstGeom>
          <a:noFill/>
        </p:spPr>
        <p:txBody>
          <a:bodyPr wrap="none" rtlCol="0">
            <a:spAutoFit/>
          </a:bodyPr>
          <a:lstStyle/>
          <a:p>
            <a:r>
              <a:rPr lang="en-US" dirty="0"/>
              <a:t>I-1</a:t>
            </a:r>
          </a:p>
        </p:txBody>
      </p:sp>
      <p:sp>
        <p:nvSpPr>
          <p:cNvPr id="30" name="TextBox 29">
            <a:extLst>
              <a:ext uri="{FF2B5EF4-FFF2-40B4-BE49-F238E27FC236}">
                <a16:creationId xmlns:a16="http://schemas.microsoft.com/office/drawing/2014/main" id="{F8709F52-7B21-4C5D-9B09-08501A8AAF75}"/>
              </a:ext>
            </a:extLst>
          </p:cNvPr>
          <p:cNvSpPr txBox="1"/>
          <p:nvPr/>
        </p:nvSpPr>
        <p:spPr>
          <a:xfrm>
            <a:off x="3212118" y="1644286"/>
            <a:ext cx="393056" cy="307777"/>
          </a:xfrm>
          <a:prstGeom prst="rect">
            <a:avLst/>
          </a:prstGeom>
          <a:noFill/>
        </p:spPr>
        <p:txBody>
          <a:bodyPr wrap="none" rtlCol="0">
            <a:spAutoFit/>
          </a:bodyPr>
          <a:lstStyle/>
          <a:p>
            <a:r>
              <a:rPr lang="en-US" dirty="0"/>
              <a:t>I-2</a:t>
            </a:r>
          </a:p>
        </p:txBody>
      </p:sp>
      <p:sp>
        <p:nvSpPr>
          <p:cNvPr id="31" name="TextBox 30">
            <a:extLst>
              <a:ext uri="{FF2B5EF4-FFF2-40B4-BE49-F238E27FC236}">
                <a16:creationId xmlns:a16="http://schemas.microsoft.com/office/drawing/2014/main" id="{B9C2E542-7F4B-4011-A1FE-B6EA53BE2BF0}"/>
              </a:ext>
            </a:extLst>
          </p:cNvPr>
          <p:cNvSpPr txBox="1"/>
          <p:nvPr/>
        </p:nvSpPr>
        <p:spPr>
          <a:xfrm>
            <a:off x="6394075" y="1644286"/>
            <a:ext cx="423514" cy="307777"/>
          </a:xfrm>
          <a:prstGeom prst="rect">
            <a:avLst/>
          </a:prstGeom>
          <a:noFill/>
        </p:spPr>
        <p:txBody>
          <a:bodyPr wrap="none" rtlCol="0">
            <a:spAutoFit/>
          </a:bodyPr>
          <a:lstStyle/>
          <a:p>
            <a:r>
              <a:rPr lang="en-US" dirty="0"/>
              <a:t>I-N</a:t>
            </a:r>
          </a:p>
        </p:txBody>
      </p:sp>
      <p:sp>
        <p:nvSpPr>
          <p:cNvPr id="2" name="Slide Number Placeholder 1">
            <a:extLst>
              <a:ext uri="{FF2B5EF4-FFF2-40B4-BE49-F238E27FC236}">
                <a16:creationId xmlns:a16="http://schemas.microsoft.com/office/drawing/2014/main" id="{614D4F8F-B86A-4C77-B029-207FC5303F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425177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build="p"/>
      <p:bldP spid="15"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3" grpId="0" animBg="1"/>
      <p:bldP spid="28" grpId="0" animBg="1"/>
      <p:bldP spid="5"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368185"/>
            <a:ext cx="8520600" cy="572700"/>
          </a:xfrm>
          <a:prstGeom prst="rect">
            <a:avLst/>
          </a:prstGeom>
        </p:spPr>
        <p:txBody>
          <a:bodyPr spcFirstLastPara="1" wrap="square" lIns="91425" tIns="91425" rIns="91425" bIns="91425" anchor="t" anchorCtr="0">
            <a:noAutofit/>
          </a:bodyPr>
          <a:lstStyle/>
          <a:p>
            <a:pPr lvl="0" algn="ctr"/>
            <a:r>
              <a:rPr lang="en" sz="3600" dirty="0">
                <a:latin typeface="Calibri"/>
                <a:ea typeface="Calibri"/>
                <a:cs typeface="Calibri"/>
                <a:sym typeface="Calibri"/>
              </a:rPr>
              <a:t>Multi </a:t>
            </a:r>
            <a:r>
              <a:rPr lang="en-US" sz="3600" dirty="0">
                <a:latin typeface="Calibri"/>
                <a:ea typeface="Calibri"/>
                <a:cs typeface="Calibri"/>
                <a:sym typeface="Calibri"/>
              </a:rPr>
              <a:t>N</a:t>
            </a:r>
            <a:r>
              <a:rPr lang="en" sz="3600" dirty="0">
                <a:latin typeface="Calibri"/>
                <a:ea typeface="Calibri"/>
                <a:cs typeface="Calibri"/>
                <a:sym typeface="Calibri"/>
              </a:rPr>
              <a:t>ode Placement: </a:t>
            </a:r>
            <a:r>
              <a:rPr lang="en-US" sz="3600">
                <a:latin typeface="Calibri"/>
                <a:ea typeface="Calibri"/>
                <a:cs typeface="Calibri"/>
                <a:sym typeface="Calibri"/>
              </a:rPr>
              <a:t>Proactive Spawning</a:t>
            </a:r>
            <a:r>
              <a:rPr lang="en" sz="3600">
                <a:latin typeface="Calibri"/>
                <a:ea typeface="Calibri"/>
                <a:cs typeface="Calibri"/>
                <a:sym typeface="Calibri"/>
              </a:rPr>
              <a:t> </a:t>
            </a:r>
            <a:endParaRPr sz="3600" dirty="0">
              <a:latin typeface="Calibri"/>
              <a:ea typeface="Calibri"/>
              <a:cs typeface="Calibri"/>
              <a:sym typeface="Calibri"/>
            </a:endParaRPr>
          </a:p>
        </p:txBody>
      </p:sp>
      <p:sp>
        <p:nvSpPr>
          <p:cNvPr id="120" name="Google Shape;120;p23"/>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Calibri"/>
              <a:buChar char="-"/>
            </a:pPr>
            <a:r>
              <a:rPr lang="en" dirty="0">
                <a:solidFill>
                  <a:schemeClr val="dk1"/>
                </a:solidFill>
                <a:latin typeface="Calibri"/>
                <a:ea typeface="Calibri"/>
                <a:cs typeface="Calibri"/>
                <a:sym typeface="Calibri"/>
              </a:rPr>
              <a:t>Packaging: Greedy algorithm based on data center power management policy. </a:t>
            </a:r>
            <a:endParaRPr dirty="0">
              <a:solidFill>
                <a:schemeClr val="dk1"/>
              </a:solidFill>
              <a:latin typeface="Calibri"/>
              <a:ea typeface="Calibri"/>
              <a:cs typeface="Calibri"/>
              <a:sym typeface="Calibri"/>
            </a:endParaRPr>
          </a:p>
        </p:txBody>
      </p:sp>
      <p:sp>
        <p:nvSpPr>
          <p:cNvPr id="13" name="Google Shape;120;p23">
            <a:extLst>
              <a:ext uri="{FF2B5EF4-FFF2-40B4-BE49-F238E27FC236}">
                <a16:creationId xmlns:a16="http://schemas.microsoft.com/office/drawing/2014/main" id="{18636FEC-8386-4060-A70B-33EC4EE550D6}"/>
              </a:ext>
            </a:extLst>
          </p:cNvPr>
          <p:cNvSpPr txBox="1">
            <a:spLocks/>
          </p:cNvSpPr>
          <p:nvPr/>
        </p:nvSpPr>
        <p:spPr>
          <a:xfrm>
            <a:off x="326330" y="2926586"/>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buClr>
                <a:schemeClr val="dk1"/>
              </a:buClr>
              <a:buFont typeface="Calibri"/>
              <a:buChar char="-"/>
            </a:pPr>
            <a:r>
              <a:rPr lang="en-US" b="1" dirty="0">
                <a:solidFill>
                  <a:schemeClr val="dk1"/>
                </a:solidFill>
                <a:latin typeface="Calibri"/>
                <a:ea typeface="Calibri"/>
                <a:cs typeface="Calibri"/>
                <a:sym typeface="Calibri"/>
              </a:rPr>
              <a:t>Cold Starts: </a:t>
            </a:r>
            <a:r>
              <a:rPr lang="en-US" dirty="0">
                <a:solidFill>
                  <a:schemeClr val="dk1"/>
                </a:solidFill>
                <a:latin typeface="Calibri"/>
                <a:ea typeface="Calibri"/>
                <a:cs typeface="Calibri"/>
                <a:sym typeface="Calibri"/>
              </a:rPr>
              <a:t>Scheduling on </a:t>
            </a:r>
            <a:r>
              <a:rPr lang="en-US" b="1" i="1" dirty="0">
                <a:solidFill>
                  <a:srgbClr val="FF0000"/>
                </a:solidFill>
                <a:latin typeface="Calibri"/>
                <a:ea typeface="Calibri"/>
                <a:cs typeface="Calibri"/>
                <a:sym typeface="Calibri"/>
              </a:rPr>
              <a:t>invoker k</a:t>
            </a:r>
            <a:r>
              <a:rPr lang="en-US" dirty="0">
                <a:solidFill>
                  <a:schemeClr val="dk1"/>
                </a:solidFill>
                <a:latin typeface="Calibri"/>
                <a:ea typeface="Calibri"/>
                <a:cs typeface="Calibri"/>
                <a:sym typeface="Calibri"/>
              </a:rPr>
              <a:t> is followed by </a:t>
            </a:r>
            <a:r>
              <a:rPr lang="en-US" b="1" dirty="0">
                <a:solidFill>
                  <a:srgbClr val="FF0000"/>
                </a:solidFill>
                <a:latin typeface="Calibri"/>
                <a:ea typeface="Calibri"/>
                <a:cs typeface="Calibri"/>
                <a:sym typeface="Calibri"/>
              </a:rPr>
              <a:t>proactively</a:t>
            </a:r>
            <a:r>
              <a:rPr lang="en-US" dirty="0">
                <a:solidFill>
                  <a:schemeClr val="dk1"/>
                </a:solidFill>
                <a:latin typeface="Calibri"/>
                <a:ea typeface="Calibri"/>
                <a:cs typeface="Calibri"/>
                <a:sym typeface="Calibri"/>
              </a:rPr>
              <a:t> spawning an application container on </a:t>
            </a:r>
            <a:r>
              <a:rPr lang="en-US" b="1" i="1" dirty="0">
                <a:solidFill>
                  <a:srgbClr val="FF0000"/>
                </a:solidFill>
                <a:latin typeface="Calibri"/>
                <a:ea typeface="Calibri"/>
                <a:cs typeface="Calibri"/>
                <a:sym typeface="Calibri"/>
              </a:rPr>
              <a:t>invoker k+1 </a:t>
            </a:r>
          </a:p>
          <a:p>
            <a:pPr>
              <a:buClr>
                <a:schemeClr val="dk1"/>
              </a:buClr>
              <a:buFont typeface="Calibri"/>
              <a:buChar char="-"/>
            </a:pPr>
            <a:endParaRPr lang="en-US" dirty="0">
              <a:solidFill>
                <a:schemeClr val="dk1"/>
              </a:solidFill>
              <a:latin typeface="Calibri"/>
              <a:ea typeface="Calibri"/>
              <a:cs typeface="Calibri"/>
              <a:sym typeface="Calibri"/>
            </a:endParaRPr>
          </a:p>
          <a:p>
            <a:pPr>
              <a:buClr>
                <a:schemeClr val="dk1"/>
              </a:buClr>
              <a:buFont typeface="Calibri"/>
              <a:buChar char="-"/>
            </a:pPr>
            <a:endParaRPr lang="en-US" dirty="0">
              <a:solidFill>
                <a:schemeClr val="dk1"/>
              </a:solidFill>
              <a:latin typeface="Calibri"/>
              <a:ea typeface="Calibri"/>
              <a:cs typeface="Calibri"/>
              <a:sym typeface="Calibri"/>
            </a:endParaRPr>
          </a:p>
        </p:txBody>
      </p:sp>
      <p:sp>
        <p:nvSpPr>
          <p:cNvPr id="15" name="Rectangle 14">
            <a:extLst>
              <a:ext uri="{FF2B5EF4-FFF2-40B4-BE49-F238E27FC236}">
                <a16:creationId xmlns:a16="http://schemas.microsoft.com/office/drawing/2014/main" id="{7B65127D-363D-4C05-8D46-5E4BF1A5869B}"/>
              </a:ext>
            </a:extLst>
          </p:cNvPr>
          <p:cNvSpPr/>
          <p:nvPr/>
        </p:nvSpPr>
        <p:spPr>
          <a:xfrm>
            <a:off x="1280160" y="2039022"/>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a:extLst>
              <a:ext uri="{FF2B5EF4-FFF2-40B4-BE49-F238E27FC236}">
                <a16:creationId xmlns:a16="http://schemas.microsoft.com/office/drawing/2014/main" id="{8C3BF40D-9A38-40B2-A026-47400AEF2076}"/>
              </a:ext>
            </a:extLst>
          </p:cNvPr>
          <p:cNvSpPr/>
          <p:nvPr/>
        </p:nvSpPr>
        <p:spPr>
          <a:xfrm>
            <a:off x="1572768" y="2039022"/>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CDB8BC27-3FD1-4735-94B7-AB3049FCAE5B}"/>
              </a:ext>
            </a:extLst>
          </p:cNvPr>
          <p:cNvSpPr/>
          <p:nvPr/>
        </p:nvSpPr>
        <p:spPr>
          <a:xfrm>
            <a:off x="1865376" y="2039022"/>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E7D1DBF6-51A5-4CFB-BF63-8E7C46002BAA}"/>
              </a:ext>
            </a:extLst>
          </p:cNvPr>
          <p:cNvSpPr/>
          <p:nvPr/>
        </p:nvSpPr>
        <p:spPr>
          <a:xfrm>
            <a:off x="2157984" y="2039022"/>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667F9047-04EA-4E04-B6E9-E7F868AC8DDF}"/>
              </a:ext>
            </a:extLst>
          </p:cNvPr>
          <p:cNvSpPr/>
          <p:nvPr/>
        </p:nvSpPr>
        <p:spPr>
          <a:xfrm>
            <a:off x="2873654" y="2029135"/>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39D89166-E2F0-4223-86B3-1F8F1F9BBB83}"/>
              </a:ext>
            </a:extLst>
          </p:cNvPr>
          <p:cNvSpPr/>
          <p:nvPr/>
        </p:nvSpPr>
        <p:spPr>
          <a:xfrm>
            <a:off x="3166262" y="2029135"/>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DC23356A-F85B-472B-885B-885EBEC3AA40}"/>
              </a:ext>
            </a:extLst>
          </p:cNvPr>
          <p:cNvSpPr/>
          <p:nvPr/>
        </p:nvSpPr>
        <p:spPr>
          <a:xfrm>
            <a:off x="3458870" y="2029135"/>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7375FA66-55E0-42C5-8093-373709B770A6}"/>
              </a:ext>
            </a:extLst>
          </p:cNvPr>
          <p:cNvSpPr/>
          <p:nvPr/>
        </p:nvSpPr>
        <p:spPr>
          <a:xfrm>
            <a:off x="3751478" y="2029135"/>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a:extLst>
              <a:ext uri="{FF2B5EF4-FFF2-40B4-BE49-F238E27FC236}">
                <a16:creationId xmlns:a16="http://schemas.microsoft.com/office/drawing/2014/main" id="{F7265606-E4B7-4190-B80E-1995EEA95C9B}"/>
              </a:ext>
            </a:extLst>
          </p:cNvPr>
          <p:cNvSpPr/>
          <p:nvPr/>
        </p:nvSpPr>
        <p:spPr>
          <a:xfrm>
            <a:off x="5955185" y="1995766"/>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a:extLst>
              <a:ext uri="{FF2B5EF4-FFF2-40B4-BE49-F238E27FC236}">
                <a16:creationId xmlns:a16="http://schemas.microsoft.com/office/drawing/2014/main" id="{578DAE3C-0362-4D0C-8F35-EF81C9CABF77}"/>
              </a:ext>
            </a:extLst>
          </p:cNvPr>
          <p:cNvSpPr/>
          <p:nvPr/>
        </p:nvSpPr>
        <p:spPr>
          <a:xfrm>
            <a:off x="6247793" y="1995766"/>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a:extLst>
              <a:ext uri="{FF2B5EF4-FFF2-40B4-BE49-F238E27FC236}">
                <a16:creationId xmlns:a16="http://schemas.microsoft.com/office/drawing/2014/main" id="{41ED7903-9056-416F-9A04-83E0250D5D86}"/>
              </a:ext>
            </a:extLst>
          </p:cNvPr>
          <p:cNvSpPr/>
          <p:nvPr/>
        </p:nvSpPr>
        <p:spPr>
          <a:xfrm>
            <a:off x="6540401" y="1995766"/>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a:extLst>
              <a:ext uri="{FF2B5EF4-FFF2-40B4-BE49-F238E27FC236}">
                <a16:creationId xmlns:a16="http://schemas.microsoft.com/office/drawing/2014/main" id="{53348B0F-5C57-40FC-9150-4A73660108C5}"/>
              </a:ext>
            </a:extLst>
          </p:cNvPr>
          <p:cNvSpPr/>
          <p:nvPr/>
        </p:nvSpPr>
        <p:spPr>
          <a:xfrm>
            <a:off x="6833009" y="1995766"/>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Oval 2">
            <a:extLst>
              <a:ext uri="{FF2B5EF4-FFF2-40B4-BE49-F238E27FC236}">
                <a16:creationId xmlns:a16="http://schemas.microsoft.com/office/drawing/2014/main" id="{FD01E8B2-6CF2-4080-94DF-D7587BD1BD9B}"/>
              </a:ext>
            </a:extLst>
          </p:cNvPr>
          <p:cNvSpPr/>
          <p:nvPr/>
        </p:nvSpPr>
        <p:spPr>
          <a:xfrm>
            <a:off x="4513478" y="2179930"/>
            <a:ext cx="140821" cy="167756"/>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4CF7D63-066C-4552-A2DE-4830293800F7}"/>
              </a:ext>
            </a:extLst>
          </p:cNvPr>
          <p:cNvSpPr/>
          <p:nvPr/>
        </p:nvSpPr>
        <p:spPr>
          <a:xfrm>
            <a:off x="5239515" y="2164503"/>
            <a:ext cx="140821" cy="167756"/>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D47DC8E-3EAD-41E6-915E-193115F102A5}"/>
              </a:ext>
            </a:extLst>
          </p:cNvPr>
          <p:cNvSpPr txBox="1"/>
          <p:nvPr/>
        </p:nvSpPr>
        <p:spPr>
          <a:xfrm>
            <a:off x="1626706" y="1644775"/>
            <a:ext cx="393056" cy="307777"/>
          </a:xfrm>
          <a:prstGeom prst="rect">
            <a:avLst/>
          </a:prstGeom>
          <a:noFill/>
        </p:spPr>
        <p:txBody>
          <a:bodyPr wrap="none" rtlCol="0">
            <a:spAutoFit/>
          </a:bodyPr>
          <a:lstStyle/>
          <a:p>
            <a:r>
              <a:rPr lang="en-US" dirty="0"/>
              <a:t>I-1</a:t>
            </a:r>
          </a:p>
        </p:txBody>
      </p:sp>
      <p:sp>
        <p:nvSpPr>
          <p:cNvPr id="30" name="TextBox 29">
            <a:extLst>
              <a:ext uri="{FF2B5EF4-FFF2-40B4-BE49-F238E27FC236}">
                <a16:creationId xmlns:a16="http://schemas.microsoft.com/office/drawing/2014/main" id="{F8709F52-7B21-4C5D-9B09-08501A8AAF75}"/>
              </a:ext>
            </a:extLst>
          </p:cNvPr>
          <p:cNvSpPr txBox="1"/>
          <p:nvPr/>
        </p:nvSpPr>
        <p:spPr>
          <a:xfrm>
            <a:off x="3212118" y="1644286"/>
            <a:ext cx="393056" cy="307777"/>
          </a:xfrm>
          <a:prstGeom prst="rect">
            <a:avLst/>
          </a:prstGeom>
          <a:noFill/>
        </p:spPr>
        <p:txBody>
          <a:bodyPr wrap="none" rtlCol="0">
            <a:spAutoFit/>
          </a:bodyPr>
          <a:lstStyle/>
          <a:p>
            <a:r>
              <a:rPr lang="en-US" dirty="0"/>
              <a:t>I-2</a:t>
            </a:r>
          </a:p>
        </p:txBody>
      </p:sp>
      <p:sp>
        <p:nvSpPr>
          <p:cNvPr id="31" name="TextBox 30">
            <a:extLst>
              <a:ext uri="{FF2B5EF4-FFF2-40B4-BE49-F238E27FC236}">
                <a16:creationId xmlns:a16="http://schemas.microsoft.com/office/drawing/2014/main" id="{B9C2E542-7F4B-4011-A1FE-B6EA53BE2BF0}"/>
              </a:ext>
            </a:extLst>
          </p:cNvPr>
          <p:cNvSpPr txBox="1"/>
          <p:nvPr/>
        </p:nvSpPr>
        <p:spPr>
          <a:xfrm>
            <a:off x="6394075" y="1644286"/>
            <a:ext cx="423514" cy="307777"/>
          </a:xfrm>
          <a:prstGeom prst="rect">
            <a:avLst/>
          </a:prstGeom>
          <a:noFill/>
        </p:spPr>
        <p:txBody>
          <a:bodyPr wrap="none" rtlCol="0">
            <a:spAutoFit/>
          </a:bodyPr>
          <a:lstStyle/>
          <a:p>
            <a:r>
              <a:rPr lang="en-US" dirty="0"/>
              <a:t>I-N</a:t>
            </a:r>
          </a:p>
        </p:txBody>
      </p:sp>
      <p:sp>
        <p:nvSpPr>
          <p:cNvPr id="29" name="Rectangle 28">
            <a:extLst>
              <a:ext uri="{FF2B5EF4-FFF2-40B4-BE49-F238E27FC236}">
                <a16:creationId xmlns:a16="http://schemas.microsoft.com/office/drawing/2014/main" id="{EFFBACF8-79F6-4EB3-A6A5-BC3E584E8C13}"/>
              </a:ext>
            </a:extLst>
          </p:cNvPr>
          <p:cNvSpPr/>
          <p:nvPr/>
        </p:nvSpPr>
        <p:spPr>
          <a:xfrm>
            <a:off x="1284424" y="2031635"/>
            <a:ext cx="292608" cy="43280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BCD658ED-2A5D-464D-8374-51C22557B40C}"/>
              </a:ext>
            </a:extLst>
          </p:cNvPr>
          <p:cNvSpPr/>
          <p:nvPr/>
        </p:nvSpPr>
        <p:spPr>
          <a:xfrm>
            <a:off x="2884021" y="2031347"/>
            <a:ext cx="292608" cy="43280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Slide Number Placeholder 1">
            <a:extLst>
              <a:ext uri="{FF2B5EF4-FFF2-40B4-BE49-F238E27FC236}">
                <a16:creationId xmlns:a16="http://schemas.microsoft.com/office/drawing/2014/main" id="{2580DB02-4567-41FF-B5C1-D3DAC2504B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77331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189531"/>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Calibri"/>
                <a:ea typeface="Calibri"/>
                <a:cs typeface="Calibri"/>
                <a:sym typeface="Calibri"/>
              </a:rPr>
              <a:t>Outline</a:t>
            </a:r>
            <a:endParaRPr sz="3600" dirty="0">
              <a:latin typeface="Calibri"/>
              <a:ea typeface="Calibri"/>
              <a:cs typeface="Calibri"/>
              <a:sym typeface="Calibri"/>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2400" dirty="0">
                <a:latin typeface="Calibri"/>
                <a:ea typeface="Calibri"/>
                <a:cs typeface="Calibri"/>
                <a:sym typeface="Calibri"/>
              </a:rPr>
              <a:t>Motivation</a:t>
            </a:r>
            <a:endParaRPr sz="2400"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2400" dirty="0">
                <a:solidFill>
                  <a:schemeClr val="bg2"/>
                </a:solidFill>
                <a:latin typeface="Calibri"/>
                <a:ea typeface="Calibri"/>
                <a:cs typeface="Calibri"/>
                <a:sym typeface="Calibri"/>
              </a:rPr>
              <a:t>Scheduling Challenges</a:t>
            </a:r>
            <a:endParaRPr sz="2400" dirty="0">
              <a:solidFill>
                <a:schemeClr val="bg2"/>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US" sz="2400" dirty="0" err="1">
                <a:solidFill>
                  <a:schemeClr val="bg2"/>
                </a:solidFill>
                <a:latin typeface="Calibri"/>
                <a:ea typeface="Calibri"/>
                <a:cs typeface="Calibri"/>
                <a:sym typeface="Calibri"/>
              </a:rPr>
              <a:t>FnSched</a:t>
            </a:r>
            <a:r>
              <a:rPr lang="en-US" sz="2400" dirty="0">
                <a:solidFill>
                  <a:schemeClr val="bg2"/>
                </a:solidFill>
                <a:latin typeface="Calibri"/>
                <a:ea typeface="Calibri"/>
                <a:cs typeface="Calibri"/>
                <a:sym typeface="Calibri"/>
              </a:rPr>
              <a:t> Design</a:t>
            </a:r>
            <a:endParaRPr sz="2400" dirty="0">
              <a:solidFill>
                <a:schemeClr val="bg2"/>
              </a:solidFill>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2400" dirty="0">
                <a:solidFill>
                  <a:schemeClr val="tx1"/>
                </a:solidFill>
                <a:latin typeface="Calibri"/>
                <a:ea typeface="Calibri"/>
                <a:cs typeface="Calibri"/>
                <a:sym typeface="Calibri"/>
              </a:rPr>
              <a:t>Evaluation</a:t>
            </a:r>
            <a:endParaRPr sz="2400" dirty="0">
              <a:solidFill>
                <a:schemeClr val="tx1"/>
              </a:solidFill>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2400" dirty="0">
                <a:latin typeface="Calibri"/>
                <a:ea typeface="Calibri"/>
                <a:cs typeface="Calibri"/>
                <a:sym typeface="Calibri"/>
              </a:rPr>
              <a:t>Conclusion &amp; </a:t>
            </a:r>
            <a:r>
              <a:rPr lang="en-US" sz="2400" dirty="0">
                <a:latin typeface="Calibri"/>
                <a:ea typeface="Calibri"/>
                <a:cs typeface="Calibri"/>
                <a:sym typeface="Calibri"/>
              </a:rPr>
              <a:t>Future work</a:t>
            </a:r>
            <a:endParaRPr sz="2400" dirty="0">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3A08A2C-7C7D-4587-97FA-812FC9C7A7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078571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Calibri"/>
                <a:ea typeface="Calibri"/>
                <a:cs typeface="Calibri"/>
                <a:sym typeface="Calibri"/>
              </a:rPr>
              <a:t>Experimental Setup</a:t>
            </a:r>
            <a:endParaRPr sz="3600" dirty="0">
              <a:latin typeface="Calibri"/>
              <a:ea typeface="Calibri"/>
              <a:cs typeface="Calibri"/>
              <a:sym typeface="Calibri"/>
            </a:endParaRPr>
          </a:p>
        </p:txBody>
      </p:sp>
      <p:sp>
        <p:nvSpPr>
          <p:cNvPr id="132" name="Google Shape;132;p25"/>
          <p:cNvSpPr txBox="1">
            <a:spLocks noGrp="1"/>
          </p:cNvSpPr>
          <p:nvPr>
            <p:ph type="body" idx="1"/>
          </p:nvPr>
        </p:nvSpPr>
        <p:spPr>
          <a:xfrm>
            <a:off x="73957" y="627699"/>
            <a:ext cx="6747466" cy="3586918"/>
          </a:xfrm>
          <a:prstGeom prst="rect">
            <a:avLst/>
          </a:prstGeom>
        </p:spPr>
        <p:txBody>
          <a:bodyPr spcFirstLastPara="1" wrap="square" lIns="91425" tIns="91425" rIns="91425" bIns="91425" anchor="t" anchorCtr="0">
            <a:noAutofit/>
          </a:bodyPr>
          <a:lstStyle/>
          <a:p>
            <a:pPr marL="457200" lvl="0" indent="-342900" algn="l" rtl="0">
              <a:spcBef>
                <a:spcPts val="0"/>
              </a:spcBef>
              <a:buClr>
                <a:schemeClr val="dk1"/>
              </a:buClr>
              <a:buSzPts val="1800"/>
              <a:buFont typeface="Calibri"/>
              <a:buChar char="-"/>
            </a:pPr>
            <a:r>
              <a:rPr lang="en" dirty="0">
                <a:solidFill>
                  <a:schemeClr val="dk1"/>
                </a:solidFill>
                <a:latin typeface="Calibri"/>
                <a:ea typeface="Calibri"/>
                <a:cs typeface="Calibri"/>
                <a:sym typeface="Calibri"/>
              </a:rPr>
              <a:t>OpenWhisk Cluster: 10 VMs</a:t>
            </a:r>
            <a:endParaRPr dirty="0">
              <a:solidFill>
                <a:schemeClr val="dk1"/>
              </a:solidFill>
              <a:latin typeface="Calibri"/>
              <a:ea typeface="Calibri"/>
              <a:cs typeface="Calibri"/>
              <a:sym typeface="Calibri"/>
            </a:endParaRPr>
          </a:p>
          <a:p>
            <a:pPr lvl="1">
              <a:spcBef>
                <a:spcPts val="0"/>
              </a:spcBef>
              <a:buClr>
                <a:schemeClr val="dk1"/>
              </a:buClr>
              <a:buFont typeface="Calibri"/>
              <a:buChar char="-"/>
            </a:pPr>
            <a:r>
              <a:rPr lang="en" sz="1800" dirty="0">
                <a:solidFill>
                  <a:schemeClr val="dk1"/>
                </a:solidFill>
                <a:latin typeface="Calibri"/>
                <a:ea typeface="Calibri"/>
                <a:cs typeface="Calibri"/>
                <a:sym typeface="Calibri"/>
              </a:rPr>
              <a:t>Front-end + control plane: 2 VMs </a:t>
            </a:r>
          </a:p>
          <a:p>
            <a:pPr lvl="1">
              <a:spcBef>
                <a:spcPts val="0"/>
              </a:spcBef>
              <a:buClr>
                <a:schemeClr val="dk1"/>
              </a:buClr>
              <a:buFont typeface="Calibri"/>
              <a:buChar char="-"/>
            </a:pPr>
            <a:r>
              <a:rPr lang="en" sz="1800" dirty="0">
                <a:solidFill>
                  <a:schemeClr val="dk1"/>
                </a:solidFill>
                <a:latin typeface="Calibri"/>
                <a:ea typeface="Calibri"/>
                <a:cs typeface="Calibri"/>
                <a:sym typeface="Calibri"/>
              </a:rPr>
              <a:t>Invokers: 8 VMs</a:t>
            </a:r>
            <a:endParaRPr sz="1800" dirty="0">
              <a:solidFill>
                <a:schemeClr val="dk1"/>
              </a:solidFill>
              <a:latin typeface="Calibri"/>
              <a:ea typeface="Calibri"/>
              <a:cs typeface="Calibri"/>
              <a:sym typeface="Calibri"/>
            </a:endParaRPr>
          </a:p>
          <a:p>
            <a:pPr marL="457200" lvl="0" indent="-342900" algn="l" rtl="0">
              <a:spcBef>
                <a:spcPts val="0"/>
              </a:spcBef>
              <a:buClr>
                <a:schemeClr val="dk1"/>
              </a:buClr>
              <a:buSzPts val="1800"/>
              <a:buFont typeface="Calibri"/>
              <a:buChar char="-"/>
            </a:pPr>
            <a:r>
              <a:rPr lang="en" dirty="0">
                <a:solidFill>
                  <a:schemeClr val="dk1"/>
                </a:solidFill>
                <a:latin typeface="Calibri"/>
                <a:ea typeface="Calibri"/>
                <a:cs typeface="Calibri"/>
                <a:sym typeface="Calibri"/>
              </a:rPr>
              <a:t>Distributed services: </a:t>
            </a:r>
            <a:r>
              <a:rPr lang="en-US" dirty="0">
                <a:solidFill>
                  <a:srgbClr val="FFC000"/>
                </a:solidFill>
                <a:latin typeface="Calibri"/>
                <a:ea typeface="Calibri"/>
                <a:cs typeface="Calibri"/>
                <a:sym typeface="Calibri"/>
              </a:rPr>
              <a:t>Storage</a:t>
            </a:r>
            <a:r>
              <a:rPr lang="en-US" dirty="0">
                <a:solidFill>
                  <a:schemeClr val="dk1"/>
                </a:solidFill>
                <a:latin typeface="Calibri"/>
                <a:ea typeface="Calibri"/>
                <a:cs typeface="Calibri"/>
                <a:sym typeface="Calibri"/>
              </a:rPr>
              <a:t>: </a:t>
            </a:r>
            <a:r>
              <a:rPr lang="en-US" dirty="0" err="1">
                <a:solidFill>
                  <a:schemeClr val="dk1"/>
                </a:solidFill>
                <a:latin typeface="Calibri"/>
                <a:ea typeface="Calibri"/>
                <a:cs typeface="Calibri"/>
                <a:sym typeface="Calibri"/>
              </a:rPr>
              <a:t>CephFS</a:t>
            </a:r>
            <a:r>
              <a:rPr lang="en-US" dirty="0">
                <a:solidFill>
                  <a:schemeClr val="dk1"/>
                </a:solidFill>
                <a:latin typeface="Calibri"/>
                <a:ea typeface="Calibri"/>
                <a:cs typeface="Calibri"/>
                <a:sym typeface="Calibri"/>
              </a:rPr>
              <a:t>, </a:t>
            </a:r>
            <a:r>
              <a:rPr lang="en-US" dirty="0">
                <a:solidFill>
                  <a:srgbClr val="7030A0"/>
                </a:solidFill>
                <a:latin typeface="Calibri"/>
                <a:ea typeface="Calibri"/>
                <a:cs typeface="Calibri"/>
                <a:sym typeface="Calibri"/>
              </a:rPr>
              <a:t>Database</a:t>
            </a:r>
            <a:r>
              <a:rPr lang="en-US" dirty="0">
                <a:solidFill>
                  <a:schemeClr val="dk1"/>
                </a:solidFill>
                <a:latin typeface="Calibri"/>
                <a:ea typeface="Calibri"/>
                <a:cs typeface="Calibri"/>
                <a:sym typeface="Calibri"/>
              </a:rPr>
              <a:t>: Redis, </a:t>
            </a:r>
            <a:r>
              <a:rPr lang="en-US" dirty="0">
                <a:solidFill>
                  <a:srgbClr val="C00000"/>
                </a:solidFill>
                <a:latin typeface="Calibri"/>
                <a:ea typeface="Calibri"/>
                <a:cs typeface="Calibri"/>
                <a:sym typeface="Calibri"/>
              </a:rPr>
              <a:t>Stream Processing</a:t>
            </a:r>
            <a:r>
              <a:rPr lang="en-US" dirty="0">
                <a:solidFill>
                  <a:schemeClr val="dk1"/>
                </a:solidFill>
                <a:latin typeface="Calibri"/>
                <a:ea typeface="Calibri"/>
                <a:cs typeface="Calibri"/>
                <a:sym typeface="Calibri"/>
              </a:rPr>
              <a:t>: Apache Kafka</a:t>
            </a:r>
            <a:endParaRPr dirty="0">
              <a:solidFill>
                <a:schemeClr val="dk1"/>
              </a:solidFill>
              <a:latin typeface="Calibri"/>
              <a:ea typeface="Calibri"/>
              <a:cs typeface="Calibri"/>
              <a:sym typeface="Calibri"/>
            </a:endParaRPr>
          </a:p>
          <a:p>
            <a:pPr marL="457200" lvl="0" indent="-342900" algn="l" rtl="0">
              <a:spcBef>
                <a:spcPts val="0"/>
              </a:spcBef>
              <a:buClr>
                <a:schemeClr val="dk1"/>
              </a:buClr>
              <a:buSzPts val="1800"/>
              <a:buFont typeface="Calibri"/>
              <a:buChar char="-"/>
            </a:pPr>
            <a:r>
              <a:rPr lang="en" dirty="0">
                <a:solidFill>
                  <a:schemeClr val="dk1"/>
                </a:solidFill>
                <a:latin typeface="Calibri"/>
                <a:ea typeface="Calibri"/>
                <a:cs typeface="Calibri"/>
                <a:sym typeface="Calibri"/>
              </a:rPr>
              <a:t>Applications:</a:t>
            </a:r>
            <a:endParaRPr dirty="0">
              <a:solidFill>
                <a:schemeClr val="dk1"/>
              </a:solidFill>
              <a:latin typeface="Calibri"/>
              <a:ea typeface="Calibri"/>
              <a:cs typeface="Calibri"/>
              <a:sym typeface="Calibri"/>
            </a:endParaRPr>
          </a:p>
          <a:p>
            <a:pPr marL="914400" lvl="1" indent="-317500" algn="l" rtl="0">
              <a:spcBef>
                <a:spcPts val="0"/>
              </a:spcBef>
              <a:buClr>
                <a:schemeClr val="dk1"/>
              </a:buClr>
              <a:buSzPts val="1400"/>
              <a:buFont typeface="Calibri"/>
              <a:buChar char="-"/>
            </a:pPr>
            <a:r>
              <a:rPr lang="en" sz="1800" b="1" dirty="0">
                <a:solidFill>
                  <a:schemeClr val="dk1"/>
                </a:solidFill>
                <a:latin typeface="Calibri"/>
                <a:ea typeface="Calibri"/>
                <a:cs typeface="Calibri"/>
                <a:sym typeface="Calibri"/>
              </a:rPr>
              <a:t>Edge-Triggered: </a:t>
            </a:r>
          </a:p>
          <a:p>
            <a:pPr lvl="2">
              <a:spcBef>
                <a:spcPts val="0"/>
              </a:spcBef>
              <a:buClr>
                <a:schemeClr val="dk1"/>
              </a:buClr>
              <a:buFont typeface="Calibri"/>
              <a:buChar char="-"/>
            </a:pPr>
            <a:r>
              <a:rPr lang="en-US" sz="1800" dirty="0">
                <a:solidFill>
                  <a:schemeClr val="dk1"/>
                </a:solidFill>
                <a:latin typeface="Calibri"/>
                <a:ea typeface="Calibri"/>
                <a:cs typeface="Calibri"/>
                <a:sym typeface="Calibri"/>
              </a:rPr>
              <a:t>Image Resizing (</a:t>
            </a:r>
            <a:r>
              <a:rPr lang="en-US" sz="1800" b="1" dirty="0">
                <a:solidFill>
                  <a:srgbClr val="00B0F0"/>
                </a:solidFill>
                <a:latin typeface="Calibri"/>
                <a:ea typeface="Calibri"/>
                <a:cs typeface="Calibri"/>
                <a:sym typeface="Calibri"/>
              </a:rPr>
              <a:t>IR</a:t>
            </a:r>
            <a:r>
              <a:rPr lang="en-US" sz="1800" dirty="0">
                <a:solidFill>
                  <a:schemeClr val="dk1"/>
                </a:solidFill>
                <a:latin typeface="Calibri"/>
                <a:ea typeface="Calibri"/>
                <a:cs typeface="Calibri"/>
                <a:sym typeface="Calibri"/>
              </a:rPr>
              <a:t>), </a:t>
            </a:r>
          </a:p>
          <a:p>
            <a:pPr lvl="2">
              <a:spcBef>
                <a:spcPts val="0"/>
              </a:spcBef>
              <a:buClr>
                <a:schemeClr val="dk1"/>
              </a:buClr>
              <a:buFont typeface="Calibri"/>
              <a:buChar char="-"/>
            </a:pPr>
            <a:r>
              <a:rPr lang="en-US" sz="1800" dirty="0">
                <a:solidFill>
                  <a:schemeClr val="dk1"/>
                </a:solidFill>
                <a:latin typeface="Calibri"/>
                <a:ea typeface="Calibri"/>
                <a:cs typeface="Calibri"/>
                <a:sym typeface="Calibri"/>
              </a:rPr>
              <a:t>Streaming Analytics</a:t>
            </a:r>
            <a:r>
              <a:rPr lang="en" sz="1800" dirty="0">
                <a:solidFill>
                  <a:schemeClr val="dk1"/>
                </a:solidFill>
                <a:latin typeface="Calibri"/>
                <a:ea typeface="Calibri"/>
                <a:cs typeface="Calibri"/>
                <a:sym typeface="Calibri"/>
              </a:rPr>
              <a:t> (</a:t>
            </a:r>
            <a:r>
              <a:rPr lang="en" sz="1800" b="1" dirty="0">
                <a:solidFill>
                  <a:srgbClr val="00B0F0"/>
                </a:solidFill>
                <a:latin typeface="Calibri"/>
                <a:ea typeface="Calibri"/>
                <a:cs typeface="Calibri"/>
                <a:sym typeface="Calibri"/>
              </a:rPr>
              <a:t>SA</a:t>
            </a:r>
            <a:r>
              <a:rPr lang="en"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914400" lvl="1" indent="-317500" algn="l" rtl="0">
              <a:spcBef>
                <a:spcPts val="0"/>
              </a:spcBef>
              <a:buClr>
                <a:schemeClr val="dk1"/>
              </a:buClr>
              <a:buSzPts val="1400"/>
              <a:buFont typeface="Calibri"/>
              <a:buChar char="-"/>
            </a:pPr>
            <a:r>
              <a:rPr lang="en" sz="1800" b="1" dirty="0">
                <a:solidFill>
                  <a:schemeClr val="dk1"/>
                </a:solidFill>
                <a:latin typeface="Calibri"/>
                <a:ea typeface="Calibri"/>
                <a:cs typeface="Calibri"/>
                <a:sym typeface="Calibri"/>
              </a:rPr>
              <a:t>Massively Parallel: </a:t>
            </a:r>
          </a:p>
          <a:p>
            <a:pPr lvl="2">
              <a:spcBef>
                <a:spcPts val="0"/>
              </a:spcBef>
              <a:buClr>
                <a:schemeClr val="dk1"/>
              </a:buClr>
              <a:buFont typeface="Calibri"/>
              <a:buChar char="-"/>
            </a:pPr>
            <a:r>
              <a:rPr lang="en-US" sz="1800" dirty="0">
                <a:solidFill>
                  <a:schemeClr val="dk1"/>
                </a:solidFill>
                <a:latin typeface="Calibri"/>
                <a:ea typeface="Calibri"/>
                <a:cs typeface="Calibri"/>
                <a:sym typeface="Calibri"/>
              </a:rPr>
              <a:t>N</a:t>
            </a:r>
            <a:r>
              <a:rPr lang="en" sz="1800" dirty="0">
                <a:solidFill>
                  <a:schemeClr val="dk1"/>
                </a:solidFill>
                <a:latin typeface="Calibri"/>
                <a:ea typeface="Calibri"/>
                <a:cs typeface="Calibri"/>
                <a:sym typeface="Calibri"/>
              </a:rPr>
              <a:t>earest Neighbors (</a:t>
            </a:r>
            <a:r>
              <a:rPr lang="en" sz="1800" b="1" dirty="0">
                <a:solidFill>
                  <a:srgbClr val="92D050"/>
                </a:solidFill>
                <a:latin typeface="Calibri"/>
                <a:ea typeface="Calibri"/>
                <a:cs typeface="Calibri"/>
                <a:sym typeface="Calibri"/>
              </a:rPr>
              <a:t>NN</a:t>
            </a:r>
            <a:r>
              <a:rPr lang="en" sz="1800" dirty="0">
                <a:solidFill>
                  <a:schemeClr val="dk1"/>
                </a:solidFill>
                <a:latin typeface="Calibri"/>
                <a:ea typeface="Calibri"/>
                <a:cs typeface="Calibri"/>
                <a:sym typeface="Calibri"/>
              </a:rPr>
              <a:t>)</a:t>
            </a:r>
            <a:endParaRPr lang="en-US" sz="1800" dirty="0">
              <a:solidFill>
                <a:schemeClr val="dk1"/>
              </a:solidFill>
              <a:latin typeface="Calibri"/>
              <a:ea typeface="Calibri"/>
              <a:cs typeface="Calibri"/>
              <a:sym typeface="Calibri"/>
            </a:endParaRPr>
          </a:p>
          <a:p>
            <a:pPr lvl="2">
              <a:spcBef>
                <a:spcPts val="0"/>
              </a:spcBef>
              <a:buClr>
                <a:schemeClr val="dk1"/>
              </a:buClr>
              <a:buFont typeface="Calibri"/>
              <a:buChar char="-"/>
            </a:pPr>
            <a:r>
              <a:rPr lang="en" sz="1800" dirty="0">
                <a:solidFill>
                  <a:schemeClr val="dk1"/>
                </a:solidFill>
                <a:latin typeface="Calibri"/>
                <a:ea typeface="Calibri"/>
                <a:cs typeface="Calibri"/>
                <a:sym typeface="Calibri"/>
              </a:rPr>
              <a:t>Computational Fluid Dynamic (</a:t>
            </a:r>
            <a:r>
              <a:rPr lang="en" sz="1800" b="1" dirty="0">
                <a:solidFill>
                  <a:srgbClr val="92D050"/>
                </a:solidFill>
                <a:latin typeface="Calibri"/>
                <a:ea typeface="Calibri"/>
                <a:cs typeface="Calibri"/>
                <a:sym typeface="Calibri"/>
              </a:rPr>
              <a:t>CFD</a:t>
            </a:r>
            <a:r>
              <a:rPr lang="en" sz="1800" dirty="0">
                <a:solidFill>
                  <a:schemeClr val="dk1"/>
                </a:solidFill>
                <a:latin typeface="Calibri"/>
                <a:ea typeface="Calibri"/>
                <a:cs typeface="Calibri"/>
                <a:sym typeface="Calibri"/>
              </a:rPr>
              <a:t>) solver</a:t>
            </a:r>
            <a:endParaRPr sz="1800" dirty="0">
              <a:solidFill>
                <a:schemeClr val="dk1"/>
              </a:solidFill>
              <a:latin typeface="Calibri"/>
              <a:ea typeface="Calibri"/>
              <a:cs typeface="Calibri"/>
              <a:sym typeface="Calibri"/>
            </a:endParaRPr>
          </a:p>
          <a:p>
            <a:pPr marL="457200" lvl="0" indent="-342900" algn="l" rtl="0">
              <a:spcBef>
                <a:spcPts val="0"/>
              </a:spcBef>
              <a:buClr>
                <a:schemeClr val="dk1"/>
              </a:buClr>
              <a:buSzPts val="1800"/>
              <a:buFont typeface="Calibri"/>
              <a:buChar char="-"/>
            </a:pPr>
            <a:r>
              <a:rPr lang="en" b="1" i="1" dirty="0">
                <a:solidFill>
                  <a:schemeClr val="dk1"/>
                </a:solidFill>
                <a:latin typeface="Calibri"/>
                <a:ea typeface="Calibri"/>
                <a:cs typeface="Calibri"/>
                <a:sym typeface="Calibri"/>
              </a:rPr>
              <a:t>latencyThd:</a:t>
            </a:r>
            <a:r>
              <a:rPr lang="en" i="1" dirty="0">
                <a:solidFill>
                  <a:schemeClr val="dk1"/>
                </a:solidFill>
                <a:latin typeface="Calibri"/>
                <a:ea typeface="Calibri"/>
                <a:cs typeface="Calibri"/>
                <a:sym typeface="Calibri"/>
              </a:rPr>
              <a:t> </a:t>
            </a:r>
            <a:r>
              <a:rPr lang="en" b="1" dirty="0">
                <a:solidFill>
                  <a:schemeClr val="dk1"/>
                </a:solidFill>
                <a:latin typeface="Calibri"/>
                <a:ea typeface="Calibri"/>
                <a:cs typeface="Calibri"/>
                <a:sym typeface="Calibri"/>
              </a:rPr>
              <a:t>1.15</a:t>
            </a:r>
            <a:r>
              <a:rPr lang="en" dirty="0">
                <a:solidFill>
                  <a:schemeClr val="dk1"/>
                </a:solidFill>
                <a:latin typeface="Calibri"/>
                <a:ea typeface="Calibri"/>
                <a:cs typeface="Calibri"/>
                <a:sym typeface="Calibri"/>
              </a:rPr>
              <a:t> i.e. maximum of 15% performance degradation</a:t>
            </a:r>
            <a:endParaRPr dirty="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184E97A3-77F7-404B-8082-2BB61262E9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Rectangle 2">
            <a:extLst>
              <a:ext uri="{FF2B5EF4-FFF2-40B4-BE49-F238E27FC236}">
                <a16:creationId xmlns:a16="http://schemas.microsoft.com/office/drawing/2014/main" id="{3BFAA0FA-37CC-4E12-9CD3-5A8EF063FF5E}"/>
              </a:ext>
            </a:extLst>
          </p:cNvPr>
          <p:cNvSpPr/>
          <p:nvPr/>
        </p:nvSpPr>
        <p:spPr>
          <a:xfrm>
            <a:off x="7212786" y="844446"/>
            <a:ext cx="987551" cy="393600"/>
          </a:xfrm>
          <a:prstGeom prst="rect">
            <a:avLst/>
          </a:prstGeom>
          <a:solidFill>
            <a:srgbClr val="3F7FAB"/>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HTTP Frontend</a:t>
            </a:r>
          </a:p>
        </p:txBody>
      </p:sp>
      <p:sp>
        <p:nvSpPr>
          <p:cNvPr id="7" name="Rectangle 6">
            <a:extLst>
              <a:ext uri="{FF2B5EF4-FFF2-40B4-BE49-F238E27FC236}">
                <a16:creationId xmlns:a16="http://schemas.microsoft.com/office/drawing/2014/main" id="{5C535C8B-61E7-440E-98D4-AC663B519B61}"/>
              </a:ext>
            </a:extLst>
          </p:cNvPr>
          <p:cNvSpPr/>
          <p:nvPr/>
        </p:nvSpPr>
        <p:spPr>
          <a:xfrm>
            <a:off x="7212787" y="1555605"/>
            <a:ext cx="987551" cy="393600"/>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Controller</a:t>
            </a:r>
          </a:p>
        </p:txBody>
      </p:sp>
      <p:sp>
        <p:nvSpPr>
          <p:cNvPr id="9" name="Rectangle 8">
            <a:extLst>
              <a:ext uri="{FF2B5EF4-FFF2-40B4-BE49-F238E27FC236}">
                <a16:creationId xmlns:a16="http://schemas.microsoft.com/office/drawing/2014/main" id="{59C8DB0C-B5D5-41F3-B807-B5CBE34F2807}"/>
              </a:ext>
            </a:extLst>
          </p:cNvPr>
          <p:cNvSpPr/>
          <p:nvPr/>
        </p:nvSpPr>
        <p:spPr>
          <a:xfrm>
            <a:off x="6327648" y="2421158"/>
            <a:ext cx="987551" cy="393600"/>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Invoker-1</a:t>
            </a:r>
          </a:p>
        </p:txBody>
      </p:sp>
      <p:sp>
        <p:nvSpPr>
          <p:cNvPr id="10" name="Rectangle 9">
            <a:extLst>
              <a:ext uri="{FF2B5EF4-FFF2-40B4-BE49-F238E27FC236}">
                <a16:creationId xmlns:a16="http://schemas.microsoft.com/office/drawing/2014/main" id="{82B5E662-137F-44FB-A9F8-D23F2473CE39}"/>
              </a:ext>
            </a:extLst>
          </p:cNvPr>
          <p:cNvSpPr/>
          <p:nvPr/>
        </p:nvSpPr>
        <p:spPr>
          <a:xfrm>
            <a:off x="8033607" y="2421158"/>
            <a:ext cx="987551" cy="393600"/>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Invoker-8</a:t>
            </a:r>
          </a:p>
        </p:txBody>
      </p:sp>
      <p:cxnSp>
        <p:nvCxnSpPr>
          <p:cNvPr id="8" name="Straight Arrow Connector 7">
            <a:extLst>
              <a:ext uri="{FF2B5EF4-FFF2-40B4-BE49-F238E27FC236}">
                <a16:creationId xmlns:a16="http://schemas.microsoft.com/office/drawing/2014/main" id="{0195C737-2513-4B4B-93DD-3D243CF0C948}"/>
              </a:ext>
            </a:extLst>
          </p:cNvPr>
          <p:cNvCxnSpPr>
            <a:stCxn id="3" idx="2"/>
            <a:endCxn id="7" idx="0"/>
          </p:cNvCxnSpPr>
          <p:nvPr/>
        </p:nvCxnSpPr>
        <p:spPr>
          <a:xfrm>
            <a:off x="7706562" y="1238046"/>
            <a:ext cx="1" cy="317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43C0F9FE-C84F-4DE7-B2C5-6744637178E1}"/>
              </a:ext>
            </a:extLst>
          </p:cNvPr>
          <p:cNvCxnSpPr>
            <a:cxnSpLocks/>
            <a:endCxn id="9" idx="0"/>
          </p:cNvCxnSpPr>
          <p:nvPr/>
        </p:nvCxnSpPr>
        <p:spPr>
          <a:xfrm flipH="1">
            <a:off x="6821424" y="1949205"/>
            <a:ext cx="885136" cy="4719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F8D93D68-9129-4E8C-B3EC-8690DB448F1E}"/>
              </a:ext>
            </a:extLst>
          </p:cNvPr>
          <p:cNvCxnSpPr>
            <a:cxnSpLocks/>
            <a:stCxn id="7" idx="2"/>
            <a:endCxn id="10" idx="0"/>
          </p:cNvCxnSpPr>
          <p:nvPr/>
        </p:nvCxnSpPr>
        <p:spPr>
          <a:xfrm>
            <a:off x="7706563" y="1949205"/>
            <a:ext cx="820820" cy="4719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0D1F54DC-44D0-422D-8504-627FDAFDA158}"/>
              </a:ext>
            </a:extLst>
          </p:cNvPr>
          <p:cNvSpPr/>
          <p:nvPr/>
        </p:nvSpPr>
        <p:spPr>
          <a:xfrm>
            <a:off x="7468819" y="2571750"/>
            <a:ext cx="109728" cy="886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31F288F-89F1-4040-A5DF-341768A7E7F6}"/>
              </a:ext>
            </a:extLst>
          </p:cNvPr>
          <p:cNvSpPr/>
          <p:nvPr/>
        </p:nvSpPr>
        <p:spPr>
          <a:xfrm>
            <a:off x="7771776" y="2570244"/>
            <a:ext cx="109728" cy="886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8A1414E-4E62-40B4-BEDE-840AF2D33536}"/>
              </a:ext>
            </a:extLst>
          </p:cNvPr>
          <p:cNvSpPr/>
          <p:nvPr/>
        </p:nvSpPr>
        <p:spPr>
          <a:xfrm>
            <a:off x="6327648" y="3516752"/>
            <a:ext cx="665683" cy="665347"/>
          </a:xfrm>
          <a:prstGeom prst="rect">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latin typeface="Calibri" panose="020F0502020204030204" pitchFamily="34" charset="0"/>
                <a:cs typeface="Calibri" panose="020F0502020204030204" pitchFamily="34" charset="0"/>
              </a:rPr>
              <a:t>Ceph</a:t>
            </a:r>
            <a:r>
              <a:rPr lang="en-US" sz="1600" dirty="0">
                <a:latin typeface="Calibri" panose="020F0502020204030204" pitchFamily="34" charset="0"/>
                <a:cs typeface="Calibri" panose="020F0502020204030204" pitchFamily="34" charset="0"/>
              </a:rPr>
              <a:t> FS</a:t>
            </a:r>
          </a:p>
        </p:txBody>
      </p:sp>
      <p:sp>
        <p:nvSpPr>
          <p:cNvPr id="24" name="Rectangle 23">
            <a:extLst>
              <a:ext uri="{FF2B5EF4-FFF2-40B4-BE49-F238E27FC236}">
                <a16:creationId xmlns:a16="http://schemas.microsoft.com/office/drawing/2014/main" id="{8554C363-30CA-4071-8F3B-81A1D9349A89}"/>
              </a:ext>
            </a:extLst>
          </p:cNvPr>
          <p:cNvSpPr/>
          <p:nvPr/>
        </p:nvSpPr>
        <p:spPr>
          <a:xfrm>
            <a:off x="7300033" y="3516752"/>
            <a:ext cx="665683" cy="665347"/>
          </a:xfrm>
          <a:prstGeom prst="rect">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alibri" panose="020F0502020204030204" pitchFamily="34" charset="0"/>
                <a:cs typeface="Calibri" panose="020F0502020204030204" pitchFamily="34" charset="0"/>
              </a:rPr>
              <a:t>Redis</a:t>
            </a:r>
          </a:p>
          <a:p>
            <a:pPr algn="ctr"/>
            <a:r>
              <a:rPr lang="en-US" sz="1600" dirty="0">
                <a:latin typeface="Calibri" panose="020F0502020204030204" pitchFamily="34" charset="0"/>
                <a:cs typeface="Calibri" panose="020F0502020204030204" pitchFamily="34" charset="0"/>
              </a:rPr>
              <a:t>DB</a:t>
            </a:r>
          </a:p>
        </p:txBody>
      </p:sp>
      <p:sp>
        <p:nvSpPr>
          <p:cNvPr id="25" name="Rectangle 24">
            <a:extLst>
              <a:ext uri="{FF2B5EF4-FFF2-40B4-BE49-F238E27FC236}">
                <a16:creationId xmlns:a16="http://schemas.microsoft.com/office/drawing/2014/main" id="{95495DB8-2C11-418A-B5A3-C857313B6450}"/>
              </a:ext>
            </a:extLst>
          </p:cNvPr>
          <p:cNvSpPr/>
          <p:nvPr/>
        </p:nvSpPr>
        <p:spPr>
          <a:xfrm>
            <a:off x="8187163" y="3516751"/>
            <a:ext cx="831796" cy="665347"/>
          </a:xfrm>
          <a:prstGeom prst="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alibri" panose="020F0502020204030204" pitchFamily="34" charset="0"/>
                <a:cs typeface="Calibri" panose="020F0502020204030204" pitchFamily="34" charset="0"/>
              </a:rPr>
              <a:t>Apache Kafka</a:t>
            </a:r>
          </a:p>
        </p:txBody>
      </p:sp>
      <p:cxnSp>
        <p:nvCxnSpPr>
          <p:cNvPr id="21" name="Straight Connector 20">
            <a:extLst>
              <a:ext uri="{FF2B5EF4-FFF2-40B4-BE49-F238E27FC236}">
                <a16:creationId xmlns:a16="http://schemas.microsoft.com/office/drawing/2014/main" id="{18E2ECE0-43E9-4A31-A840-389353EC4502}"/>
              </a:ext>
            </a:extLst>
          </p:cNvPr>
          <p:cNvCxnSpPr/>
          <p:nvPr/>
        </p:nvCxnSpPr>
        <p:spPr>
          <a:xfrm>
            <a:off x="6244592" y="3012714"/>
            <a:ext cx="2776566" cy="0"/>
          </a:xfrm>
          <a:prstGeom prst="line">
            <a:avLst/>
          </a:prstGeom>
          <a:ln w="2222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0355A07D-093C-45E5-BCB9-68645D2710D8}"/>
              </a:ext>
            </a:extLst>
          </p:cNvPr>
          <p:cNvSpPr txBox="1"/>
          <p:nvPr/>
        </p:nvSpPr>
        <p:spPr>
          <a:xfrm>
            <a:off x="6951679" y="3162084"/>
            <a:ext cx="1640193" cy="307777"/>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Distributed Services</a:t>
            </a:r>
          </a:p>
        </p:txBody>
      </p:sp>
      <p:cxnSp>
        <p:nvCxnSpPr>
          <p:cNvPr id="29" name="Straight Arrow Connector 28">
            <a:extLst>
              <a:ext uri="{FF2B5EF4-FFF2-40B4-BE49-F238E27FC236}">
                <a16:creationId xmlns:a16="http://schemas.microsoft.com/office/drawing/2014/main" id="{2BD1C085-1B65-4CAE-94F4-D1C539E7DBF1}"/>
              </a:ext>
            </a:extLst>
          </p:cNvPr>
          <p:cNvCxnSpPr/>
          <p:nvPr/>
        </p:nvCxnSpPr>
        <p:spPr>
          <a:xfrm>
            <a:off x="7632873" y="2837048"/>
            <a:ext cx="1" cy="317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5983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241850" y="39424"/>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Calibri"/>
                <a:ea typeface="Calibri"/>
                <a:cs typeface="Calibri"/>
                <a:sym typeface="Calibri"/>
              </a:rPr>
              <a:t>Single Node Evaluation</a:t>
            </a:r>
            <a:endParaRPr sz="3600" dirty="0">
              <a:latin typeface="Calibri"/>
              <a:ea typeface="Calibri"/>
              <a:cs typeface="Calibri"/>
              <a:sym typeface="Calibri"/>
            </a:endParaRPr>
          </a:p>
        </p:txBody>
      </p:sp>
      <p:sp>
        <p:nvSpPr>
          <p:cNvPr id="145" name="Google Shape;145;p27"/>
          <p:cNvSpPr txBox="1">
            <a:spLocks noGrp="1"/>
          </p:cNvSpPr>
          <p:nvPr>
            <p:ph type="body" idx="1"/>
          </p:nvPr>
        </p:nvSpPr>
        <p:spPr>
          <a:xfrm>
            <a:off x="241850" y="873907"/>
            <a:ext cx="6225600" cy="1410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Calibri"/>
              <a:buChar char="-"/>
            </a:pPr>
            <a:r>
              <a:rPr lang="en" b="1" dirty="0">
                <a:solidFill>
                  <a:srgbClr val="F8766D"/>
                </a:solidFill>
                <a:latin typeface="Calibri"/>
                <a:ea typeface="Calibri"/>
                <a:cs typeface="Calibri"/>
                <a:sym typeface="Calibri"/>
              </a:rPr>
              <a:t>FnSched:</a:t>
            </a:r>
            <a:r>
              <a:rPr lang="en" dirty="0">
                <a:solidFill>
                  <a:schemeClr val="dk1"/>
                </a:solidFill>
                <a:latin typeface="Calibri"/>
                <a:ea typeface="Calibri"/>
                <a:cs typeface="Calibri"/>
                <a:sym typeface="Calibri"/>
              </a:rPr>
              <a:t> Single node resource allocation  </a:t>
            </a:r>
            <a:endParaRPr dirty="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b="1" dirty="0">
                <a:solidFill>
                  <a:srgbClr val="7CAE00"/>
                </a:solidFill>
                <a:latin typeface="Calibri"/>
                <a:ea typeface="Calibri"/>
                <a:cs typeface="Calibri"/>
                <a:sym typeface="Calibri"/>
              </a:rPr>
              <a:t>Linux:</a:t>
            </a:r>
            <a:r>
              <a:rPr lang="en" dirty="0">
                <a:solidFill>
                  <a:schemeClr val="dk1"/>
                </a:solidFill>
                <a:latin typeface="Calibri"/>
                <a:ea typeface="Calibri"/>
                <a:cs typeface="Calibri"/>
                <a:sym typeface="Calibri"/>
              </a:rPr>
              <a:t> CPU shares 1024 </a:t>
            </a:r>
            <a:endParaRPr dirty="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b="1" dirty="0">
                <a:solidFill>
                  <a:srgbClr val="619CFF"/>
                </a:solidFill>
                <a:latin typeface="Calibri"/>
                <a:ea typeface="Calibri"/>
                <a:cs typeface="Calibri"/>
                <a:sym typeface="Calibri"/>
              </a:rPr>
              <a:t>OpenWhisk:</a:t>
            </a:r>
            <a:r>
              <a:rPr lang="en" dirty="0">
                <a:solidFill>
                  <a:schemeClr val="dk1"/>
                </a:solidFill>
                <a:latin typeface="Calibri"/>
                <a:ea typeface="Calibri"/>
                <a:cs typeface="Calibri"/>
                <a:sym typeface="Calibri"/>
              </a:rPr>
              <a:t> CPU shares proportional to memor</a:t>
            </a:r>
            <a:r>
              <a:rPr lang="en-US" dirty="0">
                <a:solidFill>
                  <a:schemeClr val="dk1"/>
                </a:solidFill>
                <a:latin typeface="Calibri"/>
                <a:ea typeface="Calibri"/>
                <a:cs typeface="Calibri"/>
                <a:sym typeface="Calibri"/>
              </a:rPr>
              <a:t>y</a:t>
            </a:r>
            <a:endParaRPr lang="en" dirty="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F559E663-5107-4384-AAEE-8523EFEF68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4" name="Rectangle 3">
            <a:extLst>
              <a:ext uri="{FF2B5EF4-FFF2-40B4-BE49-F238E27FC236}">
                <a16:creationId xmlns:a16="http://schemas.microsoft.com/office/drawing/2014/main" id="{DE85F217-FEBB-4332-B8F5-A9A04611DF30}"/>
              </a:ext>
            </a:extLst>
          </p:cNvPr>
          <p:cNvSpPr/>
          <p:nvPr/>
        </p:nvSpPr>
        <p:spPr>
          <a:xfrm>
            <a:off x="6272228" y="1243584"/>
            <a:ext cx="2306483" cy="45809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38D7EF0-B697-473B-8D39-CF4B01792932}"/>
              </a:ext>
            </a:extLst>
          </p:cNvPr>
          <p:cNvSpPr txBox="1"/>
          <p:nvPr/>
        </p:nvSpPr>
        <p:spPr>
          <a:xfrm>
            <a:off x="6314950" y="1272576"/>
            <a:ext cx="2263761" cy="400110"/>
          </a:xfrm>
          <a:prstGeom prst="rect">
            <a:avLst/>
          </a:prstGeom>
          <a:noFill/>
        </p:spPr>
        <p:txBody>
          <a:bodyPr wrap="none" rtlCol="0">
            <a:spAutoFit/>
          </a:bodyPr>
          <a:lstStyle/>
          <a:p>
            <a:r>
              <a:rPr lang="en-US" sz="2000" dirty="0">
                <a:solidFill>
                  <a:schemeClr val="tx1"/>
                </a:solidFill>
                <a:latin typeface="Calibri" panose="020F0502020204030204" pitchFamily="34" charset="0"/>
                <a:cs typeface="Calibri" panose="020F0502020204030204" pitchFamily="34" charset="0"/>
              </a:rPr>
              <a:t>Can safely co-locate</a:t>
            </a:r>
          </a:p>
        </p:txBody>
      </p:sp>
      <p:grpSp>
        <p:nvGrpSpPr>
          <p:cNvPr id="6" name="Group 5">
            <a:extLst>
              <a:ext uri="{FF2B5EF4-FFF2-40B4-BE49-F238E27FC236}">
                <a16:creationId xmlns:a16="http://schemas.microsoft.com/office/drawing/2014/main" id="{76311796-6D3C-4C24-9960-A49245FF9C9F}"/>
              </a:ext>
            </a:extLst>
          </p:cNvPr>
          <p:cNvGrpSpPr/>
          <p:nvPr/>
        </p:nvGrpSpPr>
        <p:grpSpPr>
          <a:xfrm>
            <a:off x="422750" y="2225038"/>
            <a:ext cx="5849479" cy="2682887"/>
            <a:chOff x="422750" y="2225038"/>
            <a:chExt cx="5849479" cy="2682887"/>
          </a:xfrm>
        </p:grpSpPr>
        <p:pic>
          <p:nvPicPr>
            <p:cNvPr id="146" name="Google Shape;146;p27"/>
            <p:cNvPicPr preferRelativeResize="0"/>
            <p:nvPr/>
          </p:nvPicPr>
          <p:blipFill>
            <a:blip r:embed="rId3">
              <a:alphaModFix/>
            </a:blip>
            <a:stretch>
              <a:fillRect/>
            </a:stretch>
          </p:blipFill>
          <p:spPr>
            <a:xfrm>
              <a:off x="422750" y="2342775"/>
              <a:ext cx="2885794" cy="2565150"/>
            </a:xfrm>
            <a:prstGeom prst="rect">
              <a:avLst/>
            </a:prstGeom>
            <a:noFill/>
            <a:ln>
              <a:noFill/>
            </a:ln>
          </p:spPr>
        </p:pic>
        <p:pic>
          <p:nvPicPr>
            <p:cNvPr id="147" name="Google Shape;147;p27"/>
            <p:cNvPicPr preferRelativeResize="0"/>
            <p:nvPr/>
          </p:nvPicPr>
          <p:blipFill>
            <a:blip r:embed="rId4">
              <a:alphaModFix/>
            </a:blip>
            <a:stretch>
              <a:fillRect/>
            </a:stretch>
          </p:blipFill>
          <p:spPr>
            <a:xfrm>
              <a:off x="3308550" y="2225038"/>
              <a:ext cx="2963679" cy="2634375"/>
            </a:xfrm>
            <a:prstGeom prst="rect">
              <a:avLst/>
            </a:prstGeom>
            <a:noFill/>
            <a:ln>
              <a:noFill/>
            </a:ln>
          </p:spPr>
        </p:pic>
        <p:cxnSp>
          <p:nvCxnSpPr>
            <p:cNvPr id="5" name="Straight Connector 4">
              <a:extLst>
                <a:ext uri="{FF2B5EF4-FFF2-40B4-BE49-F238E27FC236}">
                  <a16:creationId xmlns:a16="http://schemas.microsoft.com/office/drawing/2014/main" id="{9308D26E-5919-4DDA-B878-22B379361266}"/>
                </a:ext>
              </a:extLst>
            </p:cNvPr>
            <p:cNvCxnSpPr/>
            <p:nvPr/>
          </p:nvCxnSpPr>
          <p:spPr>
            <a:xfrm>
              <a:off x="833933" y="3899002"/>
              <a:ext cx="2399385"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AC849689-2927-40E6-A0B4-85A5DA9D14B9}"/>
                </a:ext>
              </a:extLst>
            </p:cNvPr>
            <p:cNvCxnSpPr/>
            <p:nvPr/>
          </p:nvCxnSpPr>
          <p:spPr>
            <a:xfrm>
              <a:off x="3722218" y="3839261"/>
              <a:ext cx="2399385" cy="0"/>
            </a:xfrm>
            <a:prstGeom prst="line">
              <a:avLst/>
            </a:prstGeom>
          </p:spPr>
          <p:style>
            <a:lnRef idx="2">
              <a:schemeClr val="dk1"/>
            </a:lnRef>
            <a:fillRef idx="0">
              <a:schemeClr val="dk1"/>
            </a:fillRef>
            <a:effectRef idx="1">
              <a:schemeClr val="dk1"/>
            </a:effectRef>
            <a:fontRef idx="minor">
              <a:schemeClr val="tx1"/>
            </a:fontRef>
          </p:style>
        </p:cxnSp>
      </p:grpSp>
      <p:grpSp>
        <p:nvGrpSpPr>
          <p:cNvPr id="7" name="Group 6">
            <a:extLst>
              <a:ext uri="{FF2B5EF4-FFF2-40B4-BE49-F238E27FC236}">
                <a16:creationId xmlns:a16="http://schemas.microsoft.com/office/drawing/2014/main" id="{BFF1C451-1390-4991-BD69-7A6975E10638}"/>
              </a:ext>
            </a:extLst>
          </p:cNvPr>
          <p:cNvGrpSpPr/>
          <p:nvPr/>
        </p:nvGrpSpPr>
        <p:grpSpPr>
          <a:xfrm>
            <a:off x="6314950" y="2432975"/>
            <a:ext cx="2780702" cy="2384751"/>
            <a:chOff x="6314950" y="2432975"/>
            <a:chExt cx="2780702" cy="2384751"/>
          </a:xfrm>
        </p:grpSpPr>
        <p:pic>
          <p:nvPicPr>
            <p:cNvPr id="148" name="Google Shape;148;p27"/>
            <p:cNvPicPr preferRelativeResize="0"/>
            <p:nvPr/>
          </p:nvPicPr>
          <p:blipFill>
            <a:blip r:embed="rId5">
              <a:alphaModFix/>
            </a:blip>
            <a:stretch>
              <a:fillRect/>
            </a:stretch>
          </p:blipFill>
          <p:spPr>
            <a:xfrm>
              <a:off x="6314950" y="2432975"/>
              <a:ext cx="2682852" cy="2384751"/>
            </a:xfrm>
            <a:prstGeom prst="rect">
              <a:avLst/>
            </a:prstGeom>
            <a:noFill/>
            <a:ln>
              <a:noFill/>
            </a:ln>
          </p:spPr>
        </p:pic>
        <p:cxnSp>
          <p:nvCxnSpPr>
            <p:cNvPr id="13" name="Straight Connector 12">
              <a:extLst>
                <a:ext uri="{FF2B5EF4-FFF2-40B4-BE49-F238E27FC236}">
                  <a16:creationId xmlns:a16="http://schemas.microsoft.com/office/drawing/2014/main" id="{14E63E65-D857-4925-A23B-10866FD48283}"/>
                </a:ext>
              </a:extLst>
            </p:cNvPr>
            <p:cNvCxnSpPr/>
            <p:nvPr/>
          </p:nvCxnSpPr>
          <p:spPr>
            <a:xfrm>
              <a:off x="6696267" y="3508859"/>
              <a:ext cx="2399385" cy="0"/>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39900" y="84706"/>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Calibri"/>
                <a:ea typeface="Calibri"/>
                <a:cs typeface="Calibri"/>
                <a:sym typeface="Calibri"/>
              </a:rPr>
              <a:t>Multinode Evaluation: Scaling</a:t>
            </a:r>
            <a:endParaRPr sz="3600" dirty="0">
              <a:latin typeface="Calibri"/>
              <a:ea typeface="Calibri"/>
              <a:cs typeface="Calibri"/>
              <a:sym typeface="Calibri"/>
            </a:endParaRPr>
          </a:p>
        </p:txBody>
      </p:sp>
      <p:sp>
        <p:nvSpPr>
          <p:cNvPr id="154" name="Google Shape;154;p28"/>
          <p:cNvSpPr txBox="1">
            <a:spLocks noGrp="1"/>
          </p:cNvSpPr>
          <p:nvPr>
            <p:ph type="body" idx="1"/>
          </p:nvPr>
        </p:nvSpPr>
        <p:spPr>
          <a:xfrm>
            <a:off x="339900" y="849704"/>
            <a:ext cx="8464200" cy="1129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Calibri"/>
              <a:buChar char="-"/>
            </a:pPr>
            <a:r>
              <a:rPr lang="en" b="1" dirty="0">
                <a:solidFill>
                  <a:srgbClr val="F8766D"/>
                </a:solidFill>
                <a:latin typeface="Calibri"/>
                <a:ea typeface="Calibri"/>
                <a:cs typeface="Calibri"/>
                <a:sym typeface="Calibri"/>
              </a:rPr>
              <a:t>FnSched:</a:t>
            </a:r>
            <a:r>
              <a:rPr lang="en" dirty="0">
                <a:solidFill>
                  <a:schemeClr val="dk1"/>
                </a:solidFill>
                <a:latin typeface="Calibri"/>
                <a:ea typeface="Calibri"/>
                <a:cs typeface="Calibri"/>
                <a:sym typeface="Calibri"/>
              </a:rPr>
              <a:t> Single node resource allocation  </a:t>
            </a:r>
            <a:endParaRPr dirty="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b="1" dirty="0">
                <a:solidFill>
                  <a:srgbClr val="7CAE00"/>
                </a:solidFill>
                <a:latin typeface="Calibri"/>
                <a:ea typeface="Calibri"/>
                <a:cs typeface="Calibri"/>
                <a:sym typeface="Calibri"/>
              </a:rPr>
              <a:t>LeastConnections (LC):</a:t>
            </a:r>
            <a:r>
              <a:rPr lang="en" dirty="0">
                <a:solidFill>
                  <a:schemeClr val="dk1"/>
                </a:solidFill>
                <a:latin typeface="Calibri"/>
                <a:ea typeface="Calibri"/>
                <a:cs typeface="Calibri"/>
                <a:sym typeface="Calibri"/>
              </a:rPr>
              <a:t> Choose the invoker with least outstanding requests</a:t>
            </a:r>
            <a:endParaRPr dirty="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b="1" dirty="0">
                <a:solidFill>
                  <a:srgbClr val="619CFF"/>
                </a:solidFill>
                <a:latin typeface="Calibri"/>
                <a:ea typeface="Calibri"/>
                <a:cs typeface="Calibri"/>
                <a:sym typeface="Calibri"/>
              </a:rPr>
              <a:t>RoundRobin (RR):</a:t>
            </a:r>
            <a:r>
              <a:rPr lang="en" dirty="0">
                <a:solidFill>
                  <a:schemeClr val="dk1"/>
                </a:solidFill>
                <a:latin typeface="Calibri"/>
                <a:ea typeface="Calibri"/>
                <a:cs typeface="Calibri"/>
                <a:sym typeface="Calibri"/>
              </a:rPr>
              <a:t> Send successive requests to different invokers in a cyclic manner</a:t>
            </a:r>
            <a:endParaRPr dirty="0">
              <a:solidFill>
                <a:schemeClr val="dk1"/>
              </a:solidFill>
              <a:latin typeface="Calibri"/>
              <a:ea typeface="Calibri"/>
              <a:cs typeface="Calibri"/>
              <a:sym typeface="Calibri"/>
            </a:endParaRPr>
          </a:p>
          <a:p>
            <a:pPr marL="0" lvl="0" indent="0" algn="l" rtl="0">
              <a:spcBef>
                <a:spcPts val="1600"/>
              </a:spcBef>
              <a:spcAft>
                <a:spcPts val="1600"/>
              </a:spcAft>
              <a:buNone/>
            </a:pPr>
            <a:endParaRPr dirty="0">
              <a:solidFill>
                <a:schemeClr val="dk1"/>
              </a:solidFill>
              <a:latin typeface="Calibri"/>
              <a:ea typeface="Calibri"/>
              <a:cs typeface="Calibri"/>
              <a:sym typeface="Calibri"/>
            </a:endParaRPr>
          </a:p>
        </p:txBody>
      </p:sp>
      <p:pic>
        <p:nvPicPr>
          <p:cNvPr id="156" name="Google Shape;156;p28"/>
          <p:cNvPicPr preferRelativeResize="0"/>
          <p:nvPr/>
        </p:nvPicPr>
        <p:blipFill>
          <a:blip r:embed="rId3">
            <a:alphaModFix/>
          </a:blip>
          <a:stretch>
            <a:fillRect/>
          </a:stretch>
        </p:blipFill>
        <p:spPr>
          <a:xfrm>
            <a:off x="4673624" y="2255916"/>
            <a:ext cx="3374876" cy="2699910"/>
          </a:xfrm>
          <a:prstGeom prst="rect">
            <a:avLst/>
          </a:prstGeom>
          <a:noFill/>
          <a:ln>
            <a:noFill/>
          </a:ln>
        </p:spPr>
      </p:pic>
      <p:sp>
        <p:nvSpPr>
          <p:cNvPr id="2" name="Slide Number Placeholder 1">
            <a:extLst>
              <a:ext uri="{FF2B5EF4-FFF2-40B4-BE49-F238E27FC236}">
                <a16:creationId xmlns:a16="http://schemas.microsoft.com/office/drawing/2014/main" id="{9DBD0A3C-3082-4D5E-BE3A-26A284D4C2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grpSp>
        <p:nvGrpSpPr>
          <p:cNvPr id="10" name="Group 9">
            <a:extLst>
              <a:ext uri="{FF2B5EF4-FFF2-40B4-BE49-F238E27FC236}">
                <a16:creationId xmlns:a16="http://schemas.microsoft.com/office/drawing/2014/main" id="{42C9E5B6-C5A6-4B59-8D5A-5AAD7543006B}"/>
              </a:ext>
            </a:extLst>
          </p:cNvPr>
          <p:cNvGrpSpPr/>
          <p:nvPr/>
        </p:nvGrpSpPr>
        <p:grpSpPr>
          <a:xfrm>
            <a:off x="6038141" y="934418"/>
            <a:ext cx="2520613" cy="1044486"/>
            <a:chOff x="6038141" y="934418"/>
            <a:chExt cx="2520613" cy="1044486"/>
          </a:xfrm>
        </p:grpSpPr>
        <p:sp>
          <p:nvSpPr>
            <p:cNvPr id="7" name="Rectangle 6">
              <a:extLst>
                <a:ext uri="{FF2B5EF4-FFF2-40B4-BE49-F238E27FC236}">
                  <a16:creationId xmlns:a16="http://schemas.microsoft.com/office/drawing/2014/main" id="{B1292FD0-A980-4919-8320-41944F4D2D1C}"/>
                </a:ext>
              </a:extLst>
            </p:cNvPr>
            <p:cNvSpPr/>
            <p:nvPr/>
          </p:nvSpPr>
          <p:spPr>
            <a:xfrm>
              <a:off x="6038141" y="934418"/>
              <a:ext cx="2520613" cy="104448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6A01F5B-4B40-4B1F-8010-8A4A66C58886}"/>
                </a:ext>
              </a:extLst>
            </p:cNvPr>
            <p:cNvSpPr txBox="1"/>
            <p:nvPr/>
          </p:nvSpPr>
          <p:spPr>
            <a:xfrm>
              <a:off x="6038141" y="1060361"/>
              <a:ext cx="2520613" cy="707886"/>
            </a:xfrm>
            <a:prstGeom prst="rect">
              <a:avLst/>
            </a:prstGeom>
            <a:noFill/>
          </p:spPr>
          <p:txBody>
            <a:bodyPr wrap="square" rtlCol="0">
              <a:spAutoFit/>
            </a:bodyPr>
            <a:lstStyle/>
            <a:p>
              <a:r>
                <a:rPr lang="en-US" sz="2000" dirty="0">
                  <a:solidFill>
                    <a:schemeClr val="tx1"/>
                  </a:solidFill>
                  <a:latin typeface="Calibri" panose="020F0502020204030204" pitchFamily="34" charset="0"/>
                  <a:cs typeface="Calibri" panose="020F0502020204030204" pitchFamily="34" charset="0"/>
                </a:rPr>
                <a:t>Packing can scale and </a:t>
              </a:r>
            </a:p>
            <a:p>
              <a:r>
                <a:rPr lang="en-US" sz="2000" dirty="0">
                  <a:solidFill>
                    <a:schemeClr val="tx1"/>
                  </a:solidFill>
                  <a:latin typeface="Calibri" panose="020F0502020204030204" pitchFamily="34" charset="0"/>
                  <a:cs typeface="Calibri" panose="020F0502020204030204" pitchFamily="34" charset="0"/>
                </a:rPr>
                <a:t>maintain performance</a:t>
              </a:r>
            </a:p>
          </p:txBody>
        </p:sp>
      </p:grpSp>
      <p:grpSp>
        <p:nvGrpSpPr>
          <p:cNvPr id="5" name="Group 4">
            <a:extLst>
              <a:ext uri="{FF2B5EF4-FFF2-40B4-BE49-F238E27FC236}">
                <a16:creationId xmlns:a16="http://schemas.microsoft.com/office/drawing/2014/main" id="{F16B4425-16E7-4CB6-B5C4-C187EDBCB115}"/>
              </a:ext>
            </a:extLst>
          </p:cNvPr>
          <p:cNvGrpSpPr/>
          <p:nvPr/>
        </p:nvGrpSpPr>
        <p:grpSpPr>
          <a:xfrm>
            <a:off x="773275" y="2255925"/>
            <a:ext cx="3374876" cy="2699901"/>
            <a:chOff x="773275" y="2255925"/>
            <a:chExt cx="3374876" cy="2699901"/>
          </a:xfrm>
        </p:grpSpPr>
        <p:pic>
          <p:nvPicPr>
            <p:cNvPr id="155" name="Google Shape;155;p28"/>
            <p:cNvPicPr preferRelativeResize="0"/>
            <p:nvPr/>
          </p:nvPicPr>
          <p:blipFill>
            <a:blip r:embed="rId4">
              <a:alphaModFix/>
            </a:blip>
            <a:stretch>
              <a:fillRect/>
            </a:stretch>
          </p:blipFill>
          <p:spPr>
            <a:xfrm>
              <a:off x="773275" y="2255925"/>
              <a:ext cx="3374876" cy="2699901"/>
            </a:xfrm>
            <a:prstGeom prst="rect">
              <a:avLst/>
            </a:prstGeom>
            <a:noFill/>
            <a:ln>
              <a:noFill/>
            </a:ln>
          </p:spPr>
        </p:pic>
        <p:cxnSp>
          <p:nvCxnSpPr>
            <p:cNvPr id="9" name="Straight Connector 8">
              <a:extLst>
                <a:ext uri="{FF2B5EF4-FFF2-40B4-BE49-F238E27FC236}">
                  <a16:creationId xmlns:a16="http://schemas.microsoft.com/office/drawing/2014/main" id="{FC2A7E08-B933-4D8C-A197-043CC02A0087}"/>
                </a:ext>
              </a:extLst>
            </p:cNvPr>
            <p:cNvCxnSpPr>
              <a:cxnSpLocks/>
            </p:cNvCxnSpPr>
            <p:nvPr/>
          </p:nvCxnSpPr>
          <p:spPr>
            <a:xfrm>
              <a:off x="1158661" y="2960219"/>
              <a:ext cx="2806177" cy="0"/>
            </a:xfrm>
            <a:prstGeom prst="line">
              <a:avLst/>
            </a:prstGeom>
          </p:spPr>
          <p:style>
            <a:lnRef idx="2">
              <a:schemeClr val="dk1"/>
            </a:lnRef>
            <a:fillRef idx="0">
              <a:schemeClr val="dk1"/>
            </a:fillRef>
            <a:effectRef idx="1">
              <a:schemeClr val="dk1"/>
            </a:effectRef>
            <a:fontRef idx="minor">
              <a:schemeClr val="tx1"/>
            </a:fontRef>
          </p:style>
        </p:cxnSp>
      </p:grpSp>
      <p:grpSp>
        <p:nvGrpSpPr>
          <p:cNvPr id="19" name="Group 18">
            <a:extLst>
              <a:ext uri="{FF2B5EF4-FFF2-40B4-BE49-F238E27FC236}">
                <a16:creationId xmlns:a16="http://schemas.microsoft.com/office/drawing/2014/main" id="{83CBDF65-E6BF-40BC-83F2-BBE3A4F60BB2}"/>
              </a:ext>
            </a:extLst>
          </p:cNvPr>
          <p:cNvGrpSpPr/>
          <p:nvPr/>
        </p:nvGrpSpPr>
        <p:grpSpPr>
          <a:xfrm>
            <a:off x="1349252" y="3136334"/>
            <a:ext cx="3222748" cy="1056359"/>
            <a:chOff x="1154381" y="2275678"/>
            <a:chExt cx="3222748" cy="1056359"/>
          </a:xfrm>
        </p:grpSpPr>
        <p:sp>
          <p:nvSpPr>
            <p:cNvPr id="20" name="Rectangle 19">
              <a:extLst>
                <a:ext uri="{FF2B5EF4-FFF2-40B4-BE49-F238E27FC236}">
                  <a16:creationId xmlns:a16="http://schemas.microsoft.com/office/drawing/2014/main" id="{90020AF8-A27E-4F38-A517-3F89EB96E85B}"/>
                </a:ext>
              </a:extLst>
            </p:cNvPr>
            <p:cNvSpPr/>
            <p:nvPr/>
          </p:nvSpPr>
          <p:spPr>
            <a:xfrm>
              <a:off x="1154381" y="2287551"/>
              <a:ext cx="3222748" cy="104448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801DB42-1771-46BF-805C-F0CC1D2BDDCA}"/>
                </a:ext>
              </a:extLst>
            </p:cNvPr>
            <p:cNvSpPr txBox="1"/>
            <p:nvPr/>
          </p:nvSpPr>
          <p:spPr>
            <a:xfrm>
              <a:off x="1304283" y="2275678"/>
              <a:ext cx="3072846" cy="1015663"/>
            </a:xfrm>
            <a:prstGeom prst="rect">
              <a:avLst/>
            </a:prstGeom>
            <a:noFill/>
          </p:spPr>
          <p:txBody>
            <a:bodyPr wrap="square" rtlCol="0">
              <a:spAutoFit/>
            </a:bodyPr>
            <a:lstStyle/>
            <a:p>
              <a:pPr lvl="0">
                <a:buSzPts val="1100"/>
                <a:defRPr/>
              </a:pPr>
              <a:r>
                <a:rPr lang="en-US" sz="2000" dirty="0" err="1">
                  <a:solidFill>
                    <a:schemeClr val="dk1"/>
                  </a:solidFill>
                  <a:latin typeface="Calibri"/>
                  <a:ea typeface="Calibri"/>
                  <a:cs typeface="Calibri"/>
                  <a:sym typeface="Calibri"/>
                </a:rPr>
                <a:t>FnSched</a:t>
              </a:r>
              <a:r>
                <a:rPr lang="en-US" sz="2000" dirty="0">
                  <a:solidFill>
                    <a:schemeClr val="dk1"/>
                  </a:solidFill>
                  <a:latin typeface="Calibri"/>
                  <a:ea typeface="Calibri"/>
                  <a:cs typeface="Calibri"/>
                  <a:sym typeface="Calibri"/>
                </a:rPr>
                <a:t> uses </a:t>
              </a:r>
              <a:r>
                <a:rPr lang="en-US" sz="2000" b="1" dirty="0">
                  <a:solidFill>
                    <a:srgbClr val="00B050"/>
                  </a:solidFill>
                  <a:latin typeface="Calibri"/>
                  <a:ea typeface="Calibri"/>
                  <a:cs typeface="Calibri"/>
                  <a:sym typeface="Calibri"/>
                </a:rPr>
                <a:t>31</a:t>
              </a:r>
              <a:r>
                <a:rPr lang="en-US" sz="2000" b="1" dirty="0">
                  <a:solidFill>
                    <a:schemeClr val="dk1"/>
                  </a:solidFill>
                  <a:latin typeface="Calibri"/>
                  <a:ea typeface="Calibri"/>
                  <a:cs typeface="Calibri"/>
                  <a:sym typeface="Calibri"/>
                </a:rPr>
                <a:t>%</a:t>
              </a:r>
              <a:r>
                <a:rPr lang="en-US" sz="2000" dirty="0">
                  <a:solidFill>
                    <a:schemeClr val="dk1"/>
                  </a:solidFill>
                  <a:latin typeface="Calibri"/>
                  <a:ea typeface="Calibri"/>
                  <a:cs typeface="Calibri"/>
                  <a:sym typeface="Calibri"/>
                </a:rPr>
                <a:t> fewer invokers compared to </a:t>
              </a:r>
              <a:r>
                <a:rPr lang="en-US" sz="2000" b="1" dirty="0">
                  <a:solidFill>
                    <a:srgbClr val="00B050"/>
                  </a:solidFill>
                  <a:latin typeface="Calibri"/>
                  <a:ea typeface="Calibri"/>
                  <a:cs typeface="Calibri"/>
                  <a:sym typeface="Calibri"/>
                </a:rPr>
                <a:t>LC</a:t>
              </a:r>
              <a:r>
                <a:rPr lang="en-US" sz="2000" b="1" dirty="0">
                  <a:solidFill>
                    <a:schemeClr val="dk1"/>
                  </a:solidFill>
                  <a:latin typeface="Calibri"/>
                  <a:ea typeface="Calibri"/>
                  <a:cs typeface="Calibri"/>
                  <a:sym typeface="Calibri"/>
                </a:rPr>
                <a:t>, and</a:t>
              </a:r>
              <a:r>
                <a:rPr lang="en-US" sz="2000" dirty="0">
                  <a:solidFill>
                    <a:schemeClr val="dk1"/>
                  </a:solidFill>
                  <a:latin typeface="Calibri"/>
                  <a:ea typeface="Calibri"/>
                  <a:cs typeface="Calibri"/>
                  <a:sym typeface="Calibri"/>
                </a:rPr>
                <a:t> </a:t>
              </a:r>
              <a:r>
                <a:rPr lang="en-US" sz="2000" dirty="0">
                  <a:solidFill>
                    <a:srgbClr val="1D60CD"/>
                  </a:solidFill>
                  <a:latin typeface="Calibri"/>
                  <a:ea typeface="Calibri"/>
                  <a:cs typeface="Calibri"/>
                  <a:sym typeface="Calibri"/>
                </a:rPr>
                <a:t>62</a:t>
              </a:r>
              <a:r>
                <a:rPr lang="en-US" sz="2000" dirty="0">
                  <a:solidFill>
                    <a:srgbClr val="0000FF"/>
                  </a:solidFill>
                  <a:latin typeface="Calibri"/>
                  <a:ea typeface="Calibri"/>
                  <a:cs typeface="Calibri"/>
                  <a:sym typeface="Calibri"/>
                </a:rPr>
                <a:t>%</a:t>
              </a:r>
              <a:r>
                <a:rPr lang="en-US" sz="2000" dirty="0">
                  <a:solidFill>
                    <a:schemeClr val="dk1"/>
                  </a:solidFill>
                  <a:latin typeface="Calibri"/>
                  <a:ea typeface="Calibri"/>
                  <a:cs typeface="Calibri"/>
                  <a:sym typeface="Calibri"/>
                </a:rPr>
                <a:t> compared to </a:t>
              </a:r>
              <a:r>
                <a:rPr lang="en-US" sz="2000" dirty="0">
                  <a:solidFill>
                    <a:srgbClr val="1D60CD"/>
                  </a:solidFill>
                  <a:latin typeface="Calibri"/>
                  <a:ea typeface="Calibri"/>
                  <a:cs typeface="Calibri"/>
                  <a:sym typeface="Calibri"/>
                </a:rPr>
                <a:t>RR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462741"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600" dirty="0">
                <a:latin typeface="Calibri"/>
                <a:ea typeface="Calibri"/>
                <a:cs typeface="Calibri"/>
                <a:sym typeface="Calibri"/>
              </a:rPr>
              <a:t>Multi Node Evaluation: Traces</a:t>
            </a:r>
            <a:endParaRPr sz="3600" dirty="0">
              <a:latin typeface="Calibri"/>
              <a:ea typeface="Calibri"/>
              <a:cs typeface="Calibri"/>
              <a:sym typeface="Calibri"/>
            </a:endParaRPr>
          </a:p>
        </p:txBody>
      </p:sp>
      <p:sp>
        <p:nvSpPr>
          <p:cNvPr id="162" name="Google Shape;162;p29"/>
          <p:cNvSpPr txBox="1">
            <a:spLocks noGrp="1"/>
          </p:cNvSpPr>
          <p:nvPr>
            <p:ph type="body" idx="1"/>
          </p:nvPr>
        </p:nvSpPr>
        <p:spPr>
          <a:xfrm>
            <a:off x="210000" y="856625"/>
            <a:ext cx="2293500" cy="3490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dirty="0">
                <a:solidFill>
                  <a:srgbClr val="000000"/>
                </a:solidFill>
                <a:latin typeface="Calibri"/>
                <a:ea typeface="Calibri"/>
                <a:cs typeface="Calibri"/>
                <a:sym typeface="Calibri"/>
              </a:rPr>
              <a:t>Load:</a:t>
            </a:r>
            <a:endParaRPr sz="1600" dirty="0">
              <a:solidFill>
                <a:srgbClr val="000000"/>
              </a:solidFill>
              <a:latin typeface="Calibri"/>
              <a:ea typeface="Calibri"/>
              <a:cs typeface="Calibri"/>
              <a:sym typeface="Calibri"/>
            </a:endParaRPr>
          </a:p>
          <a:p>
            <a:pPr marL="457200" lvl="0" indent="-330200" algn="l" rtl="0">
              <a:lnSpc>
                <a:spcPct val="100000"/>
              </a:lnSpc>
              <a:spcBef>
                <a:spcPts val="0"/>
              </a:spcBef>
              <a:spcAft>
                <a:spcPts val="0"/>
              </a:spcAft>
              <a:buClr>
                <a:srgbClr val="6AA84F"/>
              </a:buClr>
              <a:buSzPts val="1600"/>
              <a:buFont typeface="Calibri"/>
              <a:buChar char="-"/>
            </a:pPr>
            <a:r>
              <a:rPr lang="en" sz="1600" dirty="0">
                <a:solidFill>
                  <a:srgbClr val="6AA84F"/>
                </a:solidFill>
                <a:latin typeface="Calibri"/>
                <a:ea typeface="Calibri"/>
                <a:cs typeface="Calibri"/>
                <a:sym typeface="Calibri"/>
              </a:rPr>
              <a:t>IR</a:t>
            </a:r>
            <a:endParaRPr sz="1600" dirty="0">
              <a:solidFill>
                <a:srgbClr val="6AA84F"/>
              </a:solidFill>
              <a:latin typeface="Calibri"/>
              <a:ea typeface="Calibri"/>
              <a:cs typeface="Calibri"/>
              <a:sym typeface="Calibri"/>
            </a:endParaRPr>
          </a:p>
          <a:p>
            <a:pPr marL="457200" lvl="0" indent="-330200" algn="l" rtl="0">
              <a:lnSpc>
                <a:spcPct val="150000"/>
              </a:lnSpc>
              <a:spcBef>
                <a:spcPts val="0"/>
              </a:spcBef>
              <a:spcAft>
                <a:spcPts val="0"/>
              </a:spcAft>
              <a:buClr>
                <a:srgbClr val="999999"/>
              </a:buClr>
              <a:buSzPts val="1600"/>
              <a:buFont typeface="Calibri"/>
              <a:buChar char="-"/>
            </a:pPr>
            <a:r>
              <a:rPr lang="en" sz="1600" dirty="0">
                <a:solidFill>
                  <a:srgbClr val="999999"/>
                </a:solidFill>
                <a:latin typeface="Calibri"/>
                <a:ea typeface="Calibri"/>
                <a:cs typeface="Calibri"/>
                <a:sym typeface="Calibri"/>
              </a:rPr>
              <a:t>NN</a:t>
            </a:r>
            <a:endParaRPr sz="1600" dirty="0">
              <a:solidFill>
                <a:srgbClr val="000000"/>
              </a:solidFill>
              <a:latin typeface="Calibri"/>
              <a:ea typeface="Calibri"/>
              <a:cs typeface="Calibri"/>
              <a:sym typeface="Calibri"/>
            </a:endParaRPr>
          </a:p>
          <a:p>
            <a:pPr marL="0" lvl="0" indent="0" algn="l" rtl="0">
              <a:lnSpc>
                <a:spcPct val="150000"/>
              </a:lnSpc>
              <a:spcBef>
                <a:spcPts val="0"/>
              </a:spcBef>
              <a:spcAft>
                <a:spcPts val="0"/>
              </a:spcAft>
              <a:buNone/>
            </a:pPr>
            <a:r>
              <a:rPr lang="en" sz="1600" dirty="0">
                <a:solidFill>
                  <a:srgbClr val="000000"/>
                </a:solidFill>
                <a:latin typeface="Calibri"/>
                <a:ea typeface="Calibri"/>
                <a:cs typeface="Calibri"/>
                <a:sym typeface="Calibri"/>
              </a:rPr>
              <a:t>Scheduling:</a:t>
            </a:r>
            <a:endParaRPr sz="1600" dirty="0">
              <a:solidFill>
                <a:srgbClr val="000000"/>
              </a:solidFill>
              <a:latin typeface="Calibri"/>
              <a:ea typeface="Calibri"/>
              <a:cs typeface="Calibri"/>
              <a:sym typeface="Calibri"/>
            </a:endParaRPr>
          </a:p>
          <a:p>
            <a:pPr marL="457200" lvl="0" indent="-330200" algn="l" rtl="0">
              <a:lnSpc>
                <a:spcPct val="100000"/>
              </a:lnSpc>
              <a:spcBef>
                <a:spcPts val="0"/>
              </a:spcBef>
              <a:spcAft>
                <a:spcPts val="0"/>
              </a:spcAft>
              <a:buClr>
                <a:srgbClr val="FF0000"/>
              </a:buClr>
              <a:buSzPts val="1600"/>
              <a:buFont typeface="Calibri"/>
              <a:buChar char="-"/>
            </a:pPr>
            <a:r>
              <a:rPr lang="en" sz="1600" dirty="0">
                <a:solidFill>
                  <a:srgbClr val="FF0000"/>
                </a:solidFill>
                <a:latin typeface="Calibri"/>
                <a:ea typeface="Calibri"/>
                <a:cs typeface="Calibri"/>
                <a:sym typeface="Calibri"/>
              </a:rPr>
              <a:t>FnSched</a:t>
            </a:r>
            <a:endParaRPr sz="1600" dirty="0">
              <a:solidFill>
                <a:srgbClr val="FF0000"/>
              </a:solidFill>
              <a:latin typeface="Calibri"/>
              <a:ea typeface="Calibri"/>
              <a:cs typeface="Calibri"/>
              <a:sym typeface="Calibri"/>
            </a:endParaRPr>
          </a:p>
          <a:p>
            <a:pPr marL="457200" lvl="0" indent="-330200" algn="l" rtl="0">
              <a:lnSpc>
                <a:spcPct val="100000"/>
              </a:lnSpc>
              <a:spcBef>
                <a:spcPts val="0"/>
              </a:spcBef>
              <a:spcAft>
                <a:spcPts val="0"/>
              </a:spcAft>
              <a:buClr>
                <a:srgbClr val="000000"/>
              </a:buClr>
              <a:buSzPts val="1600"/>
              <a:buFont typeface="Calibri"/>
              <a:buChar char="-"/>
            </a:pPr>
            <a:r>
              <a:rPr lang="en" sz="1600" dirty="0">
                <a:solidFill>
                  <a:srgbClr val="000000"/>
                </a:solidFill>
                <a:latin typeface="Calibri"/>
                <a:ea typeface="Calibri"/>
                <a:cs typeface="Calibri"/>
                <a:sym typeface="Calibri"/>
              </a:rPr>
              <a:t>LeastConnections </a:t>
            </a:r>
            <a:endParaRPr sz="1600" dirty="0">
              <a:solidFill>
                <a:srgbClr val="000000"/>
              </a:solidFill>
              <a:latin typeface="Calibri"/>
              <a:ea typeface="Calibri"/>
              <a:cs typeface="Calibri"/>
              <a:sym typeface="Calibri"/>
            </a:endParaRPr>
          </a:p>
          <a:p>
            <a:pPr marL="457200" lvl="0" indent="-330200" algn="l" rtl="0">
              <a:lnSpc>
                <a:spcPct val="150000"/>
              </a:lnSpc>
              <a:spcBef>
                <a:spcPts val="0"/>
              </a:spcBef>
              <a:spcAft>
                <a:spcPts val="0"/>
              </a:spcAft>
              <a:buClr>
                <a:srgbClr val="0000FF"/>
              </a:buClr>
              <a:buSzPts val="1600"/>
              <a:buFont typeface="Calibri"/>
              <a:buChar char="-"/>
            </a:pPr>
            <a:r>
              <a:rPr lang="en" sz="1600" dirty="0">
                <a:solidFill>
                  <a:srgbClr val="0000FF"/>
                </a:solidFill>
                <a:latin typeface="Calibri"/>
                <a:ea typeface="Calibri"/>
                <a:cs typeface="Calibri"/>
                <a:sym typeface="Calibri"/>
              </a:rPr>
              <a:t>RoundRobin</a:t>
            </a:r>
            <a:endParaRPr sz="1600" dirty="0">
              <a:solidFill>
                <a:srgbClr val="434343"/>
              </a:solidFill>
              <a:latin typeface="Calibri"/>
              <a:ea typeface="Calibri"/>
              <a:cs typeface="Calibri"/>
              <a:sym typeface="Calibri"/>
            </a:endParaRPr>
          </a:p>
          <a:p>
            <a:pPr marL="0" lvl="0" indent="0" algn="l" rtl="0">
              <a:lnSpc>
                <a:spcPct val="150000"/>
              </a:lnSpc>
              <a:spcBef>
                <a:spcPts val="0"/>
              </a:spcBef>
              <a:spcAft>
                <a:spcPts val="0"/>
              </a:spcAft>
              <a:buNone/>
            </a:pPr>
            <a:r>
              <a:rPr lang="en" sz="1600" dirty="0">
                <a:solidFill>
                  <a:schemeClr val="dk1"/>
                </a:solidFill>
                <a:latin typeface="Calibri"/>
                <a:ea typeface="Calibri"/>
                <a:cs typeface="Calibri"/>
                <a:sym typeface="Calibri"/>
              </a:rPr>
              <a:t>Traces: </a:t>
            </a:r>
            <a:endParaRPr sz="1600" dirty="0">
              <a:solidFill>
                <a:schemeClr val="dk1"/>
              </a:solidFill>
              <a:latin typeface="Calibri"/>
              <a:ea typeface="Calibri"/>
              <a:cs typeface="Calibri"/>
              <a:sym typeface="Calibri"/>
            </a:endParaRPr>
          </a:p>
          <a:p>
            <a:pPr marL="457200" lvl="0" indent="-330200" algn="l" rtl="0">
              <a:lnSpc>
                <a:spcPct val="100000"/>
              </a:lnSpc>
              <a:spcBef>
                <a:spcPts val="0"/>
              </a:spcBef>
              <a:spcAft>
                <a:spcPts val="0"/>
              </a:spcAft>
              <a:buClr>
                <a:schemeClr val="dk1"/>
              </a:buClr>
              <a:buSzPts val="1600"/>
              <a:buFont typeface="Calibri"/>
              <a:buChar char="-"/>
            </a:pPr>
            <a:r>
              <a:rPr lang="en" sz="1600" dirty="0">
                <a:solidFill>
                  <a:schemeClr val="dk1"/>
                </a:solidFill>
                <a:latin typeface="Calibri"/>
                <a:ea typeface="Calibri"/>
                <a:cs typeface="Calibri"/>
                <a:sym typeface="Calibri"/>
              </a:rPr>
              <a:t>Synthetic (top)</a:t>
            </a:r>
            <a:endParaRPr sz="1600" dirty="0">
              <a:solidFill>
                <a:schemeClr val="dk1"/>
              </a:solidFill>
              <a:latin typeface="Calibri"/>
              <a:ea typeface="Calibri"/>
              <a:cs typeface="Calibri"/>
              <a:sym typeface="Calibri"/>
            </a:endParaRPr>
          </a:p>
          <a:p>
            <a:pPr marL="457200" lvl="0" indent="-330200" algn="l" rtl="0">
              <a:lnSpc>
                <a:spcPct val="100000"/>
              </a:lnSpc>
              <a:spcBef>
                <a:spcPts val="0"/>
              </a:spcBef>
              <a:spcAft>
                <a:spcPts val="0"/>
              </a:spcAft>
              <a:buClr>
                <a:schemeClr val="dk1"/>
              </a:buClr>
              <a:buSzPts val="1600"/>
              <a:buFont typeface="Calibri"/>
              <a:buChar char="-"/>
            </a:pPr>
            <a:r>
              <a:rPr lang="en" sz="1600" dirty="0">
                <a:solidFill>
                  <a:schemeClr val="dk1"/>
                </a:solidFill>
                <a:latin typeface="Calibri"/>
                <a:ea typeface="Calibri"/>
                <a:cs typeface="Calibri"/>
                <a:sym typeface="Calibri"/>
              </a:rPr>
              <a:t>WITS (bottom)</a:t>
            </a:r>
            <a:endParaRPr sz="1600" dirty="0">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endParaRPr sz="1600" dirty="0">
              <a:solidFill>
                <a:srgbClr val="434343"/>
              </a:solidFill>
              <a:latin typeface="Calibri"/>
              <a:ea typeface="Calibri"/>
              <a:cs typeface="Calibri"/>
              <a:sym typeface="Calibri"/>
            </a:endParaRPr>
          </a:p>
          <a:p>
            <a:pPr marL="0" lvl="0" indent="0" algn="l" rtl="0">
              <a:lnSpc>
                <a:spcPct val="100000"/>
              </a:lnSpc>
              <a:spcBef>
                <a:spcPts val="0"/>
              </a:spcBef>
              <a:spcAft>
                <a:spcPts val="1600"/>
              </a:spcAft>
              <a:buNone/>
            </a:pPr>
            <a:endParaRPr sz="1600" dirty="0">
              <a:solidFill>
                <a:srgbClr val="434343"/>
              </a:solidFill>
              <a:latin typeface="Calibri"/>
              <a:ea typeface="Calibri"/>
              <a:cs typeface="Calibri"/>
              <a:sym typeface="Calibri"/>
            </a:endParaRPr>
          </a:p>
        </p:txBody>
      </p:sp>
      <p:pic>
        <p:nvPicPr>
          <p:cNvPr id="163" name="Google Shape;163;p29"/>
          <p:cNvPicPr preferRelativeResize="0"/>
          <p:nvPr/>
        </p:nvPicPr>
        <p:blipFill>
          <a:blip r:embed="rId3">
            <a:alphaModFix/>
          </a:blip>
          <a:stretch>
            <a:fillRect/>
          </a:stretch>
        </p:blipFill>
        <p:spPr>
          <a:xfrm>
            <a:off x="2580340" y="3014835"/>
            <a:ext cx="6496350" cy="2030109"/>
          </a:xfrm>
          <a:prstGeom prst="rect">
            <a:avLst/>
          </a:prstGeom>
          <a:noFill/>
          <a:ln>
            <a:noFill/>
          </a:ln>
        </p:spPr>
      </p:pic>
      <p:pic>
        <p:nvPicPr>
          <p:cNvPr id="164" name="Google Shape;164;p29"/>
          <p:cNvPicPr preferRelativeResize="0"/>
          <p:nvPr/>
        </p:nvPicPr>
        <p:blipFill>
          <a:blip r:embed="rId4">
            <a:alphaModFix/>
          </a:blip>
          <a:stretch>
            <a:fillRect/>
          </a:stretch>
        </p:blipFill>
        <p:spPr>
          <a:xfrm>
            <a:off x="2503500" y="856625"/>
            <a:ext cx="6479841" cy="2024950"/>
          </a:xfrm>
          <a:prstGeom prst="rect">
            <a:avLst/>
          </a:prstGeom>
          <a:noFill/>
          <a:ln>
            <a:noFill/>
          </a:ln>
        </p:spPr>
      </p:pic>
      <p:sp>
        <p:nvSpPr>
          <p:cNvPr id="2" name="Slide Number Placeholder 1">
            <a:extLst>
              <a:ext uri="{FF2B5EF4-FFF2-40B4-BE49-F238E27FC236}">
                <a16:creationId xmlns:a16="http://schemas.microsoft.com/office/drawing/2014/main" id="{3C0C6857-BD4D-4BE2-B786-FE4F371685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grpSp>
        <p:nvGrpSpPr>
          <p:cNvPr id="3" name="Group 2">
            <a:extLst>
              <a:ext uri="{FF2B5EF4-FFF2-40B4-BE49-F238E27FC236}">
                <a16:creationId xmlns:a16="http://schemas.microsoft.com/office/drawing/2014/main" id="{7F4D8F7D-5AE2-41AC-AFEB-D070C031E46B}"/>
              </a:ext>
            </a:extLst>
          </p:cNvPr>
          <p:cNvGrpSpPr/>
          <p:nvPr/>
        </p:nvGrpSpPr>
        <p:grpSpPr>
          <a:xfrm>
            <a:off x="1154381" y="2275678"/>
            <a:ext cx="3222748" cy="1056359"/>
            <a:chOff x="1154381" y="2275678"/>
            <a:chExt cx="3222748" cy="1056359"/>
          </a:xfrm>
        </p:grpSpPr>
        <p:sp>
          <p:nvSpPr>
            <p:cNvPr id="8" name="Rectangle 7">
              <a:extLst>
                <a:ext uri="{FF2B5EF4-FFF2-40B4-BE49-F238E27FC236}">
                  <a16:creationId xmlns:a16="http://schemas.microsoft.com/office/drawing/2014/main" id="{31963DD3-D9ED-4DED-9D46-D81EDB60745E}"/>
                </a:ext>
              </a:extLst>
            </p:cNvPr>
            <p:cNvSpPr/>
            <p:nvPr/>
          </p:nvSpPr>
          <p:spPr>
            <a:xfrm>
              <a:off x="1154381" y="2287551"/>
              <a:ext cx="3222748" cy="104448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7E8CF2D-0CAE-476B-9563-D0873A9035D2}"/>
                </a:ext>
              </a:extLst>
            </p:cNvPr>
            <p:cNvSpPr txBox="1"/>
            <p:nvPr/>
          </p:nvSpPr>
          <p:spPr>
            <a:xfrm>
              <a:off x="1304283" y="2275678"/>
              <a:ext cx="3072846" cy="1015663"/>
            </a:xfrm>
            <a:prstGeom prst="rect">
              <a:avLst/>
            </a:prstGeom>
            <a:noFill/>
          </p:spPr>
          <p:txBody>
            <a:bodyPr wrap="square" rtlCol="0">
              <a:spAutoFit/>
            </a:bodyPr>
            <a:lstStyle/>
            <a:p>
              <a:pPr lvl="0">
                <a:buSzPts val="1100"/>
                <a:defRPr/>
              </a:pPr>
              <a:r>
                <a:rPr lang="en-US" sz="2000" dirty="0" err="1">
                  <a:solidFill>
                    <a:schemeClr val="dk1"/>
                  </a:solidFill>
                  <a:latin typeface="Calibri"/>
                  <a:ea typeface="Calibri"/>
                  <a:cs typeface="Calibri"/>
                  <a:sym typeface="Calibri"/>
                </a:rPr>
                <a:t>FnSched</a:t>
              </a:r>
              <a:r>
                <a:rPr lang="en-US" sz="2000" dirty="0">
                  <a:solidFill>
                    <a:schemeClr val="dk1"/>
                  </a:solidFill>
                  <a:latin typeface="Calibri"/>
                  <a:ea typeface="Calibri"/>
                  <a:cs typeface="Calibri"/>
                  <a:sym typeface="Calibri"/>
                </a:rPr>
                <a:t> uses </a:t>
              </a:r>
              <a:r>
                <a:rPr lang="en-US" sz="2000" b="1" dirty="0">
                  <a:solidFill>
                    <a:schemeClr val="dk1"/>
                  </a:solidFill>
                  <a:latin typeface="Calibri"/>
                  <a:ea typeface="Calibri"/>
                  <a:cs typeface="Calibri"/>
                  <a:sym typeface="Calibri"/>
                </a:rPr>
                <a:t>36%</a:t>
              </a:r>
              <a:r>
                <a:rPr lang="en-US" sz="2000" dirty="0">
                  <a:solidFill>
                    <a:schemeClr val="dk1"/>
                  </a:solidFill>
                  <a:latin typeface="Calibri"/>
                  <a:ea typeface="Calibri"/>
                  <a:cs typeface="Calibri"/>
                  <a:sym typeface="Calibri"/>
                </a:rPr>
                <a:t> fewer invokers compared to </a:t>
              </a:r>
              <a:r>
                <a:rPr lang="en-US" sz="2000" b="1" dirty="0">
                  <a:solidFill>
                    <a:schemeClr val="dk1"/>
                  </a:solidFill>
                  <a:latin typeface="Calibri"/>
                  <a:ea typeface="Calibri"/>
                  <a:cs typeface="Calibri"/>
                  <a:sym typeface="Calibri"/>
                </a:rPr>
                <a:t>LC, and</a:t>
              </a:r>
              <a:r>
                <a:rPr lang="en-US" sz="2000" dirty="0">
                  <a:solidFill>
                    <a:schemeClr val="dk1"/>
                  </a:solidFill>
                  <a:latin typeface="Calibri"/>
                  <a:ea typeface="Calibri"/>
                  <a:cs typeface="Calibri"/>
                  <a:sym typeface="Calibri"/>
                </a:rPr>
                <a:t> </a:t>
              </a:r>
              <a:r>
                <a:rPr lang="en-US" sz="2000" dirty="0">
                  <a:solidFill>
                    <a:srgbClr val="0000FF"/>
                  </a:solidFill>
                  <a:latin typeface="Calibri"/>
                  <a:ea typeface="Calibri"/>
                  <a:cs typeface="Calibri"/>
                  <a:sym typeface="Calibri"/>
                </a:rPr>
                <a:t>55%</a:t>
              </a:r>
              <a:r>
                <a:rPr lang="en-US" sz="2000" dirty="0">
                  <a:solidFill>
                    <a:schemeClr val="dk1"/>
                  </a:solidFill>
                  <a:latin typeface="Calibri"/>
                  <a:ea typeface="Calibri"/>
                  <a:cs typeface="Calibri"/>
                  <a:sym typeface="Calibri"/>
                </a:rPr>
                <a:t> compared to </a:t>
              </a:r>
              <a:r>
                <a:rPr lang="en-US" sz="2000" dirty="0">
                  <a:solidFill>
                    <a:srgbClr val="0000FF"/>
                  </a:solidFill>
                  <a:latin typeface="Calibri"/>
                  <a:ea typeface="Calibri"/>
                  <a:cs typeface="Calibri"/>
                  <a:sym typeface="Calibri"/>
                </a:rPr>
                <a:t>RR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4241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libri"/>
                <a:ea typeface="Calibri"/>
                <a:cs typeface="Calibri"/>
                <a:sym typeface="Calibri"/>
              </a:rPr>
              <a:t>Motivation </a:t>
            </a:r>
            <a:endParaRPr sz="3600" dirty="0"/>
          </a:p>
        </p:txBody>
      </p:sp>
      <p:sp>
        <p:nvSpPr>
          <p:cNvPr id="61" name="Google Shape;61;p14"/>
          <p:cNvSpPr txBox="1">
            <a:spLocks noGrp="1"/>
          </p:cNvSpPr>
          <p:nvPr>
            <p:ph type="body" idx="1"/>
          </p:nvPr>
        </p:nvSpPr>
        <p:spPr>
          <a:xfrm>
            <a:off x="500319" y="1001171"/>
            <a:ext cx="5205537" cy="3746394"/>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Clr>
                <a:schemeClr val="dk1"/>
              </a:buClr>
              <a:buSzPts val="1800"/>
              <a:buNone/>
            </a:pPr>
            <a:r>
              <a:rPr lang="en" sz="2200" dirty="0">
                <a:solidFill>
                  <a:schemeClr val="dk1"/>
                </a:solidFill>
                <a:latin typeface="Calibri"/>
                <a:ea typeface="Calibri"/>
                <a:cs typeface="Calibri"/>
                <a:sym typeface="Calibri"/>
              </a:rPr>
              <a:t>Serverless </a:t>
            </a:r>
            <a:r>
              <a:rPr lang="en-US" sz="2200" dirty="0">
                <a:solidFill>
                  <a:schemeClr val="dk1"/>
                </a:solidFill>
                <a:latin typeface="Calibri"/>
                <a:ea typeface="Calibri"/>
                <a:cs typeface="Calibri"/>
                <a:sym typeface="Calibri"/>
              </a:rPr>
              <a:t>computing </a:t>
            </a:r>
            <a:r>
              <a:rPr lang="en" sz="2200" dirty="0">
                <a:solidFill>
                  <a:schemeClr val="dk1"/>
                </a:solidFill>
                <a:latin typeface="Calibri"/>
                <a:ea typeface="Calibri"/>
                <a:cs typeface="Calibri"/>
                <a:sym typeface="Calibri"/>
              </a:rPr>
              <a:t>is becoming popular</a:t>
            </a:r>
          </a:p>
          <a:p>
            <a:pPr marL="114300" lvl="0" indent="0" algn="l" rtl="0">
              <a:spcBef>
                <a:spcPts val="0"/>
              </a:spcBef>
              <a:spcAft>
                <a:spcPts val="0"/>
              </a:spcAft>
              <a:buClr>
                <a:schemeClr val="dk1"/>
              </a:buClr>
              <a:buSzPts val="1800"/>
              <a:buNone/>
            </a:pPr>
            <a:endParaRPr lang="en" b="1" dirty="0">
              <a:solidFill>
                <a:schemeClr val="dk1"/>
              </a:solidFill>
              <a:latin typeface="Calibri"/>
              <a:ea typeface="Calibri"/>
              <a:cs typeface="Calibri"/>
              <a:sym typeface="Calibri"/>
            </a:endParaRPr>
          </a:p>
          <a:p>
            <a:pPr marL="114300" lvl="0" indent="0" algn="l" rtl="0">
              <a:spcBef>
                <a:spcPts val="0"/>
              </a:spcBef>
              <a:spcAft>
                <a:spcPts val="0"/>
              </a:spcAft>
              <a:buClr>
                <a:schemeClr val="dk1"/>
              </a:buClr>
              <a:buSzPts val="1800"/>
              <a:buNone/>
            </a:pPr>
            <a:r>
              <a:rPr lang="en" b="1" dirty="0">
                <a:solidFill>
                  <a:schemeClr val="dk1"/>
                </a:solidFill>
                <a:latin typeface="Calibri"/>
                <a:ea typeface="Calibri"/>
                <a:cs typeface="Calibri"/>
                <a:sym typeface="Calibri"/>
              </a:rPr>
              <a:t>Features:</a:t>
            </a:r>
            <a:endParaRPr lang="en-US" b="1" dirty="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US" dirty="0">
                <a:solidFill>
                  <a:schemeClr val="dk1"/>
                </a:solidFill>
                <a:latin typeface="Calibri"/>
                <a:ea typeface="Calibri"/>
                <a:cs typeface="Calibri"/>
                <a:sym typeface="Calibri"/>
              </a:rPr>
              <a:t>Providers responsible for resource management</a:t>
            </a:r>
          </a:p>
          <a:p>
            <a:pPr marL="457200" lvl="0" indent="-342900" algn="l" rtl="0">
              <a:spcBef>
                <a:spcPts val="0"/>
              </a:spcBef>
              <a:spcAft>
                <a:spcPts val="0"/>
              </a:spcAft>
              <a:buClr>
                <a:schemeClr val="dk1"/>
              </a:buClr>
              <a:buSzPts val="1800"/>
              <a:buFont typeface="Calibri"/>
              <a:buChar char="-"/>
            </a:pPr>
            <a:r>
              <a:rPr lang="en" dirty="0">
                <a:solidFill>
                  <a:schemeClr val="dk1"/>
                </a:solidFill>
                <a:latin typeface="Calibri"/>
                <a:ea typeface="Calibri"/>
                <a:cs typeface="Calibri"/>
                <a:sym typeface="Calibri"/>
              </a:rPr>
              <a:t>Pay-for-what-you-use (runtime)</a:t>
            </a:r>
          </a:p>
          <a:p>
            <a:pPr marL="114300" lvl="0" indent="0" algn="l" rtl="0">
              <a:spcBef>
                <a:spcPts val="0"/>
              </a:spcBef>
              <a:spcAft>
                <a:spcPts val="0"/>
              </a:spcAft>
              <a:buClr>
                <a:schemeClr val="dk1"/>
              </a:buClr>
              <a:buSzPts val="1800"/>
              <a:buNone/>
            </a:pPr>
            <a:endParaRPr lang="en" dirty="0">
              <a:solidFill>
                <a:schemeClr val="dk1"/>
              </a:solidFill>
              <a:latin typeface="Calibri"/>
              <a:ea typeface="Calibri"/>
              <a:cs typeface="Calibri"/>
              <a:sym typeface="Calibri"/>
            </a:endParaRPr>
          </a:p>
          <a:p>
            <a:pPr marL="114300" lvl="0" indent="0" algn="l" rtl="0">
              <a:spcBef>
                <a:spcPts val="0"/>
              </a:spcBef>
              <a:spcAft>
                <a:spcPts val="0"/>
              </a:spcAft>
              <a:buClr>
                <a:schemeClr val="dk1"/>
              </a:buClr>
              <a:buSzPts val="1800"/>
              <a:buNone/>
            </a:pPr>
            <a:r>
              <a:rPr lang="en" b="1" dirty="0">
                <a:solidFill>
                  <a:schemeClr val="dk1"/>
                </a:solidFill>
                <a:latin typeface="Calibri"/>
                <a:ea typeface="Calibri"/>
                <a:cs typeface="Calibri"/>
                <a:sym typeface="Calibri"/>
              </a:rPr>
              <a:t>Benefits: </a:t>
            </a:r>
            <a:endParaRPr b="1" dirty="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dirty="0">
                <a:solidFill>
                  <a:schemeClr val="dk1"/>
                </a:solidFill>
                <a:latin typeface="Calibri"/>
                <a:ea typeface="Calibri"/>
                <a:cs typeface="Calibri"/>
                <a:sym typeface="Calibri"/>
              </a:rPr>
              <a:t>Easy deployment: Write your code and ship it!</a:t>
            </a:r>
          </a:p>
          <a:p>
            <a:pPr>
              <a:buClr>
                <a:schemeClr val="dk1"/>
              </a:buClr>
              <a:buFont typeface="Calibri"/>
              <a:buChar char="-"/>
            </a:pPr>
            <a:r>
              <a:rPr lang="en-US" dirty="0">
                <a:solidFill>
                  <a:schemeClr val="dk1"/>
                </a:solidFill>
                <a:latin typeface="Calibri"/>
                <a:ea typeface="Calibri"/>
                <a:cs typeface="Calibri"/>
                <a:sym typeface="Calibri"/>
              </a:rPr>
              <a:t>Increases programmer productivity</a:t>
            </a:r>
          </a:p>
          <a:p>
            <a:pPr marL="457200" lvl="0" indent="-342900" algn="l" rtl="0">
              <a:spcBef>
                <a:spcPts val="0"/>
              </a:spcBef>
              <a:spcAft>
                <a:spcPts val="0"/>
              </a:spcAft>
              <a:buClr>
                <a:schemeClr val="dk1"/>
              </a:buClr>
              <a:buSzPts val="1800"/>
              <a:buFont typeface="Calibri"/>
              <a:buChar char="-"/>
            </a:pPr>
            <a:r>
              <a:rPr lang="en-US" dirty="0">
                <a:solidFill>
                  <a:schemeClr val="dk1"/>
                </a:solidFill>
                <a:latin typeface="Calibri"/>
                <a:ea typeface="Calibri"/>
                <a:cs typeface="Calibri"/>
                <a:sym typeface="Calibri"/>
              </a:rPr>
              <a:t>Seemingly</a:t>
            </a:r>
            <a:r>
              <a:rPr lang="en-US" i="1" dirty="0">
                <a:solidFill>
                  <a:schemeClr val="dk1"/>
                </a:solidFill>
                <a:latin typeface="Calibri"/>
                <a:ea typeface="Calibri"/>
                <a:cs typeface="Calibri"/>
                <a:sym typeface="Calibri"/>
              </a:rPr>
              <a:t> infinite</a:t>
            </a:r>
            <a:r>
              <a:rPr lang="en-US" dirty="0">
                <a:solidFill>
                  <a:schemeClr val="dk1"/>
                </a:solidFill>
                <a:latin typeface="Calibri"/>
                <a:ea typeface="Calibri"/>
                <a:cs typeface="Calibri"/>
                <a:sym typeface="Calibri"/>
              </a:rPr>
              <a:t> </a:t>
            </a:r>
            <a:r>
              <a:rPr lang="en" dirty="0">
                <a:solidFill>
                  <a:schemeClr val="dk1"/>
                </a:solidFill>
                <a:latin typeface="Calibri"/>
                <a:ea typeface="Calibri"/>
                <a:cs typeface="Calibri"/>
                <a:sym typeface="Calibri"/>
              </a:rPr>
              <a:t>scalability</a:t>
            </a:r>
          </a:p>
          <a:p>
            <a:pPr marL="0" lvl="0" indent="0" algn="l" rtl="0">
              <a:spcBef>
                <a:spcPts val="1600"/>
              </a:spcBef>
              <a:spcAft>
                <a:spcPts val="1600"/>
              </a:spcAft>
              <a:buNone/>
            </a:pPr>
            <a:endParaRPr dirty="0"/>
          </a:p>
        </p:txBody>
      </p:sp>
      <p:pic>
        <p:nvPicPr>
          <p:cNvPr id="17" name="Picture 16">
            <a:extLst>
              <a:ext uri="{FF2B5EF4-FFF2-40B4-BE49-F238E27FC236}">
                <a16:creationId xmlns:a16="http://schemas.microsoft.com/office/drawing/2014/main" id="{169ABCE2-A2E7-4AE8-ABDB-BA2D00FCBF91}"/>
              </a:ext>
            </a:extLst>
          </p:cNvPr>
          <p:cNvPicPr>
            <a:picLocks noChangeAspect="1"/>
          </p:cNvPicPr>
          <p:nvPr/>
        </p:nvPicPr>
        <p:blipFill>
          <a:blip r:embed="rId3"/>
          <a:stretch>
            <a:fillRect/>
          </a:stretch>
        </p:blipFill>
        <p:spPr>
          <a:xfrm>
            <a:off x="5931976" y="1001171"/>
            <a:ext cx="1179291" cy="1337149"/>
          </a:xfrm>
          <a:prstGeom prst="rect">
            <a:avLst/>
          </a:prstGeom>
        </p:spPr>
      </p:pic>
      <p:pic>
        <p:nvPicPr>
          <p:cNvPr id="19" name="Picture 18">
            <a:extLst>
              <a:ext uri="{FF2B5EF4-FFF2-40B4-BE49-F238E27FC236}">
                <a16:creationId xmlns:a16="http://schemas.microsoft.com/office/drawing/2014/main" id="{55FB406A-A563-4C3E-806E-3F43C691BF76}"/>
              </a:ext>
            </a:extLst>
          </p:cNvPr>
          <p:cNvPicPr>
            <a:picLocks noChangeAspect="1"/>
          </p:cNvPicPr>
          <p:nvPr/>
        </p:nvPicPr>
        <p:blipFill>
          <a:blip r:embed="rId4"/>
          <a:stretch>
            <a:fillRect/>
          </a:stretch>
        </p:blipFill>
        <p:spPr>
          <a:xfrm>
            <a:off x="5931976" y="2571750"/>
            <a:ext cx="1275117" cy="1275117"/>
          </a:xfrm>
          <a:prstGeom prst="rect">
            <a:avLst/>
          </a:prstGeom>
        </p:spPr>
      </p:pic>
      <p:pic>
        <p:nvPicPr>
          <p:cNvPr id="21" name="Picture 20">
            <a:extLst>
              <a:ext uri="{FF2B5EF4-FFF2-40B4-BE49-F238E27FC236}">
                <a16:creationId xmlns:a16="http://schemas.microsoft.com/office/drawing/2014/main" id="{76DBFB93-272E-4A6C-92F8-AEB0774B5F27}"/>
              </a:ext>
            </a:extLst>
          </p:cNvPr>
          <p:cNvPicPr>
            <a:picLocks noChangeAspect="1"/>
          </p:cNvPicPr>
          <p:nvPr/>
        </p:nvPicPr>
        <p:blipFill>
          <a:blip r:embed="rId5"/>
          <a:stretch>
            <a:fillRect/>
          </a:stretch>
        </p:blipFill>
        <p:spPr>
          <a:xfrm>
            <a:off x="7552887" y="1001171"/>
            <a:ext cx="1399980" cy="1352351"/>
          </a:xfrm>
          <a:prstGeom prst="rect">
            <a:avLst/>
          </a:prstGeom>
        </p:spPr>
      </p:pic>
      <p:pic>
        <p:nvPicPr>
          <p:cNvPr id="23" name="Picture 22">
            <a:extLst>
              <a:ext uri="{FF2B5EF4-FFF2-40B4-BE49-F238E27FC236}">
                <a16:creationId xmlns:a16="http://schemas.microsoft.com/office/drawing/2014/main" id="{E00C72ED-783E-4B87-81D7-33079D1A1F88}"/>
              </a:ext>
            </a:extLst>
          </p:cNvPr>
          <p:cNvPicPr>
            <a:picLocks noChangeAspect="1"/>
          </p:cNvPicPr>
          <p:nvPr/>
        </p:nvPicPr>
        <p:blipFill>
          <a:blip r:embed="rId6"/>
          <a:stretch>
            <a:fillRect/>
          </a:stretch>
        </p:blipFill>
        <p:spPr>
          <a:xfrm>
            <a:off x="7552887" y="2512545"/>
            <a:ext cx="1399980" cy="1211679"/>
          </a:xfrm>
          <a:prstGeom prst="rect">
            <a:avLst/>
          </a:prstGeom>
        </p:spPr>
      </p:pic>
      <p:sp>
        <p:nvSpPr>
          <p:cNvPr id="2" name="Slide Number Placeholder 1">
            <a:extLst>
              <a:ext uri="{FF2B5EF4-FFF2-40B4-BE49-F238E27FC236}">
                <a16:creationId xmlns:a16="http://schemas.microsoft.com/office/drawing/2014/main" id="{F21AD2F8-DCCD-424A-8D2E-26A62CD7F7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alibri"/>
                <a:ea typeface="Calibri"/>
                <a:cs typeface="Calibri"/>
                <a:sym typeface="Calibri"/>
              </a:rPr>
              <a:t>Conclusion</a:t>
            </a:r>
            <a:endParaRPr dirty="0">
              <a:latin typeface="Calibri"/>
              <a:ea typeface="Calibri"/>
              <a:cs typeface="Calibri"/>
              <a:sym typeface="Calibri"/>
            </a:endParaRPr>
          </a:p>
        </p:txBody>
      </p:sp>
      <p:sp>
        <p:nvSpPr>
          <p:cNvPr id="170" name="Google Shape;170;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Tx/>
              <a:buChar char="-"/>
            </a:pPr>
            <a:r>
              <a:rPr lang="en-US" sz="2000" dirty="0">
                <a:solidFill>
                  <a:schemeClr val="tx1"/>
                </a:solidFill>
                <a:latin typeface="Calibri" panose="020F0502020204030204" pitchFamily="34" charset="0"/>
                <a:cs typeface="Calibri" panose="020F0502020204030204" pitchFamily="34" charset="0"/>
              </a:rPr>
              <a:t>Presented a work-in-progress serverless scheduling algorithm based on </a:t>
            </a:r>
            <a:r>
              <a:rPr lang="en-US" sz="2000" b="1" dirty="0">
                <a:solidFill>
                  <a:schemeClr val="tx1"/>
                </a:solidFill>
                <a:latin typeface="Calibri" panose="020F0502020204030204" pitchFamily="34" charset="0"/>
                <a:cs typeface="Calibri" panose="020F0502020204030204" pitchFamily="34" charset="0"/>
              </a:rPr>
              <a:t>colocation + packing</a:t>
            </a:r>
          </a:p>
          <a:p>
            <a:pPr marL="285750" lvl="0" indent="-285750" algn="l" rtl="0">
              <a:spcBef>
                <a:spcPts val="0"/>
              </a:spcBef>
              <a:spcAft>
                <a:spcPts val="1600"/>
              </a:spcAft>
              <a:buFontTx/>
              <a:buChar char="-"/>
            </a:pPr>
            <a:r>
              <a:rPr lang="en-US" sz="2000" dirty="0">
                <a:solidFill>
                  <a:schemeClr val="tx1"/>
                </a:solidFill>
                <a:latin typeface="Calibri" panose="020F0502020204030204" pitchFamily="34" charset="0"/>
                <a:cs typeface="Calibri" panose="020F0502020204030204" pitchFamily="34" charset="0"/>
              </a:rPr>
              <a:t>CPU Shares algorithm: Reduces degradation compared to </a:t>
            </a:r>
            <a:r>
              <a:rPr lang="en-US" sz="2000" dirty="0" err="1">
                <a:solidFill>
                  <a:schemeClr val="tx1"/>
                </a:solidFill>
                <a:latin typeface="Calibri" panose="020F0502020204030204" pitchFamily="34" charset="0"/>
                <a:cs typeface="Calibri" panose="020F0502020204030204" pitchFamily="34" charset="0"/>
              </a:rPr>
              <a:t>SoA</a:t>
            </a:r>
            <a:endParaRPr lang="en-US" sz="2000" dirty="0">
              <a:solidFill>
                <a:schemeClr val="tx1"/>
              </a:solidFill>
              <a:latin typeface="Calibri" panose="020F0502020204030204" pitchFamily="34" charset="0"/>
              <a:cs typeface="Calibri" panose="020F0502020204030204" pitchFamily="34" charset="0"/>
            </a:endParaRPr>
          </a:p>
          <a:p>
            <a:pPr marL="285750" lvl="0" indent="-285750" algn="l" rtl="0">
              <a:spcBef>
                <a:spcPts val="0"/>
              </a:spcBef>
              <a:spcAft>
                <a:spcPts val="1600"/>
              </a:spcAft>
              <a:buFontTx/>
              <a:buChar char="-"/>
            </a:pPr>
            <a:r>
              <a:rPr lang="en-US" sz="2000" dirty="0">
                <a:solidFill>
                  <a:schemeClr val="tx1"/>
                </a:solidFill>
                <a:latin typeface="Calibri" panose="020F0502020204030204" pitchFamily="34" charset="0"/>
                <a:cs typeface="Calibri" panose="020F0502020204030204" pitchFamily="34" charset="0"/>
              </a:rPr>
              <a:t>Packing + Proactive Spawning: Maintains acceptable performance, </a:t>
            </a:r>
          </a:p>
          <a:p>
            <a:pPr marL="742950" lvl="1" indent="-285750">
              <a:spcBef>
                <a:spcPts val="0"/>
              </a:spcBef>
              <a:spcAft>
                <a:spcPts val="1600"/>
              </a:spcAft>
              <a:buFontTx/>
              <a:buChar char="-"/>
            </a:pPr>
            <a:r>
              <a:rPr lang="en-US" sz="1800" dirty="0">
                <a:solidFill>
                  <a:schemeClr val="tx1"/>
                </a:solidFill>
                <a:latin typeface="Calibri" panose="020F0502020204030204" pitchFamily="34" charset="0"/>
                <a:cs typeface="Calibri" panose="020F0502020204030204" pitchFamily="34" charset="0"/>
              </a:rPr>
              <a:t>While reducing invoker usage by </a:t>
            </a:r>
            <a:r>
              <a:rPr lang="en-US" sz="1800" dirty="0">
                <a:solidFill>
                  <a:srgbClr val="FF0000"/>
                </a:solidFill>
                <a:latin typeface="Calibri" panose="020F0502020204030204" pitchFamily="34" charset="0"/>
                <a:cs typeface="Calibri" panose="020F0502020204030204" pitchFamily="34" charset="0"/>
              </a:rPr>
              <a:t>36%</a:t>
            </a:r>
            <a:r>
              <a:rPr lang="en-US" sz="1800" dirty="0">
                <a:solidFill>
                  <a:schemeClr val="tx1"/>
                </a:solidFill>
                <a:latin typeface="Calibri" panose="020F0502020204030204" pitchFamily="34" charset="0"/>
                <a:cs typeface="Calibri" panose="020F0502020204030204" pitchFamily="34" charset="0"/>
              </a:rPr>
              <a:t> compared to LC, </a:t>
            </a:r>
            <a:r>
              <a:rPr lang="en-US" sz="1800" dirty="0">
                <a:solidFill>
                  <a:srgbClr val="FF0000"/>
                </a:solidFill>
                <a:latin typeface="Calibri" panose="020F0502020204030204" pitchFamily="34" charset="0"/>
                <a:cs typeface="Calibri" panose="020F0502020204030204" pitchFamily="34" charset="0"/>
              </a:rPr>
              <a:t>55% </a:t>
            </a:r>
            <a:r>
              <a:rPr lang="en-US" sz="1800" dirty="0">
                <a:solidFill>
                  <a:schemeClr val="tx1"/>
                </a:solidFill>
                <a:latin typeface="Calibri" panose="020F0502020204030204" pitchFamily="34" charset="0"/>
                <a:cs typeface="Calibri" panose="020F0502020204030204" pitchFamily="34" charset="0"/>
              </a:rPr>
              <a:t>compared to RR</a:t>
            </a:r>
            <a:r>
              <a:rPr lang="en-US" sz="1800" dirty="0">
                <a:solidFill>
                  <a:srgbClr val="FF0000"/>
                </a:solidFill>
                <a:latin typeface="Calibri" panose="020F0502020204030204" pitchFamily="34" charset="0"/>
                <a:cs typeface="Calibri" panose="020F0502020204030204" pitchFamily="34" charset="0"/>
              </a:rPr>
              <a:t> </a:t>
            </a:r>
          </a:p>
          <a:p>
            <a:pPr marL="742950" lvl="1" indent="-285750">
              <a:spcBef>
                <a:spcPts val="0"/>
              </a:spcBef>
              <a:spcAft>
                <a:spcPts val="1600"/>
              </a:spcAft>
              <a:buFontTx/>
              <a:buChar char="-"/>
            </a:pPr>
            <a:endParaRPr lang="en-US" dirty="0">
              <a:solidFill>
                <a:schemeClr val="tx1"/>
              </a:solidFill>
            </a:endParaRPr>
          </a:p>
        </p:txBody>
      </p:sp>
      <p:sp>
        <p:nvSpPr>
          <p:cNvPr id="2" name="Slide Number Placeholder 1">
            <a:extLst>
              <a:ext uri="{FF2B5EF4-FFF2-40B4-BE49-F238E27FC236}">
                <a16:creationId xmlns:a16="http://schemas.microsoft.com/office/drawing/2014/main" id="{4F920022-E8C7-4E82-965F-9257D0FE67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6AB7-5B1A-4118-93B2-39DD6730AC15}"/>
              </a:ext>
            </a:extLst>
          </p:cNvPr>
          <p:cNvSpPr>
            <a:spLocks noGrp="1"/>
          </p:cNvSpPr>
          <p:nvPr>
            <p:ph type="title"/>
          </p:nvPr>
        </p:nvSpPr>
        <p:spPr/>
        <p:txBody>
          <a:bodyPr/>
          <a:lstStyle/>
          <a:p>
            <a:pPr algn="ctr"/>
            <a:r>
              <a:rPr lang="en-US" sz="3600" dirty="0">
                <a:latin typeface="Calibri" panose="020F0502020204030204" pitchFamily="34" charset="0"/>
                <a:cs typeface="Calibri" panose="020F0502020204030204" pitchFamily="34" charset="0"/>
              </a:rPr>
              <a:t>Q&amp;A</a:t>
            </a:r>
          </a:p>
        </p:txBody>
      </p:sp>
      <p:sp>
        <p:nvSpPr>
          <p:cNvPr id="3" name="Text Placeholder 2">
            <a:extLst>
              <a:ext uri="{FF2B5EF4-FFF2-40B4-BE49-F238E27FC236}">
                <a16:creationId xmlns:a16="http://schemas.microsoft.com/office/drawing/2014/main" id="{53544218-E440-4B2D-ABF8-D03ABB8AB9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E64B14-904B-492B-87A4-6122ECEB8A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2031804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DF85-E601-4E1D-B7A3-C441BF823CED}"/>
              </a:ext>
            </a:extLst>
          </p:cNvPr>
          <p:cNvSpPr>
            <a:spLocks noGrp="1"/>
          </p:cNvSpPr>
          <p:nvPr>
            <p:ph type="title"/>
          </p:nvPr>
        </p:nvSpPr>
        <p:spPr>
          <a:xfrm>
            <a:off x="311700" y="86683"/>
            <a:ext cx="8520600" cy="572700"/>
          </a:xfrm>
        </p:spPr>
        <p:txBody>
          <a:bodyPr/>
          <a:lstStyle/>
          <a:p>
            <a:pPr algn="ctr"/>
            <a:r>
              <a:rPr lang="en-US" sz="3600" dirty="0">
                <a:latin typeface="Calibri" panose="020F0502020204030204" pitchFamily="34" charset="0"/>
                <a:cs typeface="Calibri" panose="020F0502020204030204" pitchFamily="34" charset="0"/>
              </a:rPr>
              <a:t>Backup Slides</a:t>
            </a:r>
          </a:p>
        </p:txBody>
      </p:sp>
      <p:sp>
        <p:nvSpPr>
          <p:cNvPr id="3" name="Text Placeholder 2">
            <a:extLst>
              <a:ext uri="{FF2B5EF4-FFF2-40B4-BE49-F238E27FC236}">
                <a16:creationId xmlns:a16="http://schemas.microsoft.com/office/drawing/2014/main" id="{79DFF0AB-4D4A-480E-9DC4-553C33223AF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31805FE-FAB8-4375-ADB1-A9808F146D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642650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17AD-BA50-4AFF-B3D3-65D2260AB32D}"/>
              </a:ext>
            </a:extLst>
          </p:cNvPr>
          <p:cNvSpPr>
            <a:spLocks noGrp="1"/>
          </p:cNvSpPr>
          <p:nvPr>
            <p:ph type="title"/>
          </p:nvPr>
        </p:nvSpPr>
        <p:spPr/>
        <p:txBody>
          <a:bodyPr/>
          <a:lstStyle/>
          <a:p>
            <a:pPr algn="ctr"/>
            <a:r>
              <a:rPr lang="en-US" sz="3600" dirty="0">
                <a:latin typeface="Calibri" panose="020F0502020204030204" pitchFamily="34" charset="0"/>
                <a:cs typeface="Calibri" panose="020F0502020204030204" pitchFamily="34" charset="0"/>
              </a:rPr>
              <a:t>Future Work</a:t>
            </a:r>
          </a:p>
        </p:txBody>
      </p:sp>
      <p:sp>
        <p:nvSpPr>
          <p:cNvPr id="3" name="Text Placeholder 2">
            <a:extLst>
              <a:ext uri="{FF2B5EF4-FFF2-40B4-BE49-F238E27FC236}">
                <a16:creationId xmlns:a16="http://schemas.microsoft.com/office/drawing/2014/main" id="{090BB6DB-F054-4B97-8C84-328C85005398}"/>
              </a:ext>
            </a:extLst>
          </p:cNvPr>
          <p:cNvSpPr>
            <a:spLocks noGrp="1"/>
          </p:cNvSpPr>
          <p:nvPr>
            <p:ph type="body" idx="1"/>
          </p:nvPr>
        </p:nvSpPr>
        <p:spPr/>
        <p:txBody>
          <a:bodyPr/>
          <a:lstStyle/>
          <a:p>
            <a:pPr>
              <a:buFontTx/>
              <a:buChar char="-"/>
            </a:pPr>
            <a:r>
              <a:rPr lang="en-US" sz="2000" dirty="0">
                <a:solidFill>
                  <a:schemeClr val="tx1"/>
                </a:solidFill>
                <a:latin typeface="Calibri" panose="020F0502020204030204" pitchFamily="34" charset="0"/>
                <a:cs typeface="Calibri" panose="020F0502020204030204" pitchFamily="34" charset="0"/>
              </a:rPr>
              <a:t>Proactive Spawning : Figure out ~</a:t>
            </a:r>
            <a:r>
              <a:rPr lang="en-US" sz="2000" b="1" i="1" dirty="0">
                <a:solidFill>
                  <a:schemeClr val="tx1"/>
                </a:solidFill>
                <a:latin typeface="Calibri" panose="020F0502020204030204" pitchFamily="34" charset="0"/>
                <a:cs typeface="Calibri" panose="020F0502020204030204" pitchFamily="34" charset="0"/>
              </a:rPr>
              <a:t>exact</a:t>
            </a:r>
            <a:r>
              <a:rPr lang="en-US" sz="2000" dirty="0">
                <a:solidFill>
                  <a:schemeClr val="tx1"/>
                </a:solidFill>
                <a:latin typeface="Calibri" panose="020F0502020204030204" pitchFamily="34" charset="0"/>
                <a:cs typeface="Calibri" panose="020F0502020204030204" pitchFamily="34" charset="0"/>
              </a:rPr>
              <a:t> number of containers required</a:t>
            </a:r>
          </a:p>
          <a:p>
            <a:pPr lvl="0">
              <a:buClr>
                <a:schemeClr val="dk1"/>
              </a:buClr>
              <a:buFont typeface="Calibri"/>
              <a:buChar char="-"/>
            </a:pPr>
            <a:r>
              <a:rPr lang="en-US" sz="2000" dirty="0">
                <a:solidFill>
                  <a:schemeClr val="dk1"/>
                </a:solidFill>
                <a:latin typeface="Calibri"/>
                <a:ea typeface="Calibri"/>
                <a:cs typeface="Calibri"/>
                <a:sym typeface="Calibri"/>
              </a:rPr>
              <a:t>Evaluation: Scenarios where colocation opportunities are fewer</a:t>
            </a:r>
          </a:p>
          <a:p>
            <a:pPr lvl="1">
              <a:spcBef>
                <a:spcPts val="0"/>
              </a:spcBef>
              <a:buClr>
                <a:schemeClr val="dk1"/>
              </a:buClr>
              <a:buFont typeface="Calibri"/>
              <a:buChar char="-"/>
            </a:pPr>
            <a:r>
              <a:rPr lang="en-US" sz="1600" dirty="0">
                <a:solidFill>
                  <a:schemeClr val="dk1"/>
                </a:solidFill>
                <a:latin typeface="Calibri"/>
                <a:ea typeface="Calibri"/>
                <a:cs typeface="Calibri"/>
                <a:sym typeface="Calibri"/>
              </a:rPr>
              <a:t>Multiple ET applications</a:t>
            </a:r>
          </a:p>
          <a:p>
            <a:pPr lvl="1">
              <a:spcBef>
                <a:spcPts val="0"/>
              </a:spcBef>
              <a:buClr>
                <a:schemeClr val="dk1"/>
              </a:buClr>
              <a:buFont typeface="Calibri"/>
              <a:buChar char="-"/>
            </a:pPr>
            <a:r>
              <a:rPr lang="en-US" sz="1600" dirty="0">
                <a:solidFill>
                  <a:schemeClr val="dk1"/>
                </a:solidFill>
                <a:latin typeface="Calibri"/>
                <a:ea typeface="Calibri"/>
                <a:cs typeface="Calibri"/>
                <a:sym typeface="Calibri"/>
              </a:rPr>
              <a:t>ET:MP ratio is  &gt; 1</a:t>
            </a:r>
          </a:p>
          <a:p>
            <a:pPr lvl="0">
              <a:buClr>
                <a:schemeClr val="dk1"/>
              </a:buClr>
              <a:buFont typeface="Calibri"/>
              <a:buChar char="-"/>
            </a:pPr>
            <a:r>
              <a:rPr lang="en-US" sz="2000" dirty="0">
                <a:solidFill>
                  <a:schemeClr val="dk1"/>
                </a:solidFill>
                <a:latin typeface="Calibri"/>
                <a:ea typeface="Calibri"/>
                <a:cs typeface="Calibri"/>
                <a:sym typeface="Calibri"/>
              </a:rPr>
              <a:t>Compare against </a:t>
            </a:r>
            <a:r>
              <a:rPr lang="en-US" sz="2000" dirty="0" err="1">
                <a:solidFill>
                  <a:schemeClr val="dk1"/>
                </a:solidFill>
                <a:latin typeface="Calibri"/>
                <a:ea typeface="Calibri"/>
                <a:cs typeface="Calibri"/>
                <a:sym typeface="Calibri"/>
              </a:rPr>
              <a:t>Knative</a:t>
            </a:r>
            <a:endParaRPr lang="en-US" sz="2000" dirty="0">
              <a:solidFill>
                <a:schemeClr val="dk1"/>
              </a:solidFill>
              <a:latin typeface="Calibri"/>
              <a:ea typeface="Calibri"/>
              <a:cs typeface="Calibri"/>
              <a:sym typeface="Calibri"/>
            </a:endParaRPr>
          </a:p>
        </p:txBody>
      </p:sp>
      <p:sp>
        <p:nvSpPr>
          <p:cNvPr id="4" name="Slide Number Placeholder 3">
            <a:extLst>
              <a:ext uri="{FF2B5EF4-FFF2-40B4-BE49-F238E27FC236}">
                <a16:creationId xmlns:a16="http://schemas.microsoft.com/office/drawing/2014/main" id="{CFA2A64D-5EC7-498B-BF60-03D08ED6F4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1568227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err="1">
                <a:latin typeface="Calibri"/>
                <a:ea typeface="Calibri"/>
                <a:cs typeface="Calibri"/>
                <a:sym typeface="Calibri"/>
              </a:rPr>
              <a:t>FnSched</a:t>
            </a:r>
            <a:r>
              <a:rPr lang="en-US" sz="3600" dirty="0">
                <a:latin typeface="Calibri"/>
                <a:ea typeface="Calibri"/>
                <a:cs typeface="Calibri"/>
                <a:sym typeface="Calibri"/>
              </a:rPr>
              <a:t> Approach</a:t>
            </a:r>
            <a:r>
              <a:rPr lang="en" sz="3600" dirty="0">
                <a:latin typeface="Calibri"/>
                <a:ea typeface="Calibri"/>
                <a:cs typeface="Calibri"/>
                <a:sym typeface="Calibri"/>
              </a:rPr>
              <a:t>	</a:t>
            </a:r>
            <a:endParaRPr sz="3600" dirty="0">
              <a:latin typeface="Calibri"/>
              <a:ea typeface="Calibri"/>
              <a:cs typeface="Calibri"/>
              <a:sym typeface="Calibri"/>
            </a:endParaRPr>
          </a:p>
        </p:txBody>
      </p:sp>
      <p:sp>
        <p:nvSpPr>
          <p:cNvPr id="92" name="Google Shape;92;p19"/>
          <p:cNvSpPr txBox="1">
            <a:spLocks noGrp="1"/>
          </p:cNvSpPr>
          <p:nvPr>
            <p:ph type="body" idx="1"/>
          </p:nvPr>
        </p:nvSpPr>
        <p:spPr>
          <a:xfrm>
            <a:off x="311700" y="1152475"/>
            <a:ext cx="8832300" cy="2153995"/>
          </a:xfrm>
          <a:prstGeom prst="rect">
            <a:avLst/>
          </a:prstGeom>
        </p:spPr>
        <p:txBody>
          <a:bodyPr spcFirstLastPara="1" wrap="square" lIns="91425" tIns="91425" rIns="91425" bIns="91425" anchor="t" anchorCtr="0">
            <a:noAutofit/>
          </a:bodyPr>
          <a:lstStyle/>
          <a:p>
            <a:pPr marL="400050" indent="-285750">
              <a:buClr>
                <a:schemeClr val="dk1"/>
              </a:buClr>
              <a:buFontTx/>
              <a:buChar char="-"/>
            </a:pPr>
            <a:r>
              <a:rPr lang="en-US" sz="2000" b="1" dirty="0">
                <a:solidFill>
                  <a:schemeClr val="tx1"/>
                </a:solidFill>
                <a:latin typeface="Calibri"/>
                <a:ea typeface="Calibri"/>
                <a:cs typeface="Calibri"/>
                <a:sym typeface="Calibri"/>
              </a:rPr>
              <a:t>Goal:</a:t>
            </a:r>
            <a:r>
              <a:rPr lang="en-US" sz="2000" dirty="0">
                <a:solidFill>
                  <a:schemeClr val="tx1"/>
                </a:solidFill>
                <a:latin typeface="Calibri"/>
                <a:ea typeface="Calibri"/>
                <a:cs typeface="Calibri"/>
                <a:sym typeface="Calibri"/>
              </a:rPr>
              <a:t> Target a </a:t>
            </a:r>
            <a:r>
              <a:rPr lang="en-US" sz="2000" b="1" dirty="0">
                <a:solidFill>
                  <a:schemeClr val="tx1"/>
                </a:solidFill>
                <a:latin typeface="Calibri"/>
                <a:ea typeface="Calibri"/>
                <a:cs typeface="Calibri"/>
                <a:sym typeface="Calibri"/>
              </a:rPr>
              <a:t>maximum degradation latency</a:t>
            </a:r>
            <a:r>
              <a:rPr lang="en-US" sz="2000" i="1" dirty="0">
                <a:solidFill>
                  <a:schemeClr val="tx1"/>
                </a:solidFill>
                <a:latin typeface="Calibri"/>
                <a:ea typeface="Calibri"/>
                <a:cs typeface="Calibri"/>
                <a:sym typeface="Calibri"/>
              </a:rPr>
              <a:t> </a:t>
            </a:r>
            <a:r>
              <a:rPr lang="en-US" sz="2000" dirty="0">
                <a:solidFill>
                  <a:schemeClr val="tx1"/>
                </a:solidFill>
                <a:latin typeface="Calibri"/>
                <a:ea typeface="Calibri"/>
                <a:cs typeface="Calibri"/>
                <a:sym typeface="Calibri"/>
              </a:rPr>
              <a:t>and </a:t>
            </a:r>
            <a:r>
              <a:rPr lang="en-US" sz="2000" b="1" dirty="0">
                <a:solidFill>
                  <a:schemeClr val="tx1"/>
                </a:solidFill>
                <a:latin typeface="Calibri"/>
                <a:ea typeface="Calibri"/>
                <a:cs typeface="Calibri"/>
                <a:sym typeface="Calibri"/>
              </a:rPr>
              <a:t>minimize</a:t>
            </a:r>
            <a:r>
              <a:rPr lang="en-US" sz="2000" dirty="0">
                <a:solidFill>
                  <a:schemeClr val="tx1"/>
                </a:solidFill>
                <a:latin typeface="Calibri"/>
                <a:ea typeface="Calibri"/>
                <a:cs typeface="Calibri"/>
                <a:sym typeface="Calibri"/>
              </a:rPr>
              <a:t> </a:t>
            </a:r>
            <a:r>
              <a:rPr lang="en-US" sz="2000" b="1" dirty="0">
                <a:solidFill>
                  <a:schemeClr val="tx1"/>
                </a:solidFill>
                <a:latin typeface="Calibri"/>
                <a:ea typeface="Calibri"/>
                <a:cs typeface="Calibri"/>
                <a:sym typeface="Calibri"/>
              </a:rPr>
              <a:t>the</a:t>
            </a:r>
            <a:r>
              <a:rPr lang="en-US" sz="2000" dirty="0">
                <a:solidFill>
                  <a:schemeClr val="tx1"/>
                </a:solidFill>
                <a:latin typeface="Calibri"/>
                <a:ea typeface="Calibri"/>
                <a:cs typeface="Calibri"/>
                <a:sym typeface="Calibri"/>
              </a:rPr>
              <a:t> </a:t>
            </a:r>
            <a:r>
              <a:rPr lang="en-US" sz="2000" b="1" dirty="0">
                <a:solidFill>
                  <a:schemeClr val="tx1"/>
                </a:solidFill>
                <a:latin typeface="Calibri"/>
                <a:ea typeface="Calibri"/>
                <a:cs typeface="Calibri"/>
                <a:sym typeface="Calibri"/>
              </a:rPr>
              <a:t>number of servers/invokers used</a:t>
            </a:r>
            <a:r>
              <a:rPr lang="en-US" sz="2000" dirty="0">
                <a:solidFill>
                  <a:schemeClr val="tx1"/>
                </a:solidFill>
                <a:latin typeface="Calibri"/>
                <a:ea typeface="Calibri"/>
                <a:cs typeface="Calibri"/>
                <a:sym typeface="Calibri"/>
              </a:rPr>
              <a:t>.</a:t>
            </a:r>
            <a:endParaRPr lang="en" dirty="0">
              <a:solidFill>
                <a:schemeClr val="dk1"/>
              </a:solidFill>
              <a:latin typeface="Calibri"/>
              <a:ea typeface="Calibri"/>
              <a:cs typeface="Calibri"/>
              <a:sym typeface="Calibri"/>
            </a:endParaRPr>
          </a:p>
          <a:p>
            <a:pPr marL="596900" lvl="1" indent="0" algn="l" rtl="0">
              <a:spcBef>
                <a:spcPts val="0"/>
              </a:spcBef>
              <a:spcAft>
                <a:spcPts val="0"/>
              </a:spcAft>
              <a:buClr>
                <a:schemeClr val="dk1"/>
              </a:buClr>
              <a:buSzPts val="1400"/>
              <a:buNone/>
            </a:pPr>
            <a:endParaRPr lang="en" dirty="0">
              <a:solidFill>
                <a:schemeClr val="dk1"/>
              </a:solidFill>
              <a:latin typeface="Calibri"/>
              <a:ea typeface="Calibri"/>
              <a:cs typeface="Calibri"/>
              <a:sym typeface="Calibri"/>
            </a:endParaRPr>
          </a:p>
          <a:p>
            <a:pPr marL="596900" lvl="1" indent="0" algn="l" rtl="0">
              <a:spcBef>
                <a:spcPts val="0"/>
              </a:spcBef>
              <a:spcAft>
                <a:spcPts val="0"/>
              </a:spcAft>
              <a:buClr>
                <a:schemeClr val="dk1"/>
              </a:buClr>
              <a:buSzPts val="1400"/>
              <a:buNone/>
            </a:pPr>
            <a:endParaRPr lang="en" dirty="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4E7C1C7F-2720-47AB-8127-743A57165F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graphicFrame>
        <p:nvGraphicFramePr>
          <p:cNvPr id="3" name="Table 2">
            <a:extLst>
              <a:ext uri="{FF2B5EF4-FFF2-40B4-BE49-F238E27FC236}">
                <a16:creationId xmlns:a16="http://schemas.microsoft.com/office/drawing/2014/main" id="{760231CC-8A28-4FD3-A8C2-09DB89B719CC}"/>
              </a:ext>
            </a:extLst>
          </p:cNvPr>
          <p:cNvGraphicFramePr>
            <a:graphicFrameLocks noGrp="1"/>
          </p:cNvGraphicFramePr>
          <p:nvPr>
            <p:extLst/>
          </p:nvPr>
        </p:nvGraphicFramePr>
        <p:xfrm>
          <a:off x="2407102" y="2145385"/>
          <a:ext cx="4641495" cy="2794128"/>
        </p:xfrm>
        <a:graphic>
          <a:graphicData uri="http://schemas.openxmlformats.org/drawingml/2006/table">
            <a:tbl>
              <a:tblPr firstRow="1" bandRow="1">
                <a:tableStyleId>{0AFB0C45-6C06-4C76-AE2F-66641D2432B2}</a:tableStyleId>
              </a:tblPr>
              <a:tblGrid>
                <a:gridCol w="2157583">
                  <a:extLst>
                    <a:ext uri="{9D8B030D-6E8A-4147-A177-3AD203B41FA5}">
                      <a16:colId xmlns:a16="http://schemas.microsoft.com/office/drawing/2014/main" val="3919887255"/>
                    </a:ext>
                  </a:extLst>
                </a:gridCol>
                <a:gridCol w="2483912">
                  <a:extLst>
                    <a:ext uri="{9D8B030D-6E8A-4147-A177-3AD203B41FA5}">
                      <a16:colId xmlns:a16="http://schemas.microsoft.com/office/drawing/2014/main" val="4255241772"/>
                    </a:ext>
                  </a:extLst>
                </a:gridCol>
              </a:tblGrid>
              <a:tr h="482664">
                <a:tc>
                  <a:txBody>
                    <a:bodyPr/>
                    <a:lstStyle/>
                    <a:p>
                      <a:pPr algn="ctr"/>
                      <a:r>
                        <a:rPr lang="en-US" sz="1800" b="1" dirty="0">
                          <a:latin typeface="Calibri" panose="020F0502020204030204" pitchFamily="34" charset="0"/>
                          <a:cs typeface="Calibri" panose="020F0502020204030204" pitchFamily="34" charset="0"/>
                        </a:rPr>
                        <a:t>Challenges</a:t>
                      </a:r>
                    </a:p>
                  </a:txBody>
                  <a:tcPr/>
                </a:tc>
                <a:tc>
                  <a:txBody>
                    <a:bodyPr/>
                    <a:lstStyle/>
                    <a:p>
                      <a:pPr algn="ctr"/>
                      <a:r>
                        <a:rPr lang="en-US" sz="1800" b="1" dirty="0" err="1">
                          <a:latin typeface="Calibri" panose="020F0502020204030204" pitchFamily="34" charset="0"/>
                          <a:cs typeface="Calibri" panose="020F0502020204030204" pitchFamily="34" charset="0"/>
                        </a:rPr>
                        <a:t>FnSched</a:t>
                      </a:r>
                      <a:r>
                        <a:rPr lang="en-US" sz="1800" b="1" dirty="0">
                          <a:latin typeface="Calibri" panose="020F0502020204030204" pitchFamily="34" charset="0"/>
                          <a:cs typeface="Calibri" panose="020F0502020204030204" pitchFamily="34" charset="0"/>
                        </a:rPr>
                        <a:t> Approach</a:t>
                      </a:r>
                    </a:p>
                  </a:txBody>
                  <a:tcPr/>
                </a:tc>
                <a:extLst>
                  <a:ext uri="{0D108BD9-81ED-4DB2-BD59-A6C34878D82A}">
                    <a16:rowId xmlns:a16="http://schemas.microsoft.com/office/drawing/2014/main" val="3988645151"/>
                  </a:ext>
                </a:extLst>
              </a:tr>
              <a:tr h="834904">
                <a:tc>
                  <a:txBody>
                    <a:bodyPr/>
                    <a:lstStyle/>
                    <a:p>
                      <a:pPr algn="ctr"/>
                      <a:r>
                        <a:rPr lang="en-US" sz="1800" dirty="0">
                          <a:solidFill>
                            <a:srgbClr val="FFC000"/>
                          </a:solidFill>
                          <a:latin typeface="Calibri" panose="020F0502020204030204" pitchFamily="34" charset="0"/>
                          <a:ea typeface="Calibri"/>
                          <a:cs typeface="Calibri" panose="020F0502020204030204" pitchFamily="34" charset="0"/>
                          <a:sym typeface="Calibri"/>
                        </a:rPr>
                        <a:t>Application Diversity/ Resource management </a:t>
                      </a:r>
                      <a:endParaRPr lang="en-US" sz="1800" dirty="0">
                        <a:solidFill>
                          <a:srgbClr val="FFC000"/>
                        </a:solidFill>
                        <a:latin typeface="Calibri" panose="020F0502020204030204" pitchFamily="34" charset="0"/>
                        <a:cs typeface="Calibri" panose="020F0502020204030204" pitchFamily="34" charset="0"/>
                      </a:endParaRPr>
                    </a:p>
                  </a:txBody>
                  <a:tcPr/>
                </a:tc>
                <a:tc>
                  <a:txBody>
                    <a:bodyPr/>
                    <a:lstStyle/>
                    <a:p>
                      <a:pPr algn="ctr"/>
                      <a:r>
                        <a:rPr lang="en-US" sz="1800" dirty="0">
                          <a:solidFill>
                            <a:srgbClr val="FFC000"/>
                          </a:solidFill>
                          <a:latin typeface="Calibri" panose="020F0502020204030204" pitchFamily="34" charset="0"/>
                          <a:ea typeface="Calibri"/>
                          <a:cs typeface="Calibri" panose="020F0502020204030204" pitchFamily="34" charset="0"/>
                          <a:sym typeface="Wingdings" panose="05000000000000000000" pitchFamily="2" charset="2"/>
                        </a:rPr>
                        <a:t>Application class based colocation, resource management</a:t>
                      </a:r>
                      <a:endParaRPr lang="en-US" sz="1800" dirty="0">
                        <a:solidFill>
                          <a:srgbClr val="FFC00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61370699"/>
                  </a:ext>
                </a:extLst>
              </a:tr>
              <a:tr h="482664">
                <a:tc>
                  <a:txBody>
                    <a:bodyPr/>
                    <a:lstStyle/>
                    <a:p>
                      <a:pPr algn="ctr"/>
                      <a:r>
                        <a:rPr lang="en-US" sz="1800" dirty="0">
                          <a:solidFill>
                            <a:srgbClr val="FF33CC"/>
                          </a:solidFill>
                          <a:latin typeface="Calibri" panose="020F0502020204030204" pitchFamily="34" charset="0"/>
                          <a:ea typeface="Calibri"/>
                          <a:cs typeface="Calibri" panose="020F0502020204030204" pitchFamily="34" charset="0"/>
                          <a:sym typeface="Calibri"/>
                        </a:rPr>
                        <a:t>Cold-Start</a:t>
                      </a:r>
                      <a:endParaRPr lang="en-US" sz="1800" dirty="0">
                        <a:solidFill>
                          <a:srgbClr val="FF33CC"/>
                        </a:solidFill>
                        <a:latin typeface="Calibri" panose="020F0502020204030204" pitchFamily="34" charset="0"/>
                        <a:cs typeface="Calibri" panose="020F0502020204030204" pitchFamily="34" charset="0"/>
                      </a:endParaRPr>
                    </a:p>
                  </a:txBody>
                  <a:tcPr/>
                </a:tc>
                <a:tc>
                  <a:txBody>
                    <a:bodyPr/>
                    <a:lstStyle/>
                    <a:p>
                      <a:pPr algn="ctr"/>
                      <a:r>
                        <a:rPr lang="en-US" sz="1800" dirty="0">
                          <a:solidFill>
                            <a:srgbClr val="FF33CC"/>
                          </a:solidFill>
                          <a:latin typeface="Calibri" panose="020F0502020204030204" pitchFamily="34" charset="0"/>
                          <a:ea typeface="Calibri"/>
                          <a:cs typeface="Calibri" panose="020F0502020204030204" pitchFamily="34" charset="0"/>
                          <a:sym typeface="Calibri"/>
                        </a:rPr>
                        <a:t>Proactive Spawning</a:t>
                      </a:r>
                      <a:endParaRPr lang="en-US" sz="1800" dirty="0">
                        <a:solidFill>
                          <a:srgbClr val="FF33CC"/>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42882762"/>
                  </a:ext>
                </a:extLst>
              </a:tr>
              <a:tr h="834904">
                <a:tc>
                  <a:txBody>
                    <a:bodyPr/>
                    <a:lstStyle/>
                    <a:p>
                      <a:pPr algn="ctr"/>
                      <a:r>
                        <a:rPr lang="en-US" sz="1800" dirty="0">
                          <a:solidFill>
                            <a:srgbClr val="C00000"/>
                          </a:solidFill>
                          <a:latin typeface="Calibri" panose="020F0502020204030204" pitchFamily="34" charset="0"/>
                          <a:ea typeface="Calibri"/>
                          <a:cs typeface="Calibri" panose="020F0502020204030204" pitchFamily="34" charset="0"/>
                          <a:sym typeface="Calibri"/>
                        </a:rPr>
                        <a:t>Allocation &amp; Placement</a:t>
                      </a:r>
                      <a:endParaRPr lang="en-US" sz="1800" dirty="0">
                        <a:solidFill>
                          <a:srgbClr val="C00000"/>
                        </a:solidFill>
                        <a:latin typeface="Calibri" panose="020F0502020204030204" pitchFamily="34" charset="0"/>
                        <a:cs typeface="Calibri" panose="020F0502020204030204" pitchFamily="34" charset="0"/>
                      </a:endParaRPr>
                    </a:p>
                  </a:txBody>
                  <a:tcPr/>
                </a:tc>
                <a:tc>
                  <a:txBody>
                    <a:bodyPr/>
                    <a:lstStyle/>
                    <a:p>
                      <a:pPr algn="ctr"/>
                      <a:r>
                        <a:rPr lang="en-US" sz="1800" dirty="0">
                          <a:solidFill>
                            <a:srgbClr val="C00000"/>
                          </a:solidFill>
                          <a:latin typeface="Calibri" panose="020F0502020204030204" pitchFamily="34" charset="0"/>
                          <a:ea typeface="Calibri"/>
                          <a:cs typeface="Calibri" panose="020F0502020204030204" pitchFamily="34" charset="0"/>
                          <a:sym typeface="Calibri"/>
                        </a:rPr>
                        <a:t>Packing based on </a:t>
                      </a:r>
                      <a:r>
                        <a:rPr lang="en" sz="1800" dirty="0">
                          <a:solidFill>
                            <a:srgbClr val="C00000"/>
                          </a:solidFill>
                          <a:latin typeface="Calibri" panose="020F0502020204030204" pitchFamily="34" charset="0"/>
                          <a:ea typeface="Calibri"/>
                          <a:cs typeface="Calibri" panose="020F0502020204030204" pitchFamily="34" charset="0"/>
                          <a:sym typeface="Calibri"/>
                        </a:rPr>
                        <a:t>data center power management policy</a:t>
                      </a:r>
                      <a:endParaRPr lang="en-US" sz="1800" dirty="0">
                        <a:solidFill>
                          <a:srgbClr val="C0000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21357371"/>
                  </a:ext>
                </a:extLst>
              </a:tr>
            </a:tbl>
          </a:graphicData>
        </a:graphic>
      </p:graphicFrame>
    </p:spTree>
    <p:extLst>
      <p:ext uri="{BB962C8B-B14F-4D97-AF65-F5344CB8AC3E}">
        <p14:creationId xmlns:p14="http://schemas.microsoft.com/office/powerpoint/2010/main" val="245078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196281"/>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Calibri"/>
                <a:ea typeface="Calibri"/>
                <a:cs typeface="Calibri"/>
                <a:sym typeface="Calibri"/>
              </a:rPr>
              <a:t>Sensitivity Analysis</a:t>
            </a:r>
            <a:endParaRPr sz="3600" dirty="0">
              <a:latin typeface="Calibri"/>
              <a:ea typeface="Calibri"/>
              <a:cs typeface="Calibri"/>
              <a:sym typeface="Calibri"/>
            </a:endParaRPr>
          </a:p>
        </p:txBody>
      </p:sp>
      <p:sp>
        <p:nvSpPr>
          <p:cNvPr id="138" name="Google Shape;138;p26"/>
          <p:cNvSpPr txBox="1">
            <a:spLocks noGrp="1"/>
          </p:cNvSpPr>
          <p:nvPr>
            <p:ph type="body" idx="1"/>
          </p:nvPr>
        </p:nvSpPr>
        <p:spPr>
          <a:xfrm>
            <a:off x="311700" y="913925"/>
            <a:ext cx="8520600" cy="382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Calibri"/>
                <a:ea typeface="Calibri"/>
                <a:cs typeface="Calibri"/>
                <a:sym typeface="Calibri"/>
              </a:rPr>
              <a:t>Choose parameters for single node resource allocation algorithm. Parameters vary for application class</a:t>
            </a:r>
            <a:endParaRPr dirty="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i="1" dirty="0">
                <a:solidFill>
                  <a:schemeClr val="dk1"/>
                </a:solidFill>
                <a:latin typeface="Calibri"/>
                <a:ea typeface="Calibri"/>
                <a:cs typeface="Calibri"/>
                <a:sym typeface="Calibri"/>
              </a:rPr>
              <a:t>numUpdatesThd: </a:t>
            </a:r>
            <a:r>
              <a:rPr lang="en" sz="1400" dirty="0">
                <a:solidFill>
                  <a:schemeClr val="dk1"/>
                </a:solidFill>
                <a:latin typeface="Calibri"/>
                <a:ea typeface="Calibri"/>
                <a:cs typeface="Calibri"/>
                <a:sym typeface="Calibri"/>
              </a:rPr>
              <a:t>Minimum iterations required before updating cpu-shares </a:t>
            </a:r>
            <a:endParaRPr dirty="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i="1" dirty="0">
                <a:solidFill>
                  <a:schemeClr val="dk1"/>
                </a:solidFill>
                <a:latin typeface="Calibri"/>
                <a:ea typeface="Calibri"/>
                <a:cs typeface="Calibri"/>
                <a:sym typeface="Calibri"/>
              </a:rPr>
              <a:t>maxCpuShares:  </a:t>
            </a:r>
            <a:r>
              <a:rPr lang="en" sz="1400" dirty="0">
                <a:solidFill>
                  <a:schemeClr val="dk1"/>
                </a:solidFill>
                <a:latin typeface="Calibri"/>
                <a:ea typeface="Calibri"/>
                <a:cs typeface="Calibri"/>
                <a:sym typeface="Calibri"/>
              </a:rPr>
              <a:t>Ceiling of the cpu-shares per container, maximum of 1024</a:t>
            </a:r>
            <a:endParaRPr sz="1400" dirty="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dirty="0">
                <a:solidFill>
                  <a:schemeClr val="dk1"/>
                </a:solidFill>
                <a:latin typeface="Calibri"/>
                <a:ea typeface="Calibri"/>
                <a:cs typeface="Calibri"/>
                <a:sym typeface="Calibri"/>
              </a:rPr>
              <a:t>cpuSharesStep:  </a:t>
            </a:r>
            <a:r>
              <a:rPr lang="en" sz="1400" dirty="0">
                <a:solidFill>
                  <a:schemeClr val="dk1"/>
                </a:solidFill>
                <a:latin typeface="Calibri"/>
                <a:ea typeface="Calibri"/>
                <a:cs typeface="Calibri"/>
                <a:sym typeface="Calibri"/>
              </a:rPr>
              <a:t>Per iteration increment of cpu-shares</a:t>
            </a:r>
          </a:p>
          <a:p>
            <a:pPr>
              <a:buClr>
                <a:schemeClr val="dk1"/>
              </a:buClr>
              <a:buFont typeface="Calibri"/>
              <a:buChar char="-"/>
            </a:pPr>
            <a:r>
              <a:rPr lang="en-US" i="1" dirty="0" err="1">
                <a:solidFill>
                  <a:schemeClr val="dk1"/>
                </a:solidFill>
                <a:latin typeface="Calibri"/>
                <a:ea typeface="Calibri"/>
                <a:cs typeface="Calibri"/>
                <a:sym typeface="Calibri"/>
              </a:rPr>
              <a:t>updateLatencyThd</a:t>
            </a:r>
            <a:r>
              <a:rPr lang="en-US" sz="1400" i="1" dirty="0">
                <a:solidFill>
                  <a:schemeClr val="dk1"/>
                </a:solidFill>
                <a:latin typeface="Calibri"/>
                <a:ea typeface="Calibri"/>
                <a:cs typeface="Calibri"/>
                <a:sym typeface="Calibri"/>
              </a:rPr>
              <a:t>:  </a:t>
            </a:r>
            <a:r>
              <a:rPr lang="en-US" sz="1400" dirty="0">
                <a:solidFill>
                  <a:schemeClr val="dk1"/>
                </a:solidFill>
                <a:latin typeface="Calibri"/>
                <a:ea typeface="Calibri"/>
                <a:cs typeface="Calibri"/>
                <a:sym typeface="Calibri"/>
              </a:rPr>
              <a:t>Minimum degradation before updating cpu-shares </a:t>
            </a:r>
            <a:r>
              <a:rPr lang="en-US" sz="1400" b="1" dirty="0">
                <a:solidFill>
                  <a:schemeClr val="dk1"/>
                </a:solidFill>
                <a:latin typeface="Calibri"/>
                <a:ea typeface="Calibri"/>
                <a:cs typeface="Calibri"/>
                <a:sym typeface="Calibri"/>
              </a:rPr>
              <a:t>1.10</a:t>
            </a:r>
            <a:endParaRPr sz="1400" dirty="0">
              <a:solidFill>
                <a:schemeClr val="dk1"/>
              </a:solidFill>
              <a:latin typeface="Calibri"/>
              <a:ea typeface="Calibri"/>
              <a:cs typeface="Calibri"/>
              <a:sym typeface="Calibri"/>
            </a:endParaRPr>
          </a:p>
        </p:txBody>
      </p:sp>
      <p:graphicFrame>
        <p:nvGraphicFramePr>
          <p:cNvPr id="139" name="Google Shape;139;p26"/>
          <p:cNvGraphicFramePr/>
          <p:nvPr>
            <p:extLst>
              <p:ext uri="{D42A27DB-BD31-4B8C-83A1-F6EECF244321}">
                <p14:modId xmlns:p14="http://schemas.microsoft.com/office/powerpoint/2010/main" val="1393770898"/>
              </p:ext>
            </p:extLst>
          </p:nvPr>
        </p:nvGraphicFramePr>
        <p:xfrm>
          <a:off x="1574382" y="3137087"/>
          <a:ext cx="5586975" cy="1523910"/>
        </p:xfrm>
        <a:graphic>
          <a:graphicData uri="http://schemas.openxmlformats.org/drawingml/2006/table">
            <a:tbl>
              <a:tblPr>
                <a:noFill/>
                <a:tableStyleId>{0AFB0C45-6C06-4C76-AE2F-66641D2432B2}</a:tableStyleId>
              </a:tblPr>
              <a:tblGrid>
                <a:gridCol w="955975">
                  <a:extLst>
                    <a:ext uri="{9D8B030D-6E8A-4147-A177-3AD203B41FA5}">
                      <a16:colId xmlns:a16="http://schemas.microsoft.com/office/drawing/2014/main" val="20000"/>
                    </a:ext>
                  </a:extLst>
                </a:gridCol>
                <a:gridCol w="1407150">
                  <a:extLst>
                    <a:ext uri="{9D8B030D-6E8A-4147-A177-3AD203B41FA5}">
                      <a16:colId xmlns:a16="http://schemas.microsoft.com/office/drawing/2014/main" val="20001"/>
                    </a:ext>
                  </a:extLst>
                </a:gridCol>
                <a:gridCol w="1684825">
                  <a:extLst>
                    <a:ext uri="{9D8B030D-6E8A-4147-A177-3AD203B41FA5}">
                      <a16:colId xmlns:a16="http://schemas.microsoft.com/office/drawing/2014/main" val="20002"/>
                    </a:ext>
                  </a:extLst>
                </a:gridCol>
                <a:gridCol w="1539025">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b="1">
                          <a:latin typeface="Calibri"/>
                          <a:ea typeface="Calibri"/>
                          <a:cs typeface="Calibri"/>
                          <a:sym typeface="Calibri"/>
                        </a:rPr>
                        <a:t>Appln Class</a:t>
                      </a:r>
                      <a:endParaRPr b="1">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 b="1" i="1" dirty="0">
                          <a:latin typeface="Calibri"/>
                          <a:ea typeface="Calibri"/>
                          <a:cs typeface="Calibri"/>
                          <a:sym typeface="Calibri"/>
                        </a:rPr>
                        <a:t>numUpdatesThd</a:t>
                      </a:r>
                      <a:endParaRPr b="1" i="1" dirty="0">
                        <a:latin typeface="Calibri"/>
                        <a:ea typeface="Calibri"/>
                        <a:cs typeface="Calibri"/>
                        <a:sym typeface="Calibri"/>
                      </a:endParaRPr>
                    </a:p>
                  </a:txBody>
                  <a:tcPr marL="91425" marR="91425" marT="91425" marB="91425"/>
                </a:tc>
                <a:tc>
                  <a:txBody>
                    <a:bodyPr/>
                    <a:lstStyle/>
                    <a:p>
                      <a:pPr marL="0" lvl="0" indent="0" algn="ctr" rtl="0">
                        <a:lnSpc>
                          <a:spcPct val="115000"/>
                        </a:lnSpc>
                        <a:spcBef>
                          <a:spcPts val="0"/>
                        </a:spcBef>
                        <a:spcAft>
                          <a:spcPts val="1600"/>
                        </a:spcAft>
                        <a:buNone/>
                      </a:pPr>
                      <a:r>
                        <a:rPr lang="en" b="1" i="1" dirty="0">
                          <a:solidFill>
                            <a:schemeClr val="dk1"/>
                          </a:solidFill>
                          <a:latin typeface="Calibri"/>
                          <a:ea typeface="Calibri"/>
                          <a:cs typeface="Calibri"/>
                          <a:sym typeface="Calibri"/>
                        </a:rPr>
                        <a:t>maxCpuShares</a:t>
                      </a:r>
                      <a:endParaRPr b="1" dirty="0">
                        <a:latin typeface="Calibri"/>
                        <a:ea typeface="Calibri"/>
                        <a:cs typeface="Calibri"/>
                        <a:sym typeface="Calibri"/>
                      </a:endParaRPr>
                    </a:p>
                  </a:txBody>
                  <a:tcPr marL="91425" marR="91425" marT="91425" marB="91425"/>
                </a:tc>
                <a:tc>
                  <a:txBody>
                    <a:bodyPr/>
                    <a:lstStyle/>
                    <a:p>
                      <a:pPr marL="0" lvl="0" indent="0" algn="ctr" rtl="0">
                        <a:lnSpc>
                          <a:spcPct val="115000"/>
                        </a:lnSpc>
                        <a:spcBef>
                          <a:spcPts val="0"/>
                        </a:spcBef>
                        <a:spcAft>
                          <a:spcPts val="1600"/>
                        </a:spcAft>
                        <a:buNone/>
                      </a:pPr>
                      <a:r>
                        <a:rPr lang="en" b="1" i="1">
                          <a:solidFill>
                            <a:schemeClr val="dk1"/>
                          </a:solidFill>
                          <a:latin typeface="Calibri"/>
                          <a:ea typeface="Calibri"/>
                          <a:cs typeface="Calibri"/>
                          <a:sym typeface="Calibri"/>
                        </a:rPr>
                        <a:t>cpuSharesStep</a:t>
                      </a:r>
                      <a:endParaRPr b="1" i="1">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800" b="1">
                          <a:solidFill>
                            <a:srgbClr val="0000FF"/>
                          </a:solidFill>
                          <a:latin typeface="Calibri"/>
                          <a:ea typeface="Calibri"/>
                          <a:cs typeface="Calibri"/>
                          <a:sym typeface="Calibri"/>
                        </a:rPr>
                        <a:t>ET</a:t>
                      </a:r>
                      <a:endParaRPr sz="1800" b="1">
                        <a:solidFill>
                          <a:srgbClr val="0000FF"/>
                        </a:solidFill>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
                          <a:solidFill>
                            <a:srgbClr val="0000FF"/>
                          </a:solidFill>
                          <a:latin typeface="Calibri"/>
                          <a:ea typeface="Calibri"/>
                          <a:cs typeface="Calibri"/>
                          <a:sym typeface="Calibri"/>
                        </a:rPr>
                        <a:t>5</a:t>
                      </a:r>
                      <a:endParaRPr>
                        <a:solidFill>
                          <a:srgbClr val="0000FF"/>
                        </a:solidFill>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
                          <a:solidFill>
                            <a:srgbClr val="0000FF"/>
                          </a:solidFill>
                          <a:latin typeface="Calibri"/>
                          <a:ea typeface="Calibri"/>
                          <a:cs typeface="Calibri"/>
                          <a:sym typeface="Calibri"/>
                        </a:rPr>
                        <a:t>768</a:t>
                      </a:r>
                      <a:endParaRPr>
                        <a:solidFill>
                          <a:srgbClr val="0000FF"/>
                        </a:solidFill>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
                          <a:solidFill>
                            <a:srgbClr val="0000FF"/>
                          </a:solidFill>
                          <a:latin typeface="Calibri"/>
                          <a:ea typeface="Calibri"/>
                          <a:cs typeface="Calibri"/>
                          <a:sym typeface="Calibri"/>
                        </a:rPr>
                        <a:t>128</a:t>
                      </a:r>
                      <a:endParaRPr>
                        <a:solidFill>
                          <a:srgbClr val="0000FF"/>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800" b="1">
                          <a:solidFill>
                            <a:srgbClr val="9900FF"/>
                          </a:solidFill>
                          <a:latin typeface="Calibri"/>
                          <a:ea typeface="Calibri"/>
                          <a:cs typeface="Calibri"/>
                          <a:sym typeface="Calibri"/>
                        </a:rPr>
                        <a:t>MP</a:t>
                      </a:r>
                      <a:endParaRPr sz="1800" b="1">
                        <a:solidFill>
                          <a:srgbClr val="9900FF"/>
                        </a:solidFill>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
                          <a:solidFill>
                            <a:srgbClr val="9900FF"/>
                          </a:solidFill>
                          <a:latin typeface="Calibri"/>
                          <a:ea typeface="Calibri"/>
                          <a:cs typeface="Calibri"/>
                          <a:sym typeface="Calibri"/>
                        </a:rPr>
                        <a:t>3</a:t>
                      </a:r>
                      <a:endParaRPr>
                        <a:solidFill>
                          <a:srgbClr val="9900FF"/>
                        </a:solidFill>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
                          <a:solidFill>
                            <a:srgbClr val="9900FF"/>
                          </a:solidFill>
                          <a:latin typeface="Calibri"/>
                          <a:ea typeface="Calibri"/>
                          <a:cs typeface="Calibri"/>
                          <a:sym typeface="Calibri"/>
                        </a:rPr>
                        <a:t>256</a:t>
                      </a:r>
                      <a:endParaRPr>
                        <a:solidFill>
                          <a:srgbClr val="9900FF"/>
                        </a:solidFill>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 dirty="0">
                          <a:solidFill>
                            <a:srgbClr val="9900FF"/>
                          </a:solidFill>
                          <a:latin typeface="Calibri"/>
                          <a:ea typeface="Calibri"/>
                          <a:cs typeface="Calibri"/>
                          <a:sym typeface="Calibri"/>
                        </a:rPr>
                        <a:t>64</a:t>
                      </a:r>
                      <a:endParaRPr dirty="0">
                        <a:solidFill>
                          <a:srgbClr val="9900FF"/>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2BE87DF9-8746-4C75-BBB8-0A71FEBC75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368185"/>
            <a:ext cx="8520600" cy="572700"/>
          </a:xfrm>
          <a:prstGeom prst="rect">
            <a:avLst/>
          </a:prstGeom>
        </p:spPr>
        <p:txBody>
          <a:bodyPr spcFirstLastPara="1" wrap="square" lIns="91425" tIns="91425" rIns="91425" bIns="91425" anchor="t" anchorCtr="0">
            <a:noAutofit/>
          </a:bodyPr>
          <a:lstStyle/>
          <a:p>
            <a:pPr lvl="0" algn="ctr"/>
            <a:r>
              <a:rPr lang="en" sz="3600" dirty="0">
                <a:latin typeface="Calibri"/>
                <a:ea typeface="Calibri"/>
                <a:cs typeface="Calibri"/>
                <a:sym typeface="Calibri"/>
              </a:rPr>
              <a:t>Multi </a:t>
            </a:r>
            <a:r>
              <a:rPr lang="en-US" sz="3600" dirty="0">
                <a:latin typeface="Calibri"/>
                <a:ea typeface="Calibri"/>
                <a:cs typeface="Calibri"/>
                <a:sym typeface="Calibri"/>
              </a:rPr>
              <a:t>N</a:t>
            </a:r>
            <a:r>
              <a:rPr lang="en" sz="3600" dirty="0">
                <a:latin typeface="Calibri"/>
                <a:ea typeface="Calibri"/>
                <a:cs typeface="Calibri"/>
                <a:sym typeface="Calibri"/>
              </a:rPr>
              <a:t>ode Placement: </a:t>
            </a:r>
            <a:r>
              <a:rPr lang="en-US" sz="3600" dirty="0">
                <a:latin typeface="Calibri"/>
                <a:ea typeface="Calibri"/>
                <a:cs typeface="Calibri"/>
                <a:sym typeface="Calibri"/>
              </a:rPr>
              <a:t>Latency monitoring</a:t>
            </a:r>
            <a:r>
              <a:rPr lang="en" sz="3600" dirty="0">
                <a:latin typeface="Calibri"/>
                <a:ea typeface="Calibri"/>
                <a:cs typeface="Calibri"/>
                <a:sym typeface="Calibri"/>
              </a:rPr>
              <a:t> </a:t>
            </a:r>
            <a:endParaRPr sz="3600" dirty="0">
              <a:latin typeface="Calibri"/>
              <a:ea typeface="Calibri"/>
              <a:cs typeface="Calibri"/>
              <a:sym typeface="Calibri"/>
            </a:endParaRPr>
          </a:p>
        </p:txBody>
      </p:sp>
      <p:sp>
        <p:nvSpPr>
          <p:cNvPr id="120" name="Google Shape;120;p23"/>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Calibri"/>
              <a:buChar char="-"/>
            </a:pPr>
            <a:r>
              <a:rPr lang="en" dirty="0">
                <a:solidFill>
                  <a:schemeClr val="dk1"/>
                </a:solidFill>
                <a:latin typeface="Calibri"/>
                <a:ea typeface="Calibri"/>
                <a:cs typeface="Calibri"/>
                <a:sym typeface="Calibri"/>
              </a:rPr>
              <a:t>Packaging: Greedy algorithm based on data center power management policy. </a:t>
            </a:r>
            <a:endParaRPr dirty="0">
              <a:solidFill>
                <a:schemeClr val="dk1"/>
              </a:solidFill>
              <a:latin typeface="Calibri"/>
              <a:ea typeface="Calibri"/>
              <a:cs typeface="Calibri"/>
              <a:sym typeface="Calibri"/>
            </a:endParaRPr>
          </a:p>
        </p:txBody>
      </p:sp>
      <p:sp>
        <p:nvSpPr>
          <p:cNvPr id="13" name="Google Shape;120;p23">
            <a:extLst>
              <a:ext uri="{FF2B5EF4-FFF2-40B4-BE49-F238E27FC236}">
                <a16:creationId xmlns:a16="http://schemas.microsoft.com/office/drawing/2014/main" id="{18636FEC-8386-4060-A70B-33EC4EE550D6}"/>
              </a:ext>
            </a:extLst>
          </p:cNvPr>
          <p:cNvSpPr txBox="1">
            <a:spLocks/>
          </p:cNvSpPr>
          <p:nvPr/>
        </p:nvSpPr>
        <p:spPr>
          <a:xfrm>
            <a:off x="326330" y="2926586"/>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buClr>
                <a:schemeClr val="dk1"/>
              </a:buClr>
              <a:buFont typeface="Calibri"/>
              <a:buChar char="-"/>
            </a:pPr>
            <a:r>
              <a:rPr lang="en-US" dirty="0">
                <a:solidFill>
                  <a:schemeClr val="dk1"/>
                </a:solidFill>
                <a:latin typeface="Calibri"/>
                <a:ea typeface="Calibri"/>
                <a:cs typeface="Calibri"/>
                <a:sym typeface="Calibri"/>
              </a:rPr>
              <a:t>Monitor average latency</a:t>
            </a:r>
          </a:p>
          <a:p>
            <a:pPr>
              <a:buClr>
                <a:schemeClr val="dk1"/>
              </a:buClr>
              <a:buFont typeface="Calibri"/>
              <a:buChar char="-"/>
            </a:pPr>
            <a:r>
              <a:rPr lang="en-US" dirty="0">
                <a:solidFill>
                  <a:schemeClr val="dk1"/>
                </a:solidFill>
                <a:latin typeface="Calibri"/>
                <a:ea typeface="Calibri"/>
                <a:cs typeface="Calibri"/>
                <a:sym typeface="Calibri"/>
              </a:rPr>
              <a:t>Based on threshold latency, mark invoker to be in </a:t>
            </a:r>
            <a:r>
              <a:rPr lang="en-US" b="1" i="1" dirty="0">
                <a:solidFill>
                  <a:schemeClr val="dk1"/>
                </a:solidFill>
                <a:latin typeface="Calibri"/>
                <a:ea typeface="Calibri"/>
                <a:cs typeface="Calibri"/>
                <a:sym typeface="Calibri"/>
              </a:rPr>
              <a:t>safe</a:t>
            </a:r>
            <a:r>
              <a:rPr lang="en-US" b="1" dirty="0">
                <a:solidFill>
                  <a:schemeClr val="dk1"/>
                </a:solidFill>
                <a:latin typeface="Calibri"/>
                <a:ea typeface="Calibri"/>
                <a:cs typeface="Calibri"/>
                <a:sym typeface="Calibri"/>
              </a:rPr>
              <a:t>, </a:t>
            </a:r>
            <a:r>
              <a:rPr lang="en-US" b="1" i="1" dirty="0">
                <a:solidFill>
                  <a:schemeClr val="dk1"/>
                </a:solidFill>
                <a:latin typeface="Calibri"/>
                <a:ea typeface="Calibri"/>
                <a:cs typeface="Calibri"/>
                <a:sym typeface="Calibri"/>
              </a:rPr>
              <a:t>warning</a:t>
            </a:r>
            <a:r>
              <a:rPr lang="en-US" b="1" dirty="0">
                <a:solidFill>
                  <a:schemeClr val="dk1"/>
                </a:solidFill>
                <a:latin typeface="Calibri"/>
                <a:ea typeface="Calibri"/>
                <a:cs typeface="Calibri"/>
                <a:sym typeface="Calibri"/>
              </a:rPr>
              <a:t>, </a:t>
            </a:r>
            <a:r>
              <a:rPr lang="en-US" b="1" i="1" dirty="0">
                <a:solidFill>
                  <a:schemeClr val="dk1"/>
                </a:solidFill>
                <a:latin typeface="Calibri"/>
                <a:ea typeface="Calibri"/>
                <a:cs typeface="Calibri"/>
                <a:sym typeface="Calibri"/>
              </a:rPr>
              <a:t>unsafe</a:t>
            </a:r>
            <a:r>
              <a:rPr lang="en-US" dirty="0">
                <a:solidFill>
                  <a:schemeClr val="dk1"/>
                </a:solidFill>
                <a:latin typeface="Calibri"/>
                <a:ea typeface="Calibri"/>
                <a:cs typeface="Calibri"/>
                <a:sym typeface="Calibri"/>
              </a:rPr>
              <a:t> zone</a:t>
            </a:r>
          </a:p>
          <a:p>
            <a:pPr>
              <a:buClr>
                <a:schemeClr val="dk1"/>
              </a:buClr>
              <a:buFont typeface="Calibri"/>
              <a:buChar char="-"/>
            </a:pPr>
            <a:r>
              <a:rPr lang="en-US" dirty="0">
                <a:solidFill>
                  <a:schemeClr val="dk1"/>
                </a:solidFill>
                <a:latin typeface="Calibri"/>
                <a:ea typeface="Calibri"/>
                <a:cs typeface="Calibri"/>
                <a:sym typeface="Calibri"/>
              </a:rPr>
              <a:t>Capacity of invoker varies by the zone</a:t>
            </a:r>
          </a:p>
          <a:p>
            <a:pPr>
              <a:buClr>
                <a:schemeClr val="dk1"/>
              </a:buClr>
              <a:buFont typeface="Calibri"/>
              <a:buChar char="-"/>
            </a:pPr>
            <a:endParaRPr lang="en-US" dirty="0">
              <a:solidFill>
                <a:schemeClr val="dk1"/>
              </a:solidFill>
              <a:latin typeface="Calibri"/>
              <a:ea typeface="Calibri"/>
              <a:cs typeface="Calibri"/>
              <a:sym typeface="Calibri"/>
            </a:endParaRPr>
          </a:p>
          <a:p>
            <a:pPr>
              <a:buClr>
                <a:schemeClr val="dk1"/>
              </a:buClr>
              <a:buFont typeface="Calibri"/>
              <a:buChar char="-"/>
            </a:pPr>
            <a:endParaRPr lang="en-US" dirty="0">
              <a:solidFill>
                <a:schemeClr val="dk1"/>
              </a:solidFill>
              <a:latin typeface="Calibri"/>
              <a:ea typeface="Calibri"/>
              <a:cs typeface="Calibri"/>
              <a:sym typeface="Calibri"/>
            </a:endParaRPr>
          </a:p>
          <a:p>
            <a:pPr>
              <a:buClr>
                <a:schemeClr val="dk1"/>
              </a:buClr>
              <a:buFont typeface="Calibri"/>
              <a:buChar char="-"/>
            </a:pPr>
            <a:endParaRPr lang="en-US" dirty="0">
              <a:solidFill>
                <a:schemeClr val="dk1"/>
              </a:solidFill>
              <a:latin typeface="Calibri"/>
              <a:ea typeface="Calibri"/>
              <a:cs typeface="Calibri"/>
              <a:sym typeface="Calibri"/>
            </a:endParaRPr>
          </a:p>
        </p:txBody>
      </p:sp>
      <p:sp>
        <p:nvSpPr>
          <p:cNvPr id="15" name="Rectangle 14">
            <a:extLst>
              <a:ext uri="{FF2B5EF4-FFF2-40B4-BE49-F238E27FC236}">
                <a16:creationId xmlns:a16="http://schemas.microsoft.com/office/drawing/2014/main" id="{7B65127D-363D-4C05-8D46-5E4BF1A5869B}"/>
              </a:ext>
            </a:extLst>
          </p:cNvPr>
          <p:cNvSpPr/>
          <p:nvPr/>
        </p:nvSpPr>
        <p:spPr>
          <a:xfrm>
            <a:off x="1280160" y="2039022"/>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a:extLst>
              <a:ext uri="{FF2B5EF4-FFF2-40B4-BE49-F238E27FC236}">
                <a16:creationId xmlns:a16="http://schemas.microsoft.com/office/drawing/2014/main" id="{8C3BF40D-9A38-40B2-A026-47400AEF2076}"/>
              </a:ext>
            </a:extLst>
          </p:cNvPr>
          <p:cNvSpPr/>
          <p:nvPr/>
        </p:nvSpPr>
        <p:spPr>
          <a:xfrm>
            <a:off x="1572768" y="2039022"/>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CDB8BC27-3FD1-4735-94B7-AB3049FCAE5B}"/>
              </a:ext>
            </a:extLst>
          </p:cNvPr>
          <p:cNvSpPr/>
          <p:nvPr/>
        </p:nvSpPr>
        <p:spPr>
          <a:xfrm>
            <a:off x="1865376" y="2039022"/>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E7D1DBF6-51A5-4CFB-BF63-8E7C46002BAA}"/>
              </a:ext>
            </a:extLst>
          </p:cNvPr>
          <p:cNvSpPr/>
          <p:nvPr/>
        </p:nvSpPr>
        <p:spPr>
          <a:xfrm>
            <a:off x="2157984" y="2039022"/>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667F9047-04EA-4E04-B6E9-E7F868AC8DDF}"/>
              </a:ext>
            </a:extLst>
          </p:cNvPr>
          <p:cNvSpPr/>
          <p:nvPr/>
        </p:nvSpPr>
        <p:spPr>
          <a:xfrm>
            <a:off x="2873654" y="2029135"/>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39D89166-E2F0-4223-86B3-1F8F1F9BBB83}"/>
              </a:ext>
            </a:extLst>
          </p:cNvPr>
          <p:cNvSpPr/>
          <p:nvPr/>
        </p:nvSpPr>
        <p:spPr>
          <a:xfrm>
            <a:off x="3166262" y="2029135"/>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DC23356A-F85B-472B-885B-885EBEC3AA40}"/>
              </a:ext>
            </a:extLst>
          </p:cNvPr>
          <p:cNvSpPr/>
          <p:nvPr/>
        </p:nvSpPr>
        <p:spPr>
          <a:xfrm>
            <a:off x="3458870" y="2029135"/>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7375FA66-55E0-42C5-8093-373709B770A6}"/>
              </a:ext>
            </a:extLst>
          </p:cNvPr>
          <p:cNvSpPr/>
          <p:nvPr/>
        </p:nvSpPr>
        <p:spPr>
          <a:xfrm>
            <a:off x="3751478" y="2029135"/>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a:extLst>
              <a:ext uri="{FF2B5EF4-FFF2-40B4-BE49-F238E27FC236}">
                <a16:creationId xmlns:a16="http://schemas.microsoft.com/office/drawing/2014/main" id="{F7265606-E4B7-4190-B80E-1995EEA95C9B}"/>
              </a:ext>
            </a:extLst>
          </p:cNvPr>
          <p:cNvSpPr/>
          <p:nvPr/>
        </p:nvSpPr>
        <p:spPr>
          <a:xfrm>
            <a:off x="5955185" y="1995766"/>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a:extLst>
              <a:ext uri="{FF2B5EF4-FFF2-40B4-BE49-F238E27FC236}">
                <a16:creationId xmlns:a16="http://schemas.microsoft.com/office/drawing/2014/main" id="{578DAE3C-0362-4D0C-8F35-EF81C9CABF77}"/>
              </a:ext>
            </a:extLst>
          </p:cNvPr>
          <p:cNvSpPr/>
          <p:nvPr/>
        </p:nvSpPr>
        <p:spPr>
          <a:xfrm>
            <a:off x="6247793" y="1995766"/>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a:extLst>
              <a:ext uri="{FF2B5EF4-FFF2-40B4-BE49-F238E27FC236}">
                <a16:creationId xmlns:a16="http://schemas.microsoft.com/office/drawing/2014/main" id="{41ED7903-9056-416F-9A04-83E0250D5D86}"/>
              </a:ext>
            </a:extLst>
          </p:cNvPr>
          <p:cNvSpPr/>
          <p:nvPr/>
        </p:nvSpPr>
        <p:spPr>
          <a:xfrm>
            <a:off x="6540401" y="1995766"/>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a:extLst>
              <a:ext uri="{FF2B5EF4-FFF2-40B4-BE49-F238E27FC236}">
                <a16:creationId xmlns:a16="http://schemas.microsoft.com/office/drawing/2014/main" id="{53348B0F-5C57-40FC-9150-4A73660108C5}"/>
              </a:ext>
            </a:extLst>
          </p:cNvPr>
          <p:cNvSpPr/>
          <p:nvPr/>
        </p:nvSpPr>
        <p:spPr>
          <a:xfrm>
            <a:off x="6833009" y="1995766"/>
            <a:ext cx="292608" cy="43280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Oval 2">
            <a:extLst>
              <a:ext uri="{FF2B5EF4-FFF2-40B4-BE49-F238E27FC236}">
                <a16:creationId xmlns:a16="http://schemas.microsoft.com/office/drawing/2014/main" id="{FD01E8B2-6CF2-4080-94DF-D7587BD1BD9B}"/>
              </a:ext>
            </a:extLst>
          </p:cNvPr>
          <p:cNvSpPr/>
          <p:nvPr/>
        </p:nvSpPr>
        <p:spPr>
          <a:xfrm>
            <a:off x="4513478" y="2179930"/>
            <a:ext cx="140821" cy="167756"/>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4CF7D63-066C-4552-A2DE-4830293800F7}"/>
              </a:ext>
            </a:extLst>
          </p:cNvPr>
          <p:cNvSpPr/>
          <p:nvPr/>
        </p:nvSpPr>
        <p:spPr>
          <a:xfrm>
            <a:off x="5239515" y="2164503"/>
            <a:ext cx="140821" cy="167756"/>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D47DC8E-3EAD-41E6-915E-193115F102A5}"/>
              </a:ext>
            </a:extLst>
          </p:cNvPr>
          <p:cNvSpPr txBox="1"/>
          <p:nvPr/>
        </p:nvSpPr>
        <p:spPr>
          <a:xfrm>
            <a:off x="1626706" y="1644775"/>
            <a:ext cx="393056" cy="307777"/>
          </a:xfrm>
          <a:prstGeom prst="rect">
            <a:avLst/>
          </a:prstGeom>
          <a:noFill/>
        </p:spPr>
        <p:txBody>
          <a:bodyPr wrap="none" rtlCol="0">
            <a:spAutoFit/>
          </a:bodyPr>
          <a:lstStyle/>
          <a:p>
            <a:r>
              <a:rPr lang="en-US" dirty="0"/>
              <a:t>I-1</a:t>
            </a:r>
          </a:p>
        </p:txBody>
      </p:sp>
      <p:sp>
        <p:nvSpPr>
          <p:cNvPr id="30" name="TextBox 29">
            <a:extLst>
              <a:ext uri="{FF2B5EF4-FFF2-40B4-BE49-F238E27FC236}">
                <a16:creationId xmlns:a16="http://schemas.microsoft.com/office/drawing/2014/main" id="{F8709F52-7B21-4C5D-9B09-08501A8AAF75}"/>
              </a:ext>
            </a:extLst>
          </p:cNvPr>
          <p:cNvSpPr txBox="1"/>
          <p:nvPr/>
        </p:nvSpPr>
        <p:spPr>
          <a:xfrm>
            <a:off x="3212118" y="1644286"/>
            <a:ext cx="393056" cy="307777"/>
          </a:xfrm>
          <a:prstGeom prst="rect">
            <a:avLst/>
          </a:prstGeom>
          <a:noFill/>
        </p:spPr>
        <p:txBody>
          <a:bodyPr wrap="none" rtlCol="0">
            <a:spAutoFit/>
          </a:bodyPr>
          <a:lstStyle/>
          <a:p>
            <a:r>
              <a:rPr lang="en-US" dirty="0"/>
              <a:t>I-2</a:t>
            </a:r>
          </a:p>
        </p:txBody>
      </p:sp>
      <p:sp>
        <p:nvSpPr>
          <p:cNvPr id="31" name="TextBox 30">
            <a:extLst>
              <a:ext uri="{FF2B5EF4-FFF2-40B4-BE49-F238E27FC236}">
                <a16:creationId xmlns:a16="http://schemas.microsoft.com/office/drawing/2014/main" id="{B9C2E542-7F4B-4011-A1FE-B6EA53BE2BF0}"/>
              </a:ext>
            </a:extLst>
          </p:cNvPr>
          <p:cNvSpPr txBox="1"/>
          <p:nvPr/>
        </p:nvSpPr>
        <p:spPr>
          <a:xfrm>
            <a:off x="6394075" y="1644286"/>
            <a:ext cx="423514" cy="307777"/>
          </a:xfrm>
          <a:prstGeom prst="rect">
            <a:avLst/>
          </a:prstGeom>
          <a:noFill/>
        </p:spPr>
        <p:txBody>
          <a:bodyPr wrap="none" rtlCol="0">
            <a:spAutoFit/>
          </a:bodyPr>
          <a:lstStyle/>
          <a:p>
            <a:r>
              <a:rPr lang="en-US" dirty="0"/>
              <a:t>I-N</a:t>
            </a:r>
          </a:p>
        </p:txBody>
      </p:sp>
      <p:sp>
        <p:nvSpPr>
          <p:cNvPr id="29" name="Rectangle 28">
            <a:extLst>
              <a:ext uri="{FF2B5EF4-FFF2-40B4-BE49-F238E27FC236}">
                <a16:creationId xmlns:a16="http://schemas.microsoft.com/office/drawing/2014/main" id="{68A97FBA-0085-4C8B-A760-277DAB567AE8}"/>
              </a:ext>
            </a:extLst>
          </p:cNvPr>
          <p:cNvSpPr/>
          <p:nvPr/>
        </p:nvSpPr>
        <p:spPr>
          <a:xfrm>
            <a:off x="2157984" y="2039021"/>
            <a:ext cx="292608" cy="43280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08BC6446-1CAA-40D2-9C42-7F18B2F426FA}"/>
              </a:ext>
            </a:extLst>
          </p:cNvPr>
          <p:cNvSpPr/>
          <p:nvPr/>
        </p:nvSpPr>
        <p:spPr>
          <a:xfrm>
            <a:off x="1872079" y="2039021"/>
            <a:ext cx="292608" cy="43280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Slide Number Placeholder 1">
            <a:extLst>
              <a:ext uri="{FF2B5EF4-FFF2-40B4-BE49-F238E27FC236}">
                <a16:creationId xmlns:a16="http://schemas.microsoft.com/office/drawing/2014/main" id="{67B2551C-551F-479D-815C-47145F53E2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246996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62153"/>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Calibri"/>
                <a:ea typeface="Calibri"/>
                <a:cs typeface="Calibri"/>
                <a:sym typeface="Calibri"/>
              </a:rPr>
              <a:t>Motivation</a:t>
            </a:r>
            <a:r>
              <a:rPr lang="en" dirty="0">
                <a:latin typeface="Calibri"/>
                <a:ea typeface="Calibri"/>
                <a:cs typeface="Calibri"/>
                <a:sym typeface="Calibri"/>
              </a:rPr>
              <a:t>	</a:t>
            </a:r>
            <a:endParaRPr dirty="0">
              <a:latin typeface="Calibri"/>
              <a:ea typeface="Calibri"/>
              <a:cs typeface="Calibri"/>
              <a:sym typeface="Calibri"/>
            </a:endParaRPr>
          </a:p>
        </p:txBody>
      </p:sp>
      <p:sp>
        <p:nvSpPr>
          <p:cNvPr id="73" name="Google Shape;73;p16"/>
          <p:cNvSpPr txBox="1">
            <a:spLocks noGrp="1"/>
          </p:cNvSpPr>
          <p:nvPr>
            <p:ph type="body" idx="1"/>
          </p:nvPr>
        </p:nvSpPr>
        <p:spPr>
          <a:xfrm>
            <a:off x="311700" y="875287"/>
            <a:ext cx="8520600" cy="249702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Calibri"/>
              <a:buChar char="-"/>
            </a:pPr>
            <a:r>
              <a:rPr lang="en-US" sz="2200" dirty="0">
                <a:solidFill>
                  <a:schemeClr val="dk1"/>
                </a:solidFill>
                <a:latin typeface="Calibri"/>
                <a:ea typeface="Calibri"/>
                <a:cs typeface="Calibri"/>
                <a:sym typeface="Calibri"/>
              </a:rPr>
              <a:t>Interest from different domains</a:t>
            </a:r>
          </a:p>
          <a:p>
            <a:pPr lvl="1" indent="-342900">
              <a:spcBef>
                <a:spcPts val="0"/>
              </a:spcBef>
              <a:buClr>
                <a:schemeClr val="dk1"/>
              </a:buClr>
              <a:buSzPts val="1800"/>
              <a:buFont typeface="Calibri"/>
              <a:buChar char="-"/>
            </a:pPr>
            <a:r>
              <a:rPr lang="en-US" sz="1600" b="1" dirty="0">
                <a:solidFill>
                  <a:schemeClr val="dk1"/>
                </a:solidFill>
                <a:latin typeface="Calibri"/>
                <a:ea typeface="Calibri"/>
                <a:cs typeface="Calibri"/>
                <a:sym typeface="Calibri"/>
              </a:rPr>
              <a:t>Edge-Triggered</a:t>
            </a:r>
            <a:r>
              <a:rPr lang="en-US" sz="1600" dirty="0">
                <a:solidFill>
                  <a:schemeClr val="dk1"/>
                </a:solidFill>
                <a:latin typeface="Calibri"/>
                <a:ea typeface="Calibri"/>
                <a:cs typeface="Calibri"/>
                <a:sym typeface="Calibri"/>
              </a:rPr>
              <a:t> applications: e.g. Web apps, backends, data preprocessing</a:t>
            </a:r>
          </a:p>
          <a:p>
            <a:pPr lvl="1" indent="-342900">
              <a:lnSpc>
                <a:spcPct val="100000"/>
              </a:lnSpc>
              <a:spcBef>
                <a:spcPts val="0"/>
              </a:spcBef>
              <a:spcAft>
                <a:spcPts val="1000"/>
              </a:spcAft>
              <a:buClr>
                <a:schemeClr val="dk1"/>
              </a:buClr>
              <a:buSzPts val="1800"/>
              <a:buFont typeface="Calibri"/>
              <a:buChar char="-"/>
            </a:pPr>
            <a:r>
              <a:rPr lang="en-US" sz="1600" b="1" dirty="0">
                <a:solidFill>
                  <a:schemeClr val="dk1"/>
                </a:solidFill>
                <a:latin typeface="Calibri"/>
                <a:ea typeface="Calibri"/>
                <a:cs typeface="Calibri"/>
                <a:sym typeface="Calibri"/>
              </a:rPr>
              <a:t>Massively Parallel </a:t>
            </a:r>
            <a:r>
              <a:rPr lang="en-US" sz="1600" dirty="0">
                <a:solidFill>
                  <a:schemeClr val="dk1"/>
                </a:solidFill>
                <a:latin typeface="Calibri"/>
                <a:ea typeface="Calibri"/>
                <a:cs typeface="Calibri"/>
                <a:sym typeface="Calibri"/>
              </a:rPr>
              <a:t>applications: e.g. MapReduce, Stream Processing </a:t>
            </a:r>
            <a:endParaRPr lang="en" sz="1600" dirty="0">
              <a:solidFill>
                <a:schemeClr val="dk1"/>
              </a:solidFill>
              <a:latin typeface="Calibri"/>
              <a:ea typeface="Calibri"/>
              <a:cs typeface="Calibri"/>
              <a:sym typeface="Calibri"/>
            </a:endParaRPr>
          </a:p>
          <a:p>
            <a:pPr lvl="0">
              <a:buClr>
                <a:schemeClr val="dk1"/>
              </a:buClr>
              <a:buFont typeface="Calibri"/>
              <a:buChar char="-"/>
            </a:pPr>
            <a:r>
              <a:rPr lang="en-US" sz="2200" dirty="0">
                <a:solidFill>
                  <a:schemeClr val="dk1"/>
                </a:solidFill>
                <a:latin typeface="Calibri"/>
                <a:ea typeface="Calibri"/>
                <a:cs typeface="Calibri"/>
                <a:sym typeface="Calibri"/>
              </a:rPr>
              <a:t>Serverless offers cost benefits: </a:t>
            </a:r>
            <a:r>
              <a:rPr lang="en-US" dirty="0">
                <a:solidFill>
                  <a:schemeClr val="dk1"/>
                </a:solidFill>
                <a:latin typeface="Calibri"/>
                <a:ea typeface="Calibri"/>
                <a:cs typeface="Calibri"/>
                <a:sym typeface="Calibri"/>
              </a:rPr>
              <a:t>20₵ per 1M lambda requests</a:t>
            </a:r>
          </a:p>
          <a:p>
            <a:pPr lvl="1" indent="-342900">
              <a:spcBef>
                <a:spcPts val="0"/>
              </a:spcBef>
              <a:buClr>
                <a:schemeClr val="dk1"/>
              </a:buClr>
              <a:buSzPts val="1800"/>
              <a:buFont typeface="Calibri"/>
              <a:buChar char="-"/>
            </a:pPr>
            <a:r>
              <a:rPr lang="en-US" sz="1600" dirty="0">
                <a:solidFill>
                  <a:schemeClr val="dk1"/>
                </a:solidFill>
                <a:latin typeface="Calibri"/>
                <a:ea typeface="Calibri"/>
                <a:cs typeface="Calibri"/>
                <a:sym typeface="Calibri"/>
              </a:rPr>
              <a:t>Ex-Camera [NSDI’17] </a:t>
            </a:r>
            <a:r>
              <a:rPr lang="en-US" sz="1600" b="1" dirty="0">
                <a:solidFill>
                  <a:schemeClr val="dk1"/>
                </a:solidFill>
                <a:latin typeface="Calibri"/>
                <a:ea typeface="Calibri"/>
                <a:cs typeface="Calibri"/>
                <a:sym typeface="Calibri"/>
              </a:rPr>
              <a:t>serverless</a:t>
            </a:r>
            <a:r>
              <a:rPr lang="en-US" sz="1600" dirty="0">
                <a:solidFill>
                  <a:schemeClr val="dk1"/>
                </a:solidFill>
                <a:latin typeface="Calibri"/>
                <a:ea typeface="Calibri"/>
                <a:cs typeface="Calibri"/>
                <a:sym typeface="Calibri"/>
              </a:rPr>
              <a:t> video encoding is </a:t>
            </a:r>
            <a:r>
              <a:rPr lang="en-US" sz="1600" b="1" dirty="0">
                <a:solidFill>
                  <a:schemeClr val="dk1"/>
                </a:solidFill>
                <a:latin typeface="Calibri"/>
                <a:ea typeface="Calibri"/>
                <a:cs typeface="Calibri"/>
                <a:sym typeface="Calibri"/>
              </a:rPr>
              <a:t>60x </a:t>
            </a:r>
            <a:r>
              <a:rPr lang="en-US" sz="1600" dirty="0">
                <a:solidFill>
                  <a:schemeClr val="dk1"/>
                </a:solidFill>
                <a:latin typeface="Calibri"/>
                <a:ea typeface="Calibri"/>
                <a:cs typeface="Calibri"/>
                <a:sym typeface="Calibri"/>
              </a:rPr>
              <a:t>faster and </a:t>
            </a:r>
            <a:r>
              <a:rPr lang="en-US" sz="1600" b="1" dirty="0">
                <a:solidFill>
                  <a:schemeClr val="dk1"/>
                </a:solidFill>
                <a:latin typeface="Calibri"/>
                <a:ea typeface="Calibri"/>
                <a:cs typeface="Calibri"/>
                <a:sym typeface="Calibri"/>
              </a:rPr>
              <a:t>6x</a:t>
            </a:r>
            <a:r>
              <a:rPr lang="en-US" sz="1600" dirty="0">
                <a:solidFill>
                  <a:schemeClr val="dk1"/>
                </a:solidFill>
                <a:latin typeface="Calibri"/>
                <a:ea typeface="Calibri"/>
                <a:cs typeface="Calibri"/>
                <a:sym typeface="Calibri"/>
              </a:rPr>
              <a:t> cheaper than VM based (</a:t>
            </a:r>
            <a:r>
              <a:rPr lang="en-US" sz="1600" b="1" dirty="0" err="1">
                <a:solidFill>
                  <a:schemeClr val="dk1"/>
                </a:solidFill>
                <a:latin typeface="Calibri"/>
                <a:ea typeface="Calibri"/>
                <a:cs typeface="Calibri"/>
                <a:sym typeface="Calibri"/>
              </a:rPr>
              <a:t>serverful</a:t>
            </a:r>
            <a:r>
              <a:rPr lang="en-US" sz="1600" b="1" dirty="0">
                <a:solidFill>
                  <a:schemeClr val="dk1"/>
                </a:solidFill>
                <a:latin typeface="Calibri"/>
                <a:ea typeface="Calibri"/>
                <a:cs typeface="Calibri"/>
                <a:sym typeface="Calibri"/>
              </a:rPr>
              <a:t>)</a:t>
            </a:r>
            <a:r>
              <a:rPr lang="en-US" sz="1600" dirty="0">
                <a:solidFill>
                  <a:schemeClr val="dk1"/>
                </a:solidFill>
                <a:latin typeface="Calibri"/>
                <a:ea typeface="Calibri"/>
                <a:cs typeface="Calibri"/>
                <a:sym typeface="Calibri"/>
              </a:rPr>
              <a:t> solution.</a:t>
            </a:r>
            <a:endParaRPr lang="en-US" sz="2200" dirty="0">
              <a:solidFill>
                <a:schemeClr val="dk1"/>
              </a:solidFill>
              <a:latin typeface="Calibri"/>
              <a:ea typeface="Calibri"/>
              <a:cs typeface="Calibri"/>
              <a:sym typeface="Calibri"/>
            </a:endParaRPr>
          </a:p>
          <a:p>
            <a:pPr lvl="0">
              <a:buClr>
                <a:schemeClr val="dk1"/>
              </a:buClr>
              <a:buFont typeface="Calibri"/>
              <a:buChar char="-"/>
            </a:pPr>
            <a:r>
              <a:rPr lang="en-US" sz="2200" dirty="0">
                <a:solidFill>
                  <a:schemeClr val="dk1"/>
                </a:solidFill>
                <a:latin typeface="Calibri"/>
                <a:ea typeface="Calibri"/>
                <a:cs typeface="Calibri"/>
                <a:sym typeface="Calibri"/>
              </a:rPr>
              <a:t>Interest in serverless computing will rise. For a viable service: </a:t>
            </a:r>
            <a:r>
              <a:rPr lang="en-US" sz="1800" dirty="0">
                <a:solidFill>
                  <a:srgbClr val="00B0F0"/>
                </a:solidFill>
                <a:latin typeface="Calibri"/>
                <a:ea typeface="Calibri"/>
                <a:cs typeface="Calibri"/>
                <a:sym typeface="Calibri"/>
              </a:rPr>
              <a:t> </a:t>
            </a:r>
          </a:p>
          <a:p>
            <a:pPr lvl="1" indent="-342900">
              <a:spcBef>
                <a:spcPts val="0"/>
              </a:spcBef>
              <a:buClr>
                <a:schemeClr val="dk1"/>
              </a:buClr>
              <a:buSzPts val="1800"/>
              <a:buFont typeface="Calibri"/>
              <a:buChar char="-"/>
            </a:pPr>
            <a:r>
              <a:rPr lang="en-US" sz="1800" b="1" dirty="0">
                <a:solidFill>
                  <a:srgbClr val="92D050"/>
                </a:solidFill>
                <a:latin typeface="Calibri"/>
                <a:ea typeface="Calibri"/>
                <a:cs typeface="Calibri"/>
                <a:sym typeface="Calibri"/>
              </a:rPr>
              <a:t>Efficient</a:t>
            </a:r>
            <a:r>
              <a:rPr lang="en-US" sz="1800" dirty="0">
                <a:solidFill>
                  <a:schemeClr val="dk1"/>
                </a:solidFill>
                <a:latin typeface="Calibri"/>
                <a:ea typeface="Calibri"/>
                <a:cs typeface="Calibri"/>
                <a:sym typeface="Calibri"/>
              </a:rPr>
              <a:t> resource usage </a:t>
            </a:r>
            <a:r>
              <a:rPr lang="en-US" sz="1800" b="1" dirty="0">
                <a:solidFill>
                  <a:srgbClr val="92D050"/>
                </a:solidFill>
                <a:latin typeface="Calibri"/>
                <a:ea typeface="Calibri"/>
                <a:cs typeface="Calibri"/>
                <a:sym typeface="Calibri"/>
              </a:rPr>
              <a:t>@ scale</a:t>
            </a:r>
            <a:r>
              <a:rPr lang="en-US" sz="1800" dirty="0">
                <a:solidFill>
                  <a:srgbClr val="92D050"/>
                </a:solidFill>
                <a:latin typeface="Calibri"/>
                <a:ea typeface="Calibri"/>
                <a:cs typeface="Calibri"/>
                <a:sym typeface="Calibri"/>
              </a:rPr>
              <a:t> </a:t>
            </a:r>
            <a:r>
              <a:rPr lang="en-US" sz="1800" dirty="0">
                <a:solidFill>
                  <a:schemeClr val="dk1"/>
                </a:solidFill>
                <a:latin typeface="Calibri"/>
                <a:ea typeface="Calibri"/>
                <a:cs typeface="Calibri"/>
                <a:sym typeface="Calibri"/>
              </a:rPr>
              <a:t>is important for the </a:t>
            </a:r>
            <a:r>
              <a:rPr lang="en-US" sz="1800" dirty="0">
                <a:solidFill>
                  <a:srgbClr val="92D050"/>
                </a:solidFill>
                <a:latin typeface="Calibri"/>
                <a:ea typeface="Calibri"/>
                <a:cs typeface="Calibri"/>
                <a:sym typeface="Calibri"/>
              </a:rPr>
              <a:t>provider </a:t>
            </a:r>
          </a:p>
          <a:p>
            <a:pPr lvl="1" indent="-342900">
              <a:spcBef>
                <a:spcPts val="0"/>
              </a:spcBef>
              <a:buClr>
                <a:schemeClr val="dk1"/>
              </a:buClr>
              <a:buSzPts val="1800"/>
              <a:buFont typeface="Calibri"/>
              <a:buChar char="-"/>
            </a:pPr>
            <a:r>
              <a:rPr lang="en-US" sz="1800" b="1" i="1" dirty="0">
                <a:solidFill>
                  <a:srgbClr val="00B0F0"/>
                </a:solidFill>
                <a:latin typeface="Calibri"/>
                <a:ea typeface="Calibri"/>
                <a:cs typeface="Calibri"/>
                <a:sym typeface="Calibri"/>
              </a:rPr>
              <a:t>Reasonable</a:t>
            </a:r>
            <a:r>
              <a:rPr lang="en-US" sz="1800" dirty="0">
                <a:solidFill>
                  <a:schemeClr val="dk1"/>
                </a:solidFill>
                <a:latin typeface="Calibri"/>
                <a:ea typeface="Calibri"/>
                <a:cs typeface="Calibri"/>
                <a:sym typeface="Calibri"/>
              </a:rPr>
              <a:t> performance is important for the </a:t>
            </a:r>
            <a:r>
              <a:rPr lang="en-US" sz="1800" b="1" dirty="0">
                <a:solidFill>
                  <a:srgbClr val="00B0F0"/>
                </a:solidFill>
                <a:latin typeface="Calibri"/>
                <a:ea typeface="Calibri"/>
                <a:cs typeface="Calibri"/>
                <a:sym typeface="Calibri"/>
              </a:rPr>
              <a:t>user </a:t>
            </a:r>
          </a:p>
          <a:p>
            <a:pPr lvl="1" indent="-342900">
              <a:spcBef>
                <a:spcPts val="0"/>
              </a:spcBef>
              <a:buClr>
                <a:schemeClr val="dk1"/>
              </a:buClr>
              <a:buSzPts val="1800"/>
              <a:buFont typeface="Calibri"/>
              <a:buChar char="-"/>
            </a:pPr>
            <a:endParaRPr lang="en-US" dirty="0">
              <a:solidFill>
                <a:srgbClr val="92D050"/>
              </a:solidFill>
              <a:latin typeface="Calibri"/>
              <a:ea typeface="Calibri"/>
              <a:cs typeface="Calibri"/>
              <a:sym typeface="Calibri"/>
            </a:endParaRPr>
          </a:p>
          <a:p>
            <a:pPr lvl="0">
              <a:buClr>
                <a:schemeClr val="dk1"/>
              </a:buClr>
              <a:buFont typeface="Calibri"/>
              <a:buChar char="-"/>
            </a:pPr>
            <a:endParaRPr lang="en-US" dirty="0">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endParaRPr lang="en" dirty="0">
              <a:solidFill>
                <a:schemeClr val="dk1"/>
              </a:solidFill>
              <a:latin typeface="Calibri"/>
              <a:ea typeface="Calibri"/>
              <a:cs typeface="Calibri"/>
              <a:sym typeface="Calibri"/>
            </a:endParaRPr>
          </a:p>
          <a:p>
            <a:pPr marL="596900" lvl="1" indent="0" algn="l" rtl="0">
              <a:spcBef>
                <a:spcPts val="0"/>
              </a:spcBef>
              <a:spcAft>
                <a:spcPts val="0"/>
              </a:spcAft>
              <a:buClr>
                <a:schemeClr val="dk1"/>
              </a:buClr>
              <a:buSzPts val="1400"/>
              <a:buNone/>
            </a:pPr>
            <a:endParaRPr dirty="0">
              <a:solidFill>
                <a:schemeClr val="dk1"/>
              </a:solidFill>
              <a:latin typeface="Calibri"/>
              <a:ea typeface="Calibri"/>
              <a:cs typeface="Calibri"/>
              <a:sym typeface="Calibri"/>
            </a:endParaRPr>
          </a:p>
        </p:txBody>
      </p:sp>
      <p:sp>
        <p:nvSpPr>
          <p:cNvPr id="3" name="Rectangle 2">
            <a:extLst>
              <a:ext uri="{FF2B5EF4-FFF2-40B4-BE49-F238E27FC236}">
                <a16:creationId xmlns:a16="http://schemas.microsoft.com/office/drawing/2014/main" id="{910E0072-4863-45CE-A3C9-9A45C159173C}"/>
              </a:ext>
            </a:extLst>
          </p:cNvPr>
          <p:cNvSpPr/>
          <p:nvPr/>
        </p:nvSpPr>
        <p:spPr>
          <a:xfrm>
            <a:off x="731519" y="4213555"/>
            <a:ext cx="7563917" cy="592531"/>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alibri" panose="020F0502020204030204" pitchFamily="34" charset="0"/>
                <a:cs typeface="Calibri" panose="020F0502020204030204" pitchFamily="34" charset="0"/>
              </a:rPr>
              <a:t>Smart scheduling and resource management is critical</a:t>
            </a:r>
          </a:p>
        </p:txBody>
      </p:sp>
      <p:sp>
        <p:nvSpPr>
          <p:cNvPr id="4" name="Slide Number Placeholder 3">
            <a:extLst>
              <a:ext uri="{FF2B5EF4-FFF2-40B4-BE49-F238E27FC236}">
                <a16:creationId xmlns:a16="http://schemas.microsoft.com/office/drawing/2014/main" id="{0A362A63-31EC-4B5E-B533-15DE4BFB86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42891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189531"/>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Calibri"/>
                <a:ea typeface="Calibri"/>
                <a:cs typeface="Calibri"/>
                <a:sym typeface="Calibri"/>
              </a:rPr>
              <a:t>Outline</a:t>
            </a:r>
            <a:endParaRPr sz="3600" dirty="0">
              <a:latin typeface="Calibri"/>
              <a:ea typeface="Calibri"/>
              <a:cs typeface="Calibri"/>
              <a:sym typeface="Calibri"/>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2400" dirty="0">
                <a:latin typeface="Calibri"/>
                <a:ea typeface="Calibri"/>
                <a:cs typeface="Calibri"/>
                <a:sym typeface="Calibri"/>
              </a:rPr>
              <a:t>Motivation</a:t>
            </a:r>
            <a:endParaRPr sz="2400"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2400" dirty="0">
                <a:solidFill>
                  <a:schemeClr val="tx1"/>
                </a:solidFill>
                <a:latin typeface="Calibri"/>
                <a:ea typeface="Calibri"/>
                <a:cs typeface="Calibri"/>
                <a:sym typeface="Calibri"/>
              </a:rPr>
              <a:t>Scheduling Challenges</a:t>
            </a:r>
            <a:endParaRPr sz="2400" dirty="0">
              <a:solidFill>
                <a:schemeClr val="tx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US" sz="2400" dirty="0" err="1">
                <a:solidFill>
                  <a:schemeClr val="bg2"/>
                </a:solidFill>
                <a:latin typeface="Calibri"/>
                <a:ea typeface="Calibri"/>
                <a:cs typeface="Calibri"/>
                <a:sym typeface="Calibri"/>
              </a:rPr>
              <a:t>FnSched</a:t>
            </a:r>
            <a:r>
              <a:rPr lang="en-US" sz="2400" dirty="0">
                <a:solidFill>
                  <a:schemeClr val="bg2"/>
                </a:solidFill>
                <a:latin typeface="Calibri"/>
                <a:ea typeface="Calibri"/>
                <a:cs typeface="Calibri"/>
                <a:sym typeface="Calibri"/>
              </a:rPr>
              <a:t> Design</a:t>
            </a:r>
            <a:endParaRPr sz="2400" dirty="0">
              <a:solidFill>
                <a:schemeClr val="bg2"/>
              </a:solidFill>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2400" dirty="0">
                <a:latin typeface="Calibri"/>
                <a:ea typeface="Calibri"/>
                <a:cs typeface="Calibri"/>
                <a:sym typeface="Calibri"/>
              </a:rPr>
              <a:t>Evaluation</a:t>
            </a:r>
            <a:endParaRPr sz="2400" dirty="0">
              <a:latin typeface="Calibri"/>
              <a:ea typeface="Calibri"/>
              <a:cs typeface="Calibri"/>
              <a:sym typeface="Calibri"/>
            </a:endParaRPr>
          </a:p>
          <a:p>
            <a:pPr lvl="0">
              <a:buFont typeface="Calibri"/>
              <a:buChar char="-"/>
            </a:pPr>
            <a:r>
              <a:rPr lang="en-US" sz="2400" dirty="0">
                <a:latin typeface="Calibri"/>
                <a:ea typeface="Calibri"/>
                <a:cs typeface="Calibri"/>
                <a:sym typeface="Calibri"/>
              </a:rPr>
              <a:t>Conclusion &amp; Future work</a:t>
            </a:r>
          </a:p>
        </p:txBody>
      </p:sp>
      <p:sp>
        <p:nvSpPr>
          <p:cNvPr id="2" name="Slide Number Placeholder 1">
            <a:extLst>
              <a:ext uri="{FF2B5EF4-FFF2-40B4-BE49-F238E27FC236}">
                <a16:creationId xmlns:a16="http://schemas.microsoft.com/office/drawing/2014/main" id="{C66AC420-3F0F-4D12-95C5-86F29D7858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60494"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Calibri"/>
                <a:ea typeface="Calibri"/>
                <a:cs typeface="Calibri"/>
                <a:sym typeface="Calibri"/>
              </a:rPr>
              <a:t>Scheduling challenge</a:t>
            </a:r>
            <a:r>
              <a:rPr lang="en-US" sz="3200" dirty="0">
                <a:latin typeface="Calibri"/>
                <a:ea typeface="Calibri"/>
                <a:cs typeface="Calibri"/>
                <a:sym typeface="Calibri"/>
              </a:rPr>
              <a:t> 1/3: Application Diversity</a:t>
            </a:r>
            <a:endParaRPr sz="3200" dirty="0">
              <a:latin typeface="Calibri"/>
              <a:ea typeface="Calibri"/>
              <a:cs typeface="Calibri"/>
              <a:sym typeface="Calibri"/>
            </a:endParaRPr>
          </a:p>
        </p:txBody>
      </p:sp>
      <p:sp>
        <p:nvSpPr>
          <p:cNvPr id="92" name="Google Shape;92;p19"/>
          <p:cNvSpPr txBox="1">
            <a:spLocks noGrp="1"/>
          </p:cNvSpPr>
          <p:nvPr>
            <p:ph type="body" idx="1"/>
          </p:nvPr>
        </p:nvSpPr>
        <p:spPr>
          <a:xfrm>
            <a:off x="-68702" y="834041"/>
            <a:ext cx="5291744" cy="3829176"/>
          </a:xfrm>
          <a:prstGeom prst="rect">
            <a:avLst/>
          </a:prstGeom>
        </p:spPr>
        <p:txBody>
          <a:bodyPr spcFirstLastPara="1" wrap="square" lIns="91425" tIns="91425" rIns="91425" bIns="91425" anchor="t" anchorCtr="0">
            <a:noAutofit/>
          </a:bodyPr>
          <a:lstStyle/>
          <a:p>
            <a:pPr marL="114300" lvl="0" indent="0" algn="l" rtl="0">
              <a:lnSpc>
                <a:spcPct val="150000"/>
              </a:lnSpc>
              <a:spcBef>
                <a:spcPts val="0"/>
              </a:spcBef>
              <a:spcAft>
                <a:spcPts val="0"/>
              </a:spcAft>
              <a:buClr>
                <a:schemeClr val="dk1"/>
              </a:buClr>
              <a:buSzPts val="1800"/>
              <a:buNone/>
            </a:pPr>
            <a:r>
              <a:rPr lang="en" sz="2200" dirty="0">
                <a:solidFill>
                  <a:schemeClr val="dk1"/>
                </a:solidFill>
                <a:latin typeface="Calibri"/>
                <a:ea typeface="Calibri"/>
                <a:cs typeface="Calibri"/>
                <a:sym typeface="Calibri"/>
              </a:rPr>
              <a:t>Increased Interest -&gt; Application diversity</a:t>
            </a:r>
          </a:p>
          <a:p>
            <a:pPr marL="457200" lvl="0" indent="-342900" algn="l" rtl="0">
              <a:lnSpc>
                <a:spcPct val="150000"/>
              </a:lnSpc>
              <a:spcBef>
                <a:spcPts val="0"/>
              </a:spcBef>
              <a:spcAft>
                <a:spcPts val="0"/>
              </a:spcAft>
              <a:buClr>
                <a:schemeClr val="dk1"/>
              </a:buClr>
              <a:buSzPts val="1800"/>
              <a:buFont typeface="Calibri"/>
              <a:buChar char="-"/>
            </a:pPr>
            <a:r>
              <a:rPr lang="en" sz="2200" dirty="0">
                <a:solidFill>
                  <a:schemeClr val="dk1"/>
                </a:solidFill>
                <a:latin typeface="Calibri"/>
                <a:ea typeface="Calibri"/>
                <a:cs typeface="Calibri"/>
                <a:sym typeface="Calibri"/>
              </a:rPr>
              <a:t>Edge-Triggered applications:</a:t>
            </a:r>
          </a:p>
          <a:p>
            <a:pPr lvl="1" indent="-342900">
              <a:lnSpc>
                <a:spcPct val="150000"/>
              </a:lnSpc>
              <a:spcBef>
                <a:spcPts val="0"/>
              </a:spcBef>
              <a:buClr>
                <a:schemeClr val="dk1"/>
              </a:buClr>
              <a:buSzPts val="1800"/>
              <a:buFont typeface="Calibri"/>
              <a:buChar char="-"/>
            </a:pPr>
            <a:r>
              <a:rPr lang="en" sz="1800" dirty="0">
                <a:solidFill>
                  <a:schemeClr val="dk1"/>
                </a:solidFill>
                <a:latin typeface="Calibri"/>
                <a:ea typeface="Calibri"/>
                <a:cs typeface="Calibri"/>
                <a:sym typeface="Calibri"/>
              </a:rPr>
              <a:t>Short-lived, lightweight</a:t>
            </a:r>
          </a:p>
          <a:p>
            <a:pPr lvl="1" indent="-342900">
              <a:lnSpc>
                <a:spcPct val="150000"/>
              </a:lnSpc>
              <a:spcBef>
                <a:spcPts val="0"/>
              </a:spcBef>
              <a:buClr>
                <a:schemeClr val="dk1"/>
              </a:buClr>
              <a:buSzPts val="1800"/>
              <a:buFont typeface="Calibri"/>
              <a:buChar char="-"/>
            </a:pPr>
            <a:r>
              <a:rPr lang="en-US" sz="1800" dirty="0">
                <a:solidFill>
                  <a:schemeClr val="dk1"/>
                </a:solidFill>
                <a:latin typeface="Calibri"/>
                <a:ea typeface="Calibri"/>
                <a:cs typeface="Calibri"/>
                <a:sym typeface="Calibri"/>
              </a:rPr>
              <a:t>e.g. Web apps, backends, data preprocessing</a:t>
            </a:r>
            <a:endParaRPr lang="en" sz="1800" dirty="0">
              <a:solidFill>
                <a:schemeClr val="dk1"/>
              </a:solidFill>
              <a:latin typeface="Calibri"/>
              <a:ea typeface="Calibri"/>
              <a:cs typeface="Calibri"/>
              <a:sym typeface="Calibri"/>
            </a:endParaRPr>
          </a:p>
          <a:p>
            <a:pPr marL="457200" lvl="0" indent="-342900" algn="l" rtl="0">
              <a:lnSpc>
                <a:spcPct val="150000"/>
              </a:lnSpc>
              <a:spcBef>
                <a:spcPts val="0"/>
              </a:spcBef>
              <a:spcAft>
                <a:spcPts val="0"/>
              </a:spcAft>
              <a:buClr>
                <a:schemeClr val="dk1"/>
              </a:buClr>
              <a:buSzPts val="1800"/>
              <a:buFont typeface="Calibri"/>
              <a:buChar char="-"/>
            </a:pPr>
            <a:r>
              <a:rPr lang="en" sz="2200" dirty="0">
                <a:solidFill>
                  <a:schemeClr val="dk1"/>
                </a:solidFill>
                <a:latin typeface="Calibri"/>
                <a:ea typeface="Calibri"/>
                <a:cs typeface="Calibri"/>
                <a:sym typeface="Calibri"/>
              </a:rPr>
              <a:t>Massively Parallel applications:</a:t>
            </a:r>
          </a:p>
          <a:p>
            <a:pPr lvl="1" indent="-342900">
              <a:lnSpc>
                <a:spcPct val="150000"/>
              </a:lnSpc>
              <a:spcBef>
                <a:spcPts val="0"/>
              </a:spcBef>
              <a:buClr>
                <a:schemeClr val="dk1"/>
              </a:buClr>
              <a:buSzPts val="1800"/>
              <a:buFont typeface="Calibri"/>
              <a:buChar char="-"/>
            </a:pPr>
            <a:r>
              <a:rPr lang="en-US" sz="1800" dirty="0">
                <a:solidFill>
                  <a:schemeClr val="dk1"/>
                </a:solidFill>
                <a:latin typeface="Calibri"/>
                <a:ea typeface="Calibri"/>
                <a:cs typeface="Calibri"/>
                <a:sym typeface="Calibri"/>
              </a:rPr>
              <a:t>Long running, computationally intensive</a:t>
            </a:r>
          </a:p>
          <a:p>
            <a:pPr lvl="1" indent="-342900">
              <a:lnSpc>
                <a:spcPct val="150000"/>
              </a:lnSpc>
              <a:spcBef>
                <a:spcPts val="0"/>
              </a:spcBef>
              <a:buClr>
                <a:schemeClr val="dk1"/>
              </a:buClr>
              <a:buSzPts val="1800"/>
              <a:buFont typeface="Calibri"/>
              <a:buChar char="-"/>
            </a:pPr>
            <a:r>
              <a:rPr lang="en-US" sz="1800" dirty="0">
                <a:solidFill>
                  <a:schemeClr val="dk1"/>
                </a:solidFill>
                <a:latin typeface="Calibri"/>
                <a:ea typeface="Calibri"/>
                <a:cs typeface="Calibri"/>
                <a:sym typeface="Calibri"/>
              </a:rPr>
              <a:t>E.g. </a:t>
            </a:r>
            <a:r>
              <a:rPr lang="en" sz="1800" dirty="0">
                <a:solidFill>
                  <a:schemeClr val="dk1"/>
                </a:solidFill>
                <a:latin typeface="Calibri"/>
                <a:ea typeface="Calibri"/>
                <a:cs typeface="Calibri"/>
                <a:sym typeface="Calibri"/>
              </a:rPr>
              <a:t>MapReduce, Stream Processing</a:t>
            </a:r>
            <a:endParaRPr lang="en" dirty="0">
              <a:solidFill>
                <a:schemeClr val="dk1"/>
              </a:solidFill>
              <a:latin typeface="Calibri"/>
              <a:ea typeface="Calibri"/>
              <a:cs typeface="Calibri"/>
              <a:sym typeface="Calibri"/>
            </a:endParaRPr>
          </a:p>
          <a:p>
            <a:pPr marL="596900" lvl="1" indent="0" algn="l" rtl="0">
              <a:spcBef>
                <a:spcPts val="0"/>
              </a:spcBef>
              <a:spcAft>
                <a:spcPts val="0"/>
              </a:spcAft>
              <a:buClr>
                <a:schemeClr val="dk1"/>
              </a:buClr>
              <a:buSzPts val="1400"/>
              <a:buNone/>
            </a:pPr>
            <a:endParaRPr lang="en" dirty="0">
              <a:solidFill>
                <a:schemeClr val="dk1"/>
              </a:solidFill>
              <a:latin typeface="Calibri"/>
              <a:ea typeface="Calibri"/>
              <a:cs typeface="Calibri"/>
              <a:sym typeface="Calibri"/>
            </a:endParaRPr>
          </a:p>
          <a:p>
            <a:pPr marL="596900" lvl="1" indent="0" algn="l" rtl="0">
              <a:spcBef>
                <a:spcPts val="0"/>
              </a:spcBef>
              <a:spcAft>
                <a:spcPts val="0"/>
              </a:spcAft>
              <a:buClr>
                <a:schemeClr val="dk1"/>
              </a:buClr>
              <a:buSzPts val="1400"/>
              <a:buNone/>
            </a:pPr>
            <a:endParaRPr lang="en" dirty="0">
              <a:solidFill>
                <a:schemeClr val="dk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99C480C3-25BC-4FF3-870F-C3F19CEF5AB4}"/>
              </a:ext>
            </a:extLst>
          </p:cNvPr>
          <p:cNvPicPr>
            <a:picLocks noChangeAspect="1"/>
          </p:cNvPicPr>
          <p:nvPr/>
        </p:nvPicPr>
        <p:blipFill>
          <a:blip r:embed="rId3"/>
          <a:stretch>
            <a:fillRect/>
          </a:stretch>
        </p:blipFill>
        <p:spPr>
          <a:xfrm>
            <a:off x="5223042" y="2266644"/>
            <a:ext cx="3610742" cy="1047913"/>
          </a:xfrm>
          <a:prstGeom prst="rect">
            <a:avLst/>
          </a:prstGeom>
        </p:spPr>
      </p:pic>
      <p:pic>
        <p:nvPicPr>
          <p:cNvPr id="13" name="Picture 12">
            <a:extLst>
              <a:ext uri="{FF2B5EF4-FFF2-40B4-BE49-F238E27FC236}">
                <a16:creationId xmlns:a16="http://schemas.microsoft.com/office/drawing/2014/main" id="{7EA93222-3782-40B0-A96F-57543171536D}"/>
              </a:ext>
            </a:extLst>
          </p:cNvPr>
          <p:cNvPicPr>
            <a:picLocks noChangeAspect="1"/>
          </p:cNvPicPr>
          <p:nvPr/>
        </p:nvPicPr>
        <p:blipFill>
          <a:blip r:embed="rId4"/>
          <a:stretch>
            <a:fillRect/>
          </a:stretch>
        </p:blipFill>
        <p:spPr>
          <a:xfrm>
            <a:off x="5299857" y="3426051"/>
            <a:ext cx="2720942" cy="1433966"/>
          </a:xfrm>
          <a:prstGeom prst="rect">
            <a:avLst/>
          </a:prstGeom>
        </p:spPr>
      </p:pic>
      <p:pic>
        <p:nvPicPr>
          <p:cNvPr id="3" name="Picture 2">
            <a:extLst>
              <a:ext uri="{FF2B5EF4-FFF2-40B4-BE49-F238E27FC236}">
                <a16:creationId xmlns:a16="http://schemas.microsoft.com/office/drawing/2014/main" id="{80BF9D4C-368C-4EBD-805F-81DC65B800C5}"/>
              </a:ext>
            </a:extLst>
          </p:cNvPr>
          <p:cNvPicPr>
            <a:picLocks noChangeAspect="1"/>
          </p:cNvPicPr>
          <p:nvPr/>
        </p:nvPicPr>
        <p:blipFill>
          <a:blip r:embed="rId5"/>
          <a:stretch>
            <a:fillRect/>
          </a:stretch>
        </p:blipFill>
        <p:spPr>
          <a:xfrm>
            <a:off x="5117662" y="990104"/>
            <a:ext cx="3716122" cy="1094997"/>
          </a:xfrm>
          <a:prstGeom prst="rect">
            <a:avLst/>
          </a:prstGeom>
        </p:spPr>
      </p:pic>
      <p:sp>
        <p:nvSpPr>
          <p:cNvPr id="4" name="Slide Number Placeholder 3">
            <a:extLst>
              <a:ext uri="{FF2B5EF4-FFF2-40B4-BE49-F238E27FC236}">
                <a16:creationId xmlns:a16="http://schemas.microsoft.com/office/drawing/2014/main" id="{B6A36D07-F956-42E1-A491-2B7A1C3778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99272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2">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60494"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Calibri"/>
                <a:ea typeface="Calibri"/>
                <a:cs typeface="Calibri"/>
                <a:sym typeface="Calibri"/>
              </a:rPr>
              <a:t>Scheduling challenge 2/3: </a:t>
            </a:r>
            <a:r>
              <a:rPr lang="en-US" sz="3600" dirty="0">
                <a:latin typeface="Calibri"/>
                <a:ea typeface="Calibri"/>
                <a:cs typeface="Calibri"/>
                <a:sym typeface="Calibri"/>
              </a:rPr>
              <a:t>Containers</a:t>
            </a:r>
            <a:r>
              <a:rPr lang="en" sz="3600" dirty="0">
                <a:latin typeface="Calibri"/>
                <a:ea typeface="Calibri"/>
                <a:cs typeface="Calibri"/>
                <a:sym typeface="Calibri"/>
              </a:rPr>
              <a:t>	</a:t>
            </a:r>
            <a:endParaRPr sz="3600" dirty="0">
              <a:latin typeface="Calibri"/>
              <a:ea typeface="Calibri"/>
              <a:cs typeface="Calibri"/>
              <a:sym typeface="Calibri"/>
            </a:endParaRPr>
          </a:p>
        </p:txBody>
      </p:sp>
      <p:sp>
        <p:nvSpPr>
          <p:cNvPr id="92" name="Google Shape;92;p19"/>
          <p:cNvSpPr txBox="1">
            <a:spLocks noGrp="1"/>
          </p:cNvSpPr>
          <p:nvPr>
            <p:ph type="body" idx="1"/>
          </p:nvPr>
        </p:nvSpPr>
        <p:spPr>
          <a:xfrm>
            <a:off x="84927" y="713563"/>
            <a:ext cx="6593851" cy="3829176"/>
          </a:xfrm>
          <a:prstGeom prst="rect">
            <a:avLst/>
          </a:prstGeom>
        </p:spPr>
        <p:txBody>
          <a:bodyPr spcFirstLastPara="1" wrap="square" lIns="91425" tIns="91425" rIns="91425" bIns="91425" anchor="t" anchorCtr="0">
            <a:noAutofit/>
          </a:bodyPr>
          <a:lstStyle/>
          <a:p>
            <a:pPr>
              <a:buClr>
                <a:schemeClr val="dk1"/>
              </a:buClr>
              <a:buFont typeface="Calibri"/>
              <a:buChar char="-"/>
            </a:pPr>
            <a:r>
              <a:rPr lang="en" sz="2000" dirty="0">
                <a:solidFill>
                  <a:schemeClr val="dk1"/>
                </a:solidFill>
                <a:latin typeface="Calibri"/>
                <a:ea typeface="Calibri"/>
                <a:cs typeface="Calibri"/>
                <a:sym typeface="Calibri"/>
              </a:rPr>
              <a:t>Serverless applications are hosted on containers</a:t>
            </a:r>
            <a:endParaRPr lang="en-US" sz="2000" dirty="0">
              <a:solidFill>
                <a:schemeClr val="dk1"/>
              </a:solidFill>
              <a:latin typeface="Calibri"/>
              <a:ea typeface="Calibri"/>
              <a:cs typeface="Calibri"/>
              <a:sym typeface="Calibri"/>
            </a:endParaRPr>
          </a:p>
          <a:p>
            <a:pPr lvl="1" indent="-342900">
              <a:spcBef>
                <a:spcPts val="0"/>
              </a:spcBef>
              <a:buClr>
                <a:schemeClr val="dk1"/>
              </a:buClr>
              <a:buSzPts val="1800"/>
              <a:buFont typeface="Calibri"/>
              <a:buChar char="-"/>
            </a:pPr>
            <a:r>
              <a:rPr lang="en-US" sz="1800" dirty="0">
                <a:solidFill>
                  <a:schemeClr val="dk1"/>
                </a:solidFill>
                <a:latin typeface="Calibri"/>
                <a:ea typeface="Calibri"/>
                <a:cs typeface="Calibri"/>
                <a:sym typeface="Calibri"/>
              </a:rPr>
              <a:t>Absence of running container results in </a:t>
            </a:r>
            <a:r>
              <a:rPr lang="en-US" sz="1800" b="1" dirty="0">
                <a:solidFill>
                  <a:schemeClr val="dk1"/>
                </a:solidFill>
                <a:latin typeface="Calibri"/>
                <a:ea typeface="Calibri"/>
                <a:cs typeface="Calibri"/>
                <a:sym typeface="Calibri"/>
              </a:rPr>
              <a:t>Cold Start</a:t>
            </a:r>
          </a:p>
          <a:p>
            <a:pPr lvl="1" indent="-342900">
              <a:spcBef>
                <a:spcPts val="0"/>
              </a:spcBef>
              <a:buClr>
                <a:schemeClr val="dk1"/>
              </a:buClr>
              <a:buSzPts val="1800"/>
              <a:buFont typeface="Calibri"/>
              <a:buChar char="-"/>
            </a:pPr>
            <a:r>
              <a:rPr lang="en-US" sz="1800" dirty="0">
                <a:solidFill>
                  <a:schemeClr val="dk1"/>
                </a:solidFill>
                <a:latin typeface="Calibri"/>
                <a:ea typeface="Calibri"/>
                <a:cs typeface="Calibri"/>
                <a:sym typeface="Calibri"/>
              </a:rPr>
              <a:t>Cold-Start: </a:t>
            </a:r>
          </a:p>
          <a:p>
            <a:pPr lvl="2" indent="-342900">
              <a:spcBef>
                <a:spcPts val="0"/>
              </a:spcBef>
              <a:buClr>
                <a:schemeClr val="dk1"/>
              </a:buClr>
              <a:buSzPts val="1800"/>
              <a:buFont typeface="Calibri"/>
              <a:buChar char="-"/>
            </a:pPr>
            <a:r>
              <a:rPr lang="en-US" sz="1800" dirty="0">
                <a:solidFill>
                  <a:schemeClr val="dk1"/>
                </a:solidFill>
                <a:latin typeface="Calibri"/>
                <a:ea typeface="Calibri"/>
                <a:cs typeface="Calibri"/>
                <a:sym typeface="Calibri"/>
              </a:rPr>
              <a:t>Application execution is delayed, e.g. </a:t>
            </a:r>
            <a:r>
              <a:rPr lang="en-US" sz="1800" b="1" dirty="0">
                <a:solidFill>
                  <a:schemeClr val="dk1"/>
                </a:solidFill>
                <a:latin typeface="Calibri"/>
                <a:ea typeface="Calibri"/>
                <a:cs typeface="Calibri"/>
                <a:sym typeface="Calibri"/>
              </a:rPr>
              <a:t>~</a:t>
            </a:r>
            <a:r>
              <a:rPr lang="en-US" sz="1800" dirty="0">
                <a:solidFill>
                  <a:schemeClr val="dk1"/>
                </a:solidFill>
                <a:latin typeface="Calibri"/>
                <a:ea typeface="Calibri"/>
                <a:cs typeface="Calibri"/>
                <a:sym typeface="Calibri"/>
              </a:rPr>
              <a:t>3s in our setup</a:t>
            </a:r>
          </a:p>
          <a:p>
            <a:pPr lvl="1" indent="-342900">
              <a:spcBef>
                <a:spcPts val="0"/>
              </a:spcBef>
              <a:buClr>
                <a:schemeClr val="dk1"/>
              </a:buClr>
              <a:buSzPts val="1800"/>
              <a:buFont typeface="Calibri"/>
              <a:buChar char="-"/>
            </a:pPr>
            <a:r>
              <a:rPr lang="en-US" sz="1800" dirty="0">
                <a:solidFill>
                  <a:schemeClr val="dk1"/>
                </a:solidFill>
                <a:latin typeface="Calibri"/>
                <a:ea typeface="Calibri"/>
                <a:cs typeface="Calibri"/>
                <a:sym typeface="Calibri"/>
              </a:rPr>
              <a:t>Should minimize the number of cold-starts</a:t>
            </a:r>
            <a:endParaRPr lang="en" dirty="0">
              <a:solidFill>
                <a:schemeClr val="dk1"/>
              </a:solidFill>
              <a:latin typeface="Calibri"/>
              <a:ea typeface="Calibri"/>
              <a:cs typeface="Calibri"/>
              <a:sym typeface="Calibri"/>
            </a:endParaRPr>
          </a:p>
          <a:p>
            <a:pPr marL="596900" lvl="1" indent="0" algn="l" rtl="0">
              <a:spcBef>
                <a:spcPts val="0"/>
              </a:spcBef>
              <a:spcAft>
                <a:spcPts val="0"/>
              </a:spcAft>
              <a:buClr>
                <a:schemeClr val="dk1"/>
              </a:buClr>
              <a:buSzPts val="1400"/>
              <a:buNone/>
            </a:pPr>
            <a:endParaRPr lang="en" dirty="0">
              <a:solidFill>
                <a:schemeClr val="dk1"/>
              </a:solidFill>
              <a:latin typeface="Calibri"/>
              <a:ea typeface="Calibri"/>
              <a:cs typeface="Calibri"/>
              <a:sym typeface="Calibri"/>
            </a:endParaRPr>
          </a:p>
          <a:p>
            <a:pPr marL="596900" lvl="1" indent="0" algn="l" rtl="0">
              <a:spcBef>
                <a:spcPts val="0"/>
              </a:spcBef>
              <a:spcAft>
                <a:spcPts val="0"/>
              </a:spcAft>
              <a:buClr>
                <a:schemeClr val="dk1"/>
              </a:buClr>
              <a:buSzPts val="1400"/>
              <a:buNone/>
            </a:pPr>
            <a:endParaRPr lang="en" dirty="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24C771C8-80C9-4538-88D0-0928530D2A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7" name="Rectangle 6">
            <a:extLst>
              <a:ext uri="{FF2B5EF4-FFF2-40B4-BE49-F238E27FC236}">
                <a16:creationId xmlns:a16="http://schemas.microsoft.com/office/drawing/2014/main" id="{27D8437D-DA51-46FD-94E5-038E5350F5C7}"/>
              </a:ext>
            </a:extLst>
          </p:cNvPr>
          <p:cNvSpPr/>
          <p:nvPr/>
        </p:nvSpPr>
        <p:spPr>
          <a:xfrm>
            <a:off x="6803134" y="2626158"/>
            <a:ext cx="1616659" cy="621791"/>
          </a:xfrm>
          <a:prstGeom prst="rect">
            <a:avLst/>
          </a:prstGeom>
          <a:solidFill>
            <a:schemeClr val="bg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Calibri" panose="020F0502020204030204" pitchFamily="34" charset="0"/>
                <a:cs typeface="Calibri" panose="020F0502020204030204" pitchFamily="34" charset="0"/>
              </a:rPr>
              <a:t>Runtime Initialization</a:t>
            </a:r>
          </a:p>
        </p:txBody>
      </p:sp>
      <p:sp>
        <p:nvSpPr>
          <p:cNvPr id="11" name="Rectangle 10">
            <a:extLst>
              <a:ext uri="{FF2B5EF4-FFF2-40B4-BE49-F238E27FC236}">
                <a16:creationId xmlns:a16="http://schemas.microsoft.com/office/drawing/2014/main" id="{04BCA9AF-BC92-4D91-9F5F-A6D2DC5BB4DC}"/>
              </a:ext>
            </a:extLst>
          </p:cNvPr>
          <p:cNvSpPr/>
          <p:nvPr/>
        </p:nvSpPr>
        <p:spPr>
          <a:xfrm>
            <a:off x="6803133" y="1944624"/>
            <a:ext cx="1616659" cy="681534"/>
          </a:xfrm>
          <a:prstGeom prst="rect">
            <a:avLst/>
          </a:prstGeom>
          <a:solidFill>
            <a:schemeClr val="bg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Calibri" panose="020F0502020204030204" pitchFamily="34" charset="0"/>
                <a:cs typeface="Calibri" panose="020F0502020204030204" pitchFamily="34" charset="0"/>
              </a:rPr>
              <a:t>App Specific Initialization</a:t>
            </a:r>
          </a:p>
        </p:txBody>
      </p:sp>
      <p:sp>
        <p:nvSpPr>
          <p:cNvPr id="8" name="Rectangle 7">
            <a:extLst>
              <a:ext uri="{FF2B5EF4-FFF2-40B4-BE49-F238E27FC236}">
                <a16:creationId xmlns:a16="http://schemas.microsoft.com/office/drawing/2014/main" id="{48EF4402-9A27-48D9-8677-046F1D013D45}"/>
              </a:ext>
            </a:extLst>
          </p:cNvPr>
          <p:cNvSpPr/>
          <p:nvPr/>
        </p:nvSpPr>
        <p:spPr>
          <a:xfrm>
            <a:off x="6803134" y="3247949"/>
            <a:ext cx="1616659" cy="621791"/>
          </a:xfrm>
          <a:prstGeom prst="rect">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dirty="0">
                <a:ln w="0"/>
                <a:solidFill>
                  <a:schemeClr val="tx1"/>
                </a:solidFill>
                <a:latin typeface="Calibri" panose="020F0502020204030204" pitchFamily="34" charset="0"/>
                <a:cs typeface="Calibri" panose="020F0502020204030204" pitchFamily="34" charset="0"/>
              </a:rPr>
              <a:t>Container Creation</a:t>
            </a:r>
          </a:p>
        </p:txBody>
      </p:sp>
      <p:sp>
        <p:nvSpPr>
          <p:cNvPr id="14" name="Rectangle 13">
            <a:extLst>
              <a:ext uri="{FF2B5EF4-FFF2-40B4-BE49-F238E27FC236}">
                <a16:creationId xmlns:a16="http://schemas.microsoft.com/office/drawing/2014/main" id="{B041316C-D7BC-4D44-A4D2-16A6705AE582}"/>
              </a:ext>
            </a:extLst>
          </p:cNvPr>
          <p:cNvSpPr/>
          <p:nvPr/>
        </p:nvSpPr>
        <p:spPr>
          <a:xfrm>
            <a:off x="6803133" y="713564"/>
            <a:ext cx="1616659" cy="1269772"/>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latin typeface="Calibri" panose="020F0502020204030204" pitchFamily="34" charset="0"/>
                <a:cs typeface="Calibri" panose="020F0502020204030204" pitchFamily="34" charset="0"/>
              </a:rPr>
              <a:t>Application Execution</a:t>
            </a:r>
          </a:p>
        </p:txBody>
      </p:sp>
    </p:spTree>
    <p:extLst>
      <p:ext uri="{BB962C8B-B14F-4D97-AF65-F5344CB8AC3E}">
        <p14:creationId xmlns:p14="http://schemas.microsoft.com/office/powerpoint/2010/main" val="119696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8"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60494"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Calibri"/>
                <a:ea typeface="Calibri"/>
                <a:cs typeface="Calibri"/>
                <a:sym typeface="Calibri"/>
              </a:rPr>
              <a:t>Scheduling challenge 3/3: </a:t>
            </a:r>
            <a:r>
              <a:rPr lang="en-US" sz="3200" dirty="0">
                <a:latin typeface="Calibri"/>
                <a:ea typeface="Calibri"/>
                <a:cs typeface="Calibri"/>
                <a:sym typeface="Calibri"/>
              </a:rPr>
              <a:t>Allocation &amp; Placement</a:t>
            </a:r>
            <a:endParaRPr sz="3200" dirty="0">
              <a:latin typeface="Calibri"/>
              <a:ea typeface="Calibri"/>
              <a:cs typeface="Calibri"/>
              <a:sym typeface="Calibri"/>
            </a:endParaRPr>
          </a:p>
        </p:txBody>
      </p:sp>
      <p:sp>
        <p:nvSpPr>
          <p:cNvPr id="92" name="Google Shape;92;p19"/>
          <p:cNvSpPr txBox="1">
            <a:spLocks noGrp="1"/>
          </p:cNvSpPr>
          <p:nvPr>
            <p:ph type="body" idx="1"/>
          </p:nvPr>
        </p:nvSpPr>
        <p:spPr>
          <a:xfrm>
            <a:off x="84928" y="713563"/>
            <a:ext cx="5657504" cy="3829176"/>
          </a:xfrm>
          <a:prstGeom prst="rect">
            <a:avLst/>
          </a:prstGeom>
        </p:spPr>
        <p:txBody>
          <a:bodyPr spcFirstLastPara="1" wrap="square" lIns="91425" tIns="91425" rIns="91425" bIns="91425" anchor="t" anchorCtr="0">
            <a:noAutofit/>
          </a:bodyPr>
          <a:lstStyle/>
          <a:p>
            <a:pPr lvl="0">
              <a:spcAft>
                <a:spcPts val="1200"/>
              </a:spcAft>
              <a:buClr>
                <a:schemeClr val="dk1"/>
              </a:buClr>
              <a:buFont typeface="Calibri"/>
              <a:buChar char="-"/>
            </a:pPr>
            <a:r>
              <a:rPr lang="en-US" sz="2000" dirty="0">
                <a:solidFill>
                  <a:schemeClr val="tx1"/>
                </a:solidFill>
                <a:latin typeface="Calibri"/>
                <a:ea typeface="Calibri"/>
                <a:cs typeface="Calibri"/>
                <a:sym typeface="Calibri"/>
              </a:rPr>
              <a:t>Strawman: Allocate a core for each application</a:t>
            </a:r>
          </a:p>
          <a:p>
            <a:pPr lvl="0">
              <a:spcAft>
                <a:spcPts val="1200"/>
              </a:spcAft>
              <a:buClr>
                <a:schemeClr val="dk1"/>
              </a:buClr>
              <a:buFont typeface="Calibri"/>
              <a:buChar char="-"/>
            </a:pPr>
            <a:r>
              <a:rPr lang="en-US" sz="2000" dirty="0">
                <a:solidFill>
                  <a:schemeClr val="tx1"/>
                </a:solidFill>
                <a:latin typeface="Calibri"/>
                <a:ea typeface="Calibri"/>
                <a:cs typeface="Calibri"/>
                <a:sym typeface="Calibri"/>
              </a:rPr>
              <a:t>However, provider cost will escalate!!</a:t>
            </a:r>
          </a:p>
          <a:p>
            <a:pPr lvl="0">
              <a:lnSpc>
                <a:spcPct val="150000"/>
              </a:lnSpc>
              <a:buClr>
                <a:schemeClr val="dk1"/>
              </a:buClr>
              <a:buFont typeface="Calibri"/>
              <a:buChar char="-"/>
            </a:pPr>
            <a:r>
              <a:rPr lang="en" sz="2000" dirty="0">
                <a:solidFill>
                  <a:schemeClr val="tx1"/>
                </a:solidFill>
                <a:latin typeface="Calibri"/>
                <a:ea typeface="Calibri"/>
                <a:cs typeface="Calibri"/>
                <a:sym typeface="Calibri"/>
              </a:rPr>
              <a:t>Solution: </a:t>
            </a:r>
            <a:r>
              <a:rPr lang="en" sz="2000" b="1" dirty="0">
                <a:solidFill>
                  <a:schemeClr val="tx1"/>
                </a:solidFill>
                <a:latin typeface="Calibri"/>
                <a:ea typeface="Calibri"/>
                <a:cs typeface="Calibri"/>
                <a:sym typeface="Calibri"/>
              </a:rPr>
              <a:t>Effective packing</a:t>
            </a:r>
          </a:p>
          <a:p>
            <a:pPr lvl="1">
              <a:lnSpc>
                <a:spcPct val="150000"/>
              </a:lnSpc>
              <a:spcBef>
                <a:spcPts val="0"/>
              </a:spcBef>
              <a:buClr>
                <a:schemeClr val="dk1"/>
              </a:buClr>
              <a:buFont typeface="Calibri"/>
              <a:buChar char="-"/>
            </a:pPr>
            <a:r>
              <a:rPr lang="en" dirty="0">
                <a:solidFill>
                  <a:schemeClr val="tx1"/>
                </a:solidFill>
                <a:latin typeface="Calibri"/>
                <a:ea typeface="Calibri"/>
                <a:cs typeface="Calibri"/>
                <a:sym typeface="Calibri"/>
              </a:rPr>
              <a:t>Where to place a container?</a:t>
            </a:r>
          </a:p>
          <a:p>
            <a:pPr lvl="1">
              <a:lnSpc>
                <a:spcPct val="150000"/>
              </a:lnSpc>
              <a:spcBef>
                <a:spcPts val="0"/>
              </a:spcBef>
              <a:buClr>
                <a:schemeClr val="dk1"/>
              </a:buClr>
              <a:buFont typeface="Calibri"/>
              <a:buChar char="-"/>
            </a:pPr>
            <a:r>
              <a:rPr lang="en" dirty="0">
                <a:solidFill>
                  <a:schemeClr val="tx1"/>
                </a:solidFill>
                <a:latin typeface="Calibri"/>
                <a:ea typeface="Calibri"/>
                <a:cs typeface="Calibri"/>
                <a:sym typeface="Calibri"/>
              </a:rPr>
              <a:t>Whether to colocate a container? </a:t>
            </a:r>
          </a:p>
          <a:p>
            <a:pPr lvl="1">
              <a:lnSpc>
                <a:spcPct val="150000"/>
              </a:lnSpc>
              <a:spcBef>
                <a:spcPts val="0"/>
              </a:spcBef>
              <a:buClr>
                <a:schemeClr val="dk1"/>
              </a:buClr>
              <a:buFont typeface="Calibri"/>
              <a:buChar char="-"/>
            </a:pPr>
            <a:r>
              <a:rPr lang="en" dirty="0">
                <a:solidFill>
                  <a:schemeClr val="tx1"/>
                </a:solidFill>
                <a:latin typeface="Calibri"/>
                <a:ea typeface="Calibri"/>
                <a:cs typeface="Calibri"/>
                <a:sym typeface="Calibri"/>
              </a:rPr>
              <a:t>How long should the container be alive?</a:t>
            </a:r>
          </a:p>
          <a:p>
            <a:pPr lvl="1">
              <a:lnSpc>
                <a:spcPct val="150000"/>
              </a:lnSpc>
              <a:spcBef>
                <a:spcPts val="0"/>
              </a:spcBef>
              <a:buClr>
                <a:schemeClr val="dk1"/>
              </a:buClr>
              <a:buFont typeface="Calibri"/>
              <a:buChar char="-"/>
            </a:pPr>
            <a:r>
              <a:rPr lang="en" dirty="0">
                <a:solidFill>
                  <a:schemeClr val="tx1"/>
                </a:solidFill>
                <a:latin typeface="Calibri"/>
                <a:ea typeface="Calibri"/>
                <a:cs typeface="Calibri"/>
                <a:sym typeface="Calibri"/>
              </a:rPr>
              <a:t>Whether to add new nodes?</a:t>
            </a:r>
          </a:p>
          <a:p>
            <a:pPr marL="596900" lvl="1" indent="0" algn="l" rtl="0">
              <a:spcBef>
                <a:spcPts val="0"/>
              </a:spcBef>
              <a:spcAft>
                <a:spcPts val="0"/>
              </a:spcAft>
              <a:buClr>
                <a:schemeClr val="dk1"/>
              </a:buClr>
              <a:buSzPts val="1400"/>
              <a:buNone/>
            </a:pPr>
            <a:endParaRPr lang="en" sz="1800" dirty="0">
              <a:solidFill>
                <a:schemeClr val="dk1"/>
              </a:solidFill>
              <a:latin typeface="Calibri"/>
              <a:ea typeface="Calibri"/>
              <a:cs typeface="Calibri"/>
              <a:sym typeface="Calibri"/>
            </a:endParaRPr>
          </a:p>
          <a:p>
            <a:pPr marL="596900" lvl="1" indent="0" algn="l" rtl="0">
              <a:spcBef>
                <a:spcPts val="0"/>
              </a:spcBef>
              <a:spcAft>
                <a:spcPts val="0"/>
              </a:spcAft>
              <a:buClr>
                <a:schemeClr val="dk1"/>
              </a:buClr>
              <a:buSzPts val="1400"/>
              <a:buNone/>
            </a:pPr>
            <a:endParaRPr lang="en" sz="1800" dirty="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24C771C8-80C9-4538-88D0-0928530D2A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5" name="Picture 4">
            <a:extLst>
              <a:ext uri="{FF2B5EF4-FFF2-40B4-BE49-F238E27FC236}">
                <a16:creationId xmlns:a16="http://schemas.microsoft.com/office/drawing/2014/main" id="{E4549F6B-0053-4659-99FA-8AAA26AA2804}"/>
              </a:ext>
            </a:extLst>
          </p:cNvPr>
          <p:cNvPicPr>
            <a:picLocks noChangeAspect="1"/>
          </p:cNvPicPr>
          <p:nvPr/>
        </p:nvPicPr>
        <p:blipFill>
          <a:blip r:embed="rId3"/>
          <a:stretch>
            <a:fillRect/>
          </a:stretch>
        </p:blipFill>
        <p:spPr>
          <a:xfrm>
            <a:off x="6772293" y="794739"/>
            <a:ext cx="1798950" cy="1777011"/>
          </a:xfrm>
          <a:prstGeom prst="rect">
            <a:avLst/>
          </a:prstGeom>
        </p:spPr>
      </p:pic>
      <p:pic>
        <p:nvPicPr>
          <p:cNvPr id="8" name="Picture 7">
            <a:extLst>
              <a:ext uri="{FF2B5EF4-FFF2-40B4-BE49-F238E27FC236}">
                <a16:creationId xmlns:a16="http://schemas.microsoft.com/office/drawing/2014/main" id="{EC0FB75F-2796-4496-AA4B-7F3738B36515}"/>
              </a:ext>
            </a:extLst>
          </p:cNvPr>
          <p:cNvPicPr>
            <a:picLocks noChangeAspect="1"/>
          </p:cNvPicPr>
          <p:nvPr/>
        </p:nvPicPr>
        <p:blipFill>
          <a:blip r:embed="rId4"/>
          <a:stretch>
            <a:fillRect/>
          </a:stretch>
        </p:blipFill>
        <p:spPr>
          <a:xfrm>
            <a:off x="6159988" y="2776049"/>
            <a:ext cx="2621106" cy="1460830"/>
          </a:xfrm>
          <a:prstGeom prst="rect">
            <a:avLst/>
          </a:prstGeom>
        </p:spPr>
      </p:pic>
    </p:spTree>
    <p:extLst>
      <p:ext uri="{BB962C8B-B14F-4D97-AF65-F5344CB8AC3E}">
        <p14:creationId xmlns:p14="http://schemas.microsoft.com/office/powerpoint/2010/main" val="346675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err="1">
                <a:latin typeface="Calibri"/>
                <a:ea typeface="Calibri"/>
                <a:cs typeface="Calibri"/>
                <a:sym typeface="Calibri"/>
              </a:rPr>
              <a:t>FnSched</a:t>
            </a:r>
            <a:r>
              <a:rPr lang="en-US" sz="3600" dirty="0">
                <a:latin typeface="Calibri"/>
                <a:ea typeface="Calibri"/>
                <a:cs typeface="Calibri"/>
                <a:sym typeface="Calibri"/>
              </a:rPr>
              <a:t> Approach</a:t>
            </a:r>
            <a:r>
              <a:rPr lang="en" sz="3600" dirty="0">
                <a:latin typeface="Calibri"/>
                <a:ea typeface="Calibri"/>
                <a:cs typeface="Calibri"/>
                <a:sym typeface="Calibri"/>
              </a:rPr>
              <a:t>	</a:t>
            </a:r>
            <a:endParaRPr sz="3600" dirty="0">
              <a:latin typeface="Calibri"/>
              <a:ea typeface="Calibri"/>
              <a:cs typeface="Calibri"/>
              <a:sym typeface="Calibri"/>
            </a:endParaRPr>
          </a:p>
        </p:txBody>
      </p:sp>
      <p:sp>
        <p:nvSpPr>
          <p:cNvPr id="92" name="Google Shape;92;p19"/>
          <p:cNvSpPr txBox="1">
            <a:spLocks noGrp="1"/>
          </p:cNvSpPr>
          <p:nvPr>
            <p:ph type="body" idx="1"/>
          </p:nvPr>
        </p:nvSpPr>
        <p:spPr>
          <a:xfrm>
            <a:off x="311700" y="1152475"/>
            <a:ext cx="8832300" cy="954303"/>
          </a:xfrm>
          <a:prstGeom prst="rect">
            <a:avLst/>
          </a:prstGeom>
        </p:spPr>
        <p:txBody>
          <a:bodyPr spcFirstLastPara="1" wrap="square" lIns="91425" tIns="91425" rIns="91425" bIns="91425" anchor="t" anchorCtr="0">
            <a:noAutofit/>
          </a:bodyPr>
          <a:lstStyle/>
          <a:p>
            <a:pPr marL="400050" indent="-285750">
              <a:buClr>
                <a:schemeClr val="dk1"/>
              </a:buClr>
              <a:buFontTx/>
              <a:buChar char="-"/>
            </a:pPr>
            <a:r>
              <a:rPr lang="en-US" sz="2000" b="1" dirty="0">
                <a:solidFill>
                  <a:schemeClr val="tx1"/>
                </a:solidFill>
                <a:latin typeface="Calibri"/>
                <a:ea typeface="Calibri"/>
                <a:cs typeface="Calibri"/>
                <a:sym typeface="Calibri"/>
              </a:rPr>
              <a:t>Goal:</a:t>
            </a:r>
            <a:r>
              <a:rPr lang="en-US" sz="2000" dirty="0">
                <a:solidFill>
                  <a:schemeClr val="tx1"/>
                </a:solidFill>
                <a:latin typeface="Calibri"/>
                <a:ea typeface="Calibri"/>
                <a:cs typeface="Calibri"/>
                <a:sym typeface="Calibri"/>
              </a:rPr>
              <a:t> Target a </a:t>
            </a:r>
            <a:r>
              <a:rPr lang="en-US" sz="2000" b="1" dirty="0">
                <a:solidFill>
                  <a:schemeClr val="tx1"/>
                </a:solidFill>
                <a:latin typeface="Calibri"/>
                <a:ea typeface="Calibri"/>
                <a:cs typeface="Calibri"/>
                <a:sym typeface="Calibri"/>
              </a:rPr>
              <a:t>maximum degradation latency</a:t>
            </a:r>
            <a:r>
              <a:rPr lang="en-US" sz="2000" i="1" dirty="0">
                <a:solidFill>
                  <a:schemeClr val="tx1"/>
                </a:solidFill>
                <a:latin typeface="Calibri"/>
                <a:ea typeface="Calibri"/>
                <a:cs typeface="Calibri"/>
                <a:sym typeface="Calibri"/>
              </a:rPr>
              <a:t> </a:t>
            </a:r>
            <a:r>
              <a:rPr lang="en-US" sz="2000" dirty="0">
                <a:solidFill>
                  <a:schemeClr val="tx1"/>
                </a:solidFill>
                <a:latin typeface="Calibri"/>
                <a:ea typeface="Calibri"/>
                <a:cs typeface="Calibri"/>
                <a:sym typeface="Calibri"/>
              </a:rPr>
              <a:t>and </a:t>
            </a:r>
            <a:r>
              <a:rPr lang="en-US" sz="2000" b="1" dirty="0">
                <a:solidFill>
                  <a:schemeClr val="tx1"/>
                </a:solidFill>
                <a:latin typeface="Calibri"/>
                <a:ea typeface="Calibri"/>
                <a:cs typeface="Calibri"/>
                <a:sym typeface="Calibri"/>
              </a:rPr>
              <a:t>minimize</a:t>
            </a:r>
            <a:r>
              <a:rPr lang="en-US" sz="2000" dirty="0">
                <a:solidFill>
                  <a:schemeClr val="tx1"/>
                </a:solidFill>
                <a:latin typeface="Calibri"/>
                <a:ea typeface="Calibri"/>
                <a:cs typeface="Calibri"/>
                <a:sym typeface="Calibri"/>
              </a:rPr>
              <a:t> </a:t>
            </a:r>
            <a:r>
              <a:rPr lang="en-US" sz="2000" b="1" dirty="0">
                <a:solidFill>
                  <a:schemeClr val="tx1"/>
                </a:solidFill>
                <a:latin typeface="Calibri"/>
                <a:ea typeface="Calibri"/>
                <a:cs typeface="Calibri"/>
                <a:sym typeface="Calibri"/>
              </a:rPr>
              <a:t>the</a:t>
            </a:r>
            <a:r>
              <a:rPr lang="en-US" sz="2000" dirty="0">
                <a:solidFill>
                  <a:schemeClr val="tx1"/>
                </a:solidFill>
                <a:latin typeface="Calibri"/>
                <a:ea typeface="Calibri"/>
                <a:cs typeface="Calibri"/>
                <a:sym typeface="Calibri"/>
              </a:rPr>
              <a:t> </a:t>
            </a:r>
            <a:r>
              <a:rPr lang="en-US" sz="2000" b="1" dirty="0">
                <a:solidFill>
                  <a:schemeClr val="tx1"/>
                </a:solidFill>
                <a:latin typeface="Calibri"/>
                <a:ea typeface="Calibri"/>
                <a:cs typeface="Calibri"/>
                <a:sym typeface="Calibri"/>
              </a:rPr>
              <a:t>number of servers/invokers used</a:t>
            </a:r>
            <a:r>
              <a:rPr lang="en-US" sz="2000" dirty="0">
                <a:solidFill>
                  <a:schemeClr val="tx1"/>
                </a:solidFill>
                <a:latin typeface="Calibri"/>
                <a:ea typeface="Calibri"/>
                <a:cs typeface="Calibri"/>
                <a:sym typeface="Calibri"/>
              </a:rPr>
              <a:t>.</a:t>
            </a:r>
          </a:p>
          <a:p>
            <a:pPr marL="400050" indent="-285750">
              <a:buClr>
                <a:schemeClr val="dk1"/>
              </a:buClr>
              <a:buFontTx/>
              <a:buChar char="-"/>
            </a:pPr>
            <a:endParaRPr lang="en" dirty="0">
              <a:solidFill>
                <a:schemeClr val="dk1"/>
              </a:solidFill>
              <a:latin typeface="Calibri"/>
              <a:ea typeface="Calibri"/>
              <a:cs typeface="Calibri"/>
              <a:sym typeface="Calibri"/>
            </a:endParaRPr>
          </a:p>
          <a:p>
            <a:pPr marL="596900" lvl="1" indent="0" algn="l" rtl="0">
              <a:spcBef>
                <a:spcPts val="0"/>
              </a:spcBef>
              <a:spcAft>
                <a:spcPts val="0"/>
              </a:spcAft>
              <a:buClr>
                <a:schemeClr val="dk1"/>
              </a:buClr>
              <a:buSzPts val="1400"/>
              <a:buNone/>
            </a:pPr>
            <a:endParaRPr lang="en" dirty="0">
              <a:solidFill>
                <a:schemeClr val="dk1"/>
              </a:solidFill>
              <a:latin typeface="Calibri"/>
              <a:ea typeface="Calibri"/>
              <a:cs typeface="Calibri"/>
              <a:sym typeface="Calibri"/>
            </a:endParaRPr>
          </a:p>
          <a:p>
            <a:pPr marL="596900" lvl="1" indent="0" algn="l" rtl="0">
              <a:spcBef>
                <a:spcPts val="0"/>
              </a:spcBef>
              <a:spcAft>
                <a:spcPts val="0"/>
              </a:spcAft>
              <a:buClr>
                <a:schemeClr val="dk1"/>
              </a:buClr>
              <a:buSzPts val="1400"/>
              <a:buNone/>
            </a:pPr>
            <a:endParaRPr lang="en" dirty="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4E7C1C7F-2720-47AB-8127-743A57165F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4" name="TextBox 3">
            <a:extLst>
              <a:ext uri="{FF2B5EF4-FFF2-40B4-BE49-F238E27FC236}">
                <a16:creationId xmlns:a16="http://schemas.microsoft.com/office/drawing/2014/main" id="{B9D35168-A8B8-4DFC-99BF-971073826C12}"/>
              </a:ext>
            </a:extLst>
          </p:cNvPr>
          <p:cNvSpPr txBox="1"/>
          <p:nvPr/>
        </p:nvSpPr>
        <p:spPr>
          <a:xfrm>
            <a:off x="3470134" y="2040941"/>
            <a:ext cx="2515432" cy="677108"/>
          </a:xfrm>
          <a:prstGeom prst="rect">
            <a:avLst/>
          </a:prstGeom>
          <a:noFill/>
        </p:spPr>
        <p:txBody>
          <a:bodyPr wrap="none" rtlCol="0">
            <a:spAutoFit/>
          </a:bodyPr>
          <a:lstStyle/>
          <a:p>
            <a:r>
              <a:rPr lang="en-US" sz="2400" dirty="0" err="1">
                <a:solidFill>
                  <a:schemeClr val="tx1"/>
                </a:solidFill>
                <a:latin typeface="Calibri"/>
                <a:ea typeface="Calibri"/>
                <a:cs typeface="Calibri"/>
                <a:sym typeface="Calibri"/>
              </a:rPr>
              <a:t>FnSched</a:t>
            </a:r>
            <a:r>
              <a:rPr lang="en-US" sz="2400" dirty="0">
                <a:solidFill>
                  <a:schemeClr val="tx1"/>
                </a:solidFill>
                <a:latin typeface="Calibri"/>
                <a:ea typeface="Calibri"/>
                <a:cs typeface="Calibri"/>
                <a:sym typeface="Calibri"/>
              </a:rPr>
              <a:t> Approach</a:t>
            </a:r>
          </a:p>
          <a:p>
            <a:endParaRPr lang="en-US" dirty="0"/>
          </a:p>
        </p:txBody>
      </p:sp>
      <p:grpSp>
        <p:nvGrpSpPr>
          <p:cNvPr id="19" name="Group 18">
            <a:extLst>
              <a:ext uri="{FF2B5EF4-FFF2-40B4-BE49-F238E27FC236}">
                <a16:creationId xmlns:a16="http://schemas.microsoft.com/office/drawing/2014/main" id="{72C77BE0-7836-45AF-AA32-44FB52BC1414}"/>
              </a:ext>
            </a:extLst>
          </p:cNvPr>
          <p:cNvGrpSpPr/>
          <p:nvPr/>
        </p:nvGrpSpPr>
        <p:grpSpPr>
          <a:xfrm>
            <a:off x="2621243" y="2450592"/>
            <a:ext cx="2023911" cy="1259021"/>
            <a:chOff x="2621243" y="2450592"/>
            <a:chExt cx="2023911" cy="1259021"/>
          </a:xfrm>
        </p:grpSpPr>
        <p:cxnSp>
          <p:nvCxnSpPr>
            <p:cNvPr id="6" name="Straight Arrow Connector 5">
              <a:extLst>
                <a:ext uri="{FF2B5EF4-FFF2-40B4-BE49-F238E27FC236}">
                  <a16:creationId xmlns:a16="http://schemas.microsoft.com/office/drawing/2014/main" id="{9A5C1053-DAD3-454C-B240-B68DF0DD1153}"/>
                </a:ext>
              </a:extLst>
            </p:cNvPr>
            <p:cNvCxnSpPr>
              <a:cxnSpLocks/>
            </p:cNvCxnSpPr>
            <p:nvPr/>
          </p:nvCxnSpPr>
          <p:spPr>
            <a:xfrm flipH="1">
              <a:off x="3386938" y="2450592"/>
              <a:ext cx="1258216" cy="7973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29A78004-5160-41AC-8C80-16A7FA0C6530}"/>
                </a:ext>
              </a:extLst>
            </p:cNvPr>
            <p:cNvSpPr txBox="1"/>
            <p:nvPr/>
          </p:nvSpPr>
          <p:spPr>
            <a:xfrm>
              <a:off x="2621243" y="3247948"/>
              <a:ext cx="1516762"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Colocation</a:t>
              </a:r>
            </a:p>
          </p:txBody>
        </p:sp>
      </p:grpSp>
      <p:grpSp>
        <p:nvGrpSpPr>
          <p:cNvPr id="20" name="Group 19">
            <a:extLst>
              <a:ext uri="{FF2B5EF4-FFF2-40B4-BE49-F238E27FC236}">
                <a16:creationId xmlns:a16="http://schemas.microsoft.com/office/drawing/2014/main" id="{02DE9891-9679-4B36-9577-814C2EBB8AD7}"/>
              </a:ext>
            </a:extLst>
          </p:cNvPr>
          <p:cNvGrpSpPr/>
          <p:nvPr/>
        </p:nvGrpSpPr>
        <p:grpSpPr>
          <a:xfrm>
            <a:off x="4645152" y="2450592"/>
            <a:ext cx="3732112" cy="1259022"/>
            <a:chOff x="4645152" y="2450592"/>
            <a:chExt cx="3732112" cy="1259022"/>
          </a:xfrm>
        </p:grpSpPr>
        <p:cxnSp>
          <p:nvCxnSpPr>
            <p:cNvPr id="9" name="Straight Arrow Connector 8">
              <a:extLst>
                <a:ext uri="{FF2B5EF4-FFF2-40B4-BE49-F238E27FC236}">
                  <a16:creationId xmlns:a16="http://schemas.microsoft.com/office/drawing/2014/main" id="{0D85B97E-DAD6-4D25-A8DF-9BA904A82FE8}"/>
                </a:ext>
              </a:extLst>
            </p:cNvPr>
            <p:cNvCxnSpPr>
              <a:cxnSpLocks/>
            </p:cNvCxnSpPr>
            <p:nvPr/>
          </p:nvCxnSpPr>
          <p:spPr>
            <a:xfrm>
              <a:off x="4645152" y="2450592"/>
              <a:ext cx="1265530" cy="7973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16E7DD6A-58BF-4BF2-B9BF-DE67AD7759DA}"/>
                </a:ext>
              </a:extLst>
            </p:cNvPr>
            <p:cNvSpPr txBox="1"/>
            <p:nvPr/>
          </p:nvSpPr>
          <p:spPr>
            <a:xfrm>
              <a:off x="4645152" y="3247949"/>
              <a:ext cx="3732112"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Packing, Proactive Spawning</a:t>
              </a:r>
            </a:p>
          </p:txBody>
        </p:sp>
      </p:grpSp>
    </p:spTree>
    <p:extLst>
      <p:ext uri="{BB962C8B-B14F-4D97-AF65-F5344CB8AC3E}">
        <p14:creationId xmlns:p14="http://schemas.microsoft.com/office/powerpoint/2010/main" val="31538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7AEB-3314-4A23-9652-C2360270C67F}"/>
              </a:ext>
            </a:extLst>
          </p:cNvPr>
          <p:cNvSpPr>
            <a:spLocks noGrp="1"/>
          </p:cNvSpPr>
          <p:nvPr>
            <p:ph type="title"/>
          </p:nvPr>
        </p:nvSpPr>
        <p:spPr>
          <a:xfrm>
            <a:off x="311700" y="232885"/>
            <a:ext cx="8520600" cy="572700"/>
          </a:xfrm>
        </p:spPr>
        <p:txBody>
          <a:bodyPr/>
          <a:lstStyle/>
          <a:p>
            <a:pPr algn="ctr"/>
            <a:r>
              <a:rPr lang="en-US" sz="3600" dirty="0" err="1">
                <a:latin typeface="Calibri" panose="020F0502020204030204" pitchFamily="34" charset="0"/>
                <a:cs typeface="Calibri" panose="020F0502020204030204" pitchFamily="34" charset="0"/>
              </a:rPr>
              <a:t>FnSched</a:t>
            </a:r>
            <a:r>
              <a:rPr lang="en-US" sz="3600" dirty="0">
                <a:latin typeface="Calibri" panose="020F0502020204030204" pitchFamily="34" charset="0"/>
                <a:cs typeface="Calibri" panose="020F0502020204030204" pitchFamily="34" charset="0"/>
              </a:rPr>
              <a:t>: Resource Management</a:t>
            </a:r>
          </a:p>
        </p:txBody>
      </p:sp>
      <p:sp>
        <p:nvSpPr>
          <p:cNvPr id="3" name="Text Placeholder 2">
            <a:extLst>
              <a:ext uri="{FF2B5EF4-FFF2-40B4-BE49-F238E27FC236}">
                <a16:creationId xmlns:a16="http://schemas.microsoft.com/office/drawing/2014/main" id="{FF88767D-AAAD-4889-B80A-3EA66440EE16}"/>
              </a:ext>
            </a:extLst>
          </p:cNvPr>
          <p:cNvSpPr>
            <a:spLocks noGrp="1"/>
          </p:cNvSpPr>
          <p:nvPr>
            <p:ph type="body" idx="1"/>
          </p:nvPr>
        </p:nvSpPr>
        <p:spPr>
          <a:xfrm>
            <a:off x="561873" y="3143873"/>
            <a:ext cx="7910585" cy="500760"/>
          </a:xfrm>
        </p:spPr>
        <p:txBody>
          <a:bodyPr/>
          <a:lstStyle/>
          <a:p>
            <a:pPr>
              <a:buFontTx/>
              <a:buChar char="-"/>
            </a:pPr>
            <a:r>
              <a:rPr lang="en-US" dirty="0">
                <a:solidFill>
                  <a:schemeClr val="dk1"/>
                </a:solidFill>
                <a:latin typeface="Calibri"/>
                <a:ea typeface="Calibri"/>
                <a:cs typeface="Calibri"/>
                <a:sym typeface="Calibri"/>
              </a:rPr>
              <a:t>Short running ET apps are severely impacted compared to MP apps</a:t>
            </a:r>
          </a:p>
          <a:p>
            <a:pPr>
              <a:buFontTx/>
              <a:buChar char="-"/>
            </a:pPr>
            <a:r>
              <a:rPr lang="en-US" sz="1600" dirty="0">
                <a:solidFill>
                  <a:schemeClr val="dk1"/>
                </a:solidFill>
                <a:latin typeface="Calibri"/>
                <a:ea typeface="Calibri"/>
                <a:cs typeface="Calibri"/>
                <a:sym typeface="Calibri"/>
              </a:rPr>
              <a:t>We need to decouple memory and CPU requirement for effective colocation</a:t>
            </a:r>
          </a:p>
        </p:txBody>
      </p:sp>
      <p:sp>
        <p:nvSpPr>
          <p:cNvPr id="19" name="Rectangle 18">
            <a:extLst>
              <a:ext uri="{FF2B5EF4-FFF2-40B4-BE49-F238E27FC236}">
                <a16:creationId xmlns:a16="http://schemas.microsoft.com/office/drawing/2014/main" id="{B11D0E82-8BAF-4B82-B708-64E0D2A6A2CA}"/>
              </a:ext>
            </a:extLst>
          </p:cNvPr>
          <p:cNvSpPr/>
          <p:nvPr/>
        </p:nvSpPr>
        <p:spPr>
          <a:xfrm>
            <a:off x="2948026" y="1951990"/>
            <a:ext cx="585216" cy="94482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C1</a:t>
            </a:r>
          </a:p>
        </p:txBody>
      </p:sp>
      <p:sp>
        <p:nvSpPr>
          <p:cNvPr id="23" name="Rectangle 22">
            <a:extLst>
              <a:ext uri="{FF2B5EF4-FFF2-40B4-BE49-F238E27FC236}">
                <a16:creationId xmlns:a16="http://schemas.microsoft.com/office/drawing/2014/main" id="{00E90D02-42DA-4F47-B8FC-1C5C71BA2BAD}"/>
              </a:ext>
            </a:extLst>
          </p:cNvPr>
          <p:cNvSpPr/>
          <p:nvPr/>
        </p:nvSpPr>
        <p:spPr>
          <a:xfrm>
            <a:off x="3533242" y="1951990"/>
            <a:ext cx="585216" cy="94482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C2</a:t>
            </a:r>
          </a:p>
        </p:txBody>
      </p:sp>
      <p:sp>
        <p:nvSpPr>
          <p:cNvPr id="24" name="Rectangle 23">
            <a:extLst>
              <a:ext uri="{FF2B5EF4-FFF2-40B4-BE49-F238E27FC236}">
                <a16:creationId xmlns:a16="http://schemas.microsoft.com/office/drawing/2014/main" id="{D47C4833-894E-4662-BD7D-EC38E32E9657}"/>
              </a:ext>
            </a:extLst>
          </p:cNvPr>
          <p:cNvSpPr/>
          <p:nvPr/>
        </p:nvSpPr>
        <p:spPr>
          <a:xfrm>
            <a:off x="4118458" y="1951989"/>
            <a:ext cx="585216" cy="94482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C3</a:t>
            </a:r>
          </a:p>
        </p:txBody>
      </p:sp>
      <p:sp>
        <p:nvSpPr>
          <p:cNvPr id="25" name="Rectangle 24">
            <a:extLst>
              <a:ext uri="{FF2B5EF4-FFF2-40B4-BE49-F238E27FC236}">
                <a16:creationId xmlns:a16="http://schemas.microsoft.com/office/drawing/2014/main" id="{47603CC2-8660-40AE-B9C8-FAE6971994E4}"/>
              </a:ext>
            </a:extLst>
          </p:cNvPr>
          <p:cNvSpPr/>
          <p:nvPr/>
        </p:nvSpPr>
        <p:spPr>
          <a:xfrm>
            <a:off x="4703674" y="1951989"/>
            <a:ext cx="585216" cy="94482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C4</a:t>
            </a:r>
          </a:p>
        </p:txBody>
      </p:sp>
      <p:sp>
        <p:nvSpPr>
          <p:cNvPr id="4" name="Slide Number Placeholder 3">
            <a:extLst>
              <a:ext uri="{FF2B5EF4-FFF2-40B4-BE49-F238E27FC236}">
                <a16:creationId xmlns:a16="http://schemas.microsoft.com/office/drawing/2014/main" id="{F0CB4986-D646-49EE-90D2-FF04499328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5" name="TextBox 4">
            <a:extLst>
              <a:ext uri="{FF2B5EF4-FFF2-40B4-BE49-F238E27FC236}">
                <a16:creationId xmlns:a16="http://schemas.microsoft.com/office/drawing/2014/main" id="{A37007D9-A0B1-41B8-9E66-38E49E0F72B1}"/>
              </a:ext>
            </a:extLst>
          </p:cNvPr>
          <p:cNvSpPr txBox="1"/>
          <p:nvPr/>
        </p:nvSpPr>
        <p:spPr>
          <a:xfrm>
            <a:off x="1104595" y="3394253"/>
            <a:ext cx="184731" cy="307777"/>
          </a:xfrm>
          <a:prstGeom prst="rect">
            <a:avLst/>
          </a:prstGeom>
          <a:noFill/>
        </p:spPr>
        <p:txBody>
          <a:bodyPr wrap="square" rtlCol="0">
            <a:spAutoFit/>
          </a:bodyPr>
          <a:lstStyle/>
          <a:p>
            <a:endParaRPr lang="en-US" dirty="0"/>
          </a:p>
        </p:txBody>
      </p:sp>
      <p:sp>
        <p:nvSpPr>
          <p:cNvPr id="10" name="Text Placeholder 2">
            <a:extLst>
              <a:ext uri="{FF2B5EF4-FFF2-40B4-BE49-F238E27FC236}">
                <a16:creationId xmlns:a16="http://schemas.microsoft.com/office/drawing/2014/main" id="{6D10CBED-884E-4843-BD82-97B5A8379A18}"/>
              </a:ext>
            </a:extLst>
          </p:cNvPr>
          <p:cNvSpPr txBox="1">
            <a:spLocks/>
          </p:cNvSpPr>
          <p:nvPr/>
        </p:nvSpPr>
        <p:spPr>
          <a:xfrm>
            <a:off x="455773" y="960661"/>
            <a:ext cx="7910585" cy="5007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buFontTx/>
              <a:buChar char="-"/>
            </a:pPr>
            <a:r>
              <a:rPr lang="en-US" dirty="0">
                <a:solidFill>
                  <a:schemeClr val="dk1"/>
                </a:solidFill>
                <a:latin typeface="Calibri"/>
                <a:ea typeface="Calibri"/>
                <a:cs typeface="Calibri"/>
                <a:sym typeface="Calibri"/>
              </a:rPr>
              <a:t>Popular Serverless platforms tie CPU allocation to memory requirement</a:t>
            </a:r>
          </a:p>
          <a:p>
            <a:pPr>
              <a:buFontTx/>
              <a:buChar char="-"/>
            </a:pPr>
            <a:r>
              <a:rPr lang="en-US" dirty="0">
                <a:solidFill>
                  <a:schemeClr val="dk1"/>
                </a:solidFill>
                <a:latin typeface="Calibri"/>
                <a:ea typeface="Calibri"/>
                <a:cs typeface="Calibri"/>
                <a:sym typeface="Calibri"/>
              </a:rPr>
              <a:t>CPU requirement is dependent on the class of applications</a:t>
            </a:r>
          </a:p>
          <a:p>
            <a:pPr>
              <a:buFontTx/>
              <a:buChar char="-"/>
            </a:pPr>
            <a:endParaRPr lang="en-US" dirty="0">
              <a:solidFill>
                <a:schemeClr val="dk1"/>
              </a:solidFill>
              <a:latin typeface="Calibri"/>
              <a:ea typeface="Calibri"/>
              <a:cs typeface="Calibri"/>
              <a:sym typeface="Calibri"/>
            </a:endParaRPr>
          </a:p>
        </p:txBody>
      </p:sp>
      <p:sp>
        <p:nvSpPr>
          <p:cNvPr id="11" name="Rectangle 10">
            <a:extLst>
              <a:ext uri="{FF2B5EF4-FFF2-40B4-BE49-F238E27FC236}">
                <a16:creationId xmlns:a16="http://schemas.microsoft.com/office/drawing/2014/main" id="{100456E8-0CB1-4E0D-A116-B29E385CB64B}"/>
              </a:ext>
            </a:extLst>
          </p:cNvPr>
          <p:cNvSpPr/>
          <p:nvPr/>
        </p:nvSpPr>
        <p:spPr>
          <a:xfrm>
            <a:off x="2948027" y="1951989"/>
            <a:ext cx="585215" cy="277636"/>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Calibri" panose="020F0502020204030204" pitchFamily="34" charset="0"/>
                <a:cs typeface="Calibri" panose="020F0502020204030204" pitchFamily="34" charset="0"/>
              </a:rPr>
              <a:t>ET</a:t>
            </a:r>
          </a:p>
        </p:txBody>
      </p:sp>
      <p:sp>
        <p:nvSpPr>
          <p:cNvPr id="12" name="Rectangle 11">
            <a:extLst>
              <a:ext uri="{FF2B5EF4-FFF2-40B4-BE49-F238E27FC236}">
                <a16:creationId xmlns:a16="http://schemas.microsoft.com/office/drawing/2014/main" id="{8D03A9DE-E66F-469C-B6B4-0FB71D96C00E}"/>
              </a:ext>
            </a:extLst>
          </p:cNvPr>
          <p:cNvSpPr/>
          <p:nvPr/>
        </p:nvSpPr>
        <p:spPr>
          <a:xfrm>
            <a:off x="2948027" y="2229625"/>
            <a:ext cx="585215" cy="277636"/>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Calibri" panose="020F0502020204030204" pitchFamily="34" charset="0"/>
                <a:cs typeface="Calibri" panose="020F0502020204030204" pitchFamily="34" charset="0"/>
              </a:rPr>
              <a:t>MP</a:t>
            </a:r>
          </a:p>
        </p:txBody>
      </p:sp>
    </p:spTree>
    <p:extLst>
      <p:ext uri="{BB962C8B-B14F-4D97-AF65-F5344CB8AC3E}">
        <p14:creationId xmlns:p14="http://schemas.microsoft.com/office/powerpoint/2010/main" val="248099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25" grpId="0" animBg="1"/>
      <p:bldP spid="11" grpId="0" animBg="1"/>
      <p:bldP spid="12" grpId="0" animBg="1"/>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1208</TotalTime>
  <Words>1489</Words>
  <Application>Microsoft Office PowerPoint</Application>
  <PresentationFormat>On-screen Show (16:9)</PresentationFormat>
  <Paragraphs>311</Paragraphs>
  <Slides>26</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Simple Light</vt:lpstr>
      <vt:lpstr>FnSched: An Efficient Scheduler for Serverless Functions</vt:lpstr>
      <vt:lpstr>Motivation </vt:lpstr>
      <vt:lpstr>Motivation </vt:lpstr>
      <vt:lpstr>Outline</vt:lpstr>
      <vt:lpstr>Scheduling challenge 1/3: Application Diversity</vt:lpstr>
      <vt:lpstr>Scheduling challenge 2/3: Containers </vt:lpstr>
      <vt:lpstr>Scheduling challenge 3/3: Allocation &amp; Placement</vt:lpstr>
      <vt:lpstr>FnSched Approach </vt:lpstr>
      <vt:lpstr>FnSched: Resource Management</vt:lpstr>
      <vt:lpstr>FnSched: CPU Shares Algorithm</vt:lpstr>
      <vt:lpstr>FnSched: CPU Shares Algorithm</vt:lpstr>
      <vt:lpstr>FnSched: CPU Shares Algorithm</vt:lpstr>
      <vt:lpstr>Multi Node Placement: Packing</vt:lpstr>
      <vt:lpstr>Multi Node Placement: Proactive Spawning </vt:lpstr>
      <vt:lpstr>Outline</vt:lpstr>
      <vt:lpstr>Experimental Setup</vt:lpstr>
      <vt:lpstr>Single Node Evaluation</vt:lpstr>
      <vt:lpstr>Multinode Evaluation: Scaling</vt:lpstr>
      <vt:lpstr>Multi Node Evaluation: Traces</vt:lpstr>
      <vt:lpstr>Conclusion</vt:lpstr>
      <vt:lpstr>Q&amp;A</vt:lpstr>
      <vt:lpstr>Backup Slides</vt:lpstr>
      <vt:lpstr>Future Work</vt:lpstr>
      <vt:lpstr>FnSched Approach </vt:lpstr>
      <vt:lpstr>Sensitivity Analysis</vt:lpstr>
      <vt:lpstr>Multi Node Placement: Latency monitoring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FnSched: An Efficient Scheduler for Serverless Functions</dc:title>
  <cp:lastModifiedBy>Amoghavarsha Suresh</cp:lastModifiedBy>
  <cp:revision>378</cp:revision>
  <dcterms:modified xsi:type="dcterms:W3CDTF">2019-12-09T11:15:54Z</dcterms:modified>
</cp:coreProperties>
</file>