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2" r:id="rId1"/>
  </p:sldMasterIdLst>
  <p:notesMasterIdLst>
    <p:notesMasterId r:id="rId32"/>
  </p:notesMasterIdLst>
  <p:handoutMasterIdLst>
    <p:handoutMasterId r:id="rId33"/>
  </p:handoutMasterIdLst>
  <p:sldIdLst>
    <p:sldId id="1062" r:id="rId2"/>
    <p:sldId id="673" r:id="rId3"/>
    <p:sldId id="788" r:id="rId4"/>
    <p:sldId id="1107" r:id="rId5"/>
    <p:sldId id="1108" r:id="rId6"/>
    <p:sldId id="1103" r:id="rId7"/>
    <p:sldId id="1109" r:id="rId8"/>
    <p:sldId id="1102" r:id="rId9"/>
    <p:sldId id="1078" r:id="rId10"/>
    <p:sldId id="1110" r:id="rId11"/>
    <p:sldId id="1081" r:id="rId12"/>
    <p:sldId id="1079" r:id="rId13"/>
    <p:sldId id="1080" r:id="rId14"/>
    <p:sldId id="1082" r:id="rId15"/>
    <p:sldId id="1111" r:id="rId16"/>
    <p:sldId id="1105" r:id="rId17"/>
    <p:sldId id="1106" r:id="rId18"/>
    <p:sldId id="1112" r:id="rId19"/>
    <p:sldId id="1083" r:id="rId20"/>
    <p:sldId id="1084" r:id="rId21"/>
    <p:sldId id="1085" r:id="rId22"/>
    <p:sldId id="1104" r:id="rId23"/>
    <p:sldId id="1087" r:id="rId24"/>
    <p:sldId id="1088" r:id="rId25"/>
    <p:sldId id="1089" r:id="rId26"/>
    <p:sldId id="1094" r:id="rId27"/>
    <p:sldId id="1096" r:id="rId28"/>
    <p:sldId id="1099" r:id="rId29"/>
    <p:sldId id="1114" r:id="rId30"/>
    <p:sldId id="1101" r:id="rId31"/>
  </p:sldIdLst>
  <p:sldSz cx="10080625" cy="7559675"/>
  <p:notesSz cx="7315200" cy="9601200"/>
  <p:defaultTextStyle>
    <a:defPPr>
      <a:defRPr lang="en-GB"/>
    </a:defPPr>
    <a:lvl1pPr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873" indent="-285721"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2881" indent="-228576"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034" indent="-228576"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187" indent="-228576" algn="l" defTabSz="457152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916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221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B491DB-A8D9-4ABE-B3E0-EB4726F83F2B}">
          <p14:sldIdLst>
            <p14:sldId id="1062"/>
            <p14:sldId id="673"/>
            <p14:sldId id="788"/>
            <p14:sldId id="1107"/>
            <p14:sldId id="1108"/>
            <p14:sldId id="1103"/>
            <p14:sldId id="1109"/>
            <p14:sldId id="1102"/>
            <p14:sldId id="1078"/>
            <p14:sldId id="1110"/>
            <p14:sldId id="1081"/>
            <p14:sldId id="1079"/>
            <p14:sldId id="1080"/>
            <p14:sldId id="1082"/>
            <p14:sldId id="1111"/>
            <p14:sldId id="1105"/>
            <p14:sldId id="1106"/>
            <p14:sldId id="1112"/>
            <p14:sldId id="1083"/>
            <p14:sldId id="1084"/>
            <p14:sldId id="1085"/>
            <p14:sldId id="1104"/>
            <p14:sldId id="1087"/>
            <p14:sldId id="1088"/>
            <p14:sldId id="1089"/>
            <p14:sldId id="1094"/>
            <p14:sldId id="1096"/>
            <p14:sldId id="1099"/>
            <p14:sldId id="1114"/>
            <p14:sldId id="11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8">
          <p15:clr>
            <a:srgbClr val="A4A3A4"/>
          </p15:clr>
        </p15:guide>
        <p15:guide id="2" pos="2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7" autoAdjust="0"/>
    <p:restoredTop sz="90832" autoAdjust="0"/>
  </p:normalViewPr>
  <p:slideViewPr>
    <p:cSldViewPr>
      <p:cViewPr>
        <p:scale>
          <a:sx n="71" d="100"/>
          <a:sy n="71" d="100"/>
        </p:scale>
        <p:origin x="1212" y="36"/>
      </p:cViewPr>
      <p:guideLst>
        <p:guide orient="horz" pos="2141"/>
        <p:guide pos="2880"/>
      </p:guideLst>
    </p:cSldViewPr>
  </p:slideViewPr>
  <p:outlineViewPr>
    <p:cViewPr varScale="1">
      <p:scale>
        <a:sx n="50" d="100"/>
        <a:sy n="50" d="100"/>
      </p:scale>
      <p:origin x="0" y="12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3210" y="-1272"/>
      </p:cViewPr>
      <p:guideLst>
        <p:guide orient="horz" pos="2748"/>
        <p:guide pos="2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18" cy="480365"/>
          </a:xfrm>
          <a:prstGeom prst="rect">
            <a:avLst/>
          </a:prstGeom>
        </p:spPr>
        <p:txBody>
          <a:bodyPr vert="horz" lIns="86749" tIns="43375" rIns="86749" bIns="43375" rtlCol="0"/>
          <a:lstStyle>
            <a:lvl1pPr algn="l">
              <a:defRPr sz="1100"/>
            </a:lvl1pPr>
          </a:lstStyle>
          <a:p>
            <a:r>
              <a:rPr lang="en-US" dirty="0" err="1"/>
              <a:t>iEMSs</a:t>
            </a:r>
            <a:r>
              <a:rPr lang="en-US" dirty="0"/>
              <a:t> 2018 – Wes J. Lloyd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190" y="0"/>
            <a:ext cx="3170518" cy="480365"/>
          </a:xfrm>
          <a:prstGeom prst="rect">
            <a:avLst/>
          </a:prstGeom>
        </p:spPr>
        <p:txBody>
          <a:bodyPr vert="horz" lIns="86749" tIns="43375" rIns="86749" bIns="43375" rtlCol="0"/>
          <a:lstStyle>
            <a:lvl1pPr algn="r">
              <a:defRPr sz="1100"/>
            </a:lvl1pPr>
          </a:lstStyle>
          <a:p>
            <a:r>
              <a:rPr lang="en-US" dirty="0"/>
              <a:t>06/27/2018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321"/>
            <a:ext cx="3170518" cy="480365"/>
          </a:xfrm>
          <a:prstGeom prst="rect">
            <a:avLst/>
          </a:prstGeom>
        </p:spPr>
        <p:txBody>
          <a:bodyPr vert="horz" lIns="86749" tIns="43375" rIns="86749" bIns="43375" rtlCol="0" anchor="ctr"/>
          <a:lstStyle>
            <a:lvl1pPr algn="l">
              <a:defRPr sz="1100"/>
            </a:lvl1pPr>
          </a:lstStyle>
          <a:p>
            <a:r>
              <a:rPr lang="en-US" sz="1000"/>
              <a:t>Hello here 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190" y="9119321"/>
            <a:ext cx="3170518" cy="480365"/>
          </a:xfrm>
          <a:prstGeom prst="rect">
            <a:avLst/>
          </a:prstGeom>
        </p:spPr>
        <p:txBody>
          <a:bodyPr vert="horz" lIns="86749" tIns="43375" rIns="86749" bIns="43375" rtlCol="0" anchor="ctr"/>
          <a:lstStyle>
            <a:lvl1pPr algn="r">
              <a:defRPr sz="1100"/>
            </a:lvl1pPr>
          </a:lstStyle>
          <a:p>
            <a:fld id="{A42FD207-453E-4247-8CD4-D7AB7DDF74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221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8888" y="728663"/>
            <a:ext cx="4795837" cy="3598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32118" y="4559663"/>
            <a:ext cx="5850965" cy="431872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3173506" cy="4788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686764" algn="l"/>
                <a:tab pos="1373528" algn="l"/>
                <a:tab pos="2060292" algn="l"/>
                <a:tab pos="2747056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140200" y="0"/>
            <a:ext cx="3173506" cy="4788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686764" algn="l"/>
                <a:tab pos="1373528" algn="l"/>
                <a:tab pos="2060292" algn="l"/>
                <a:tab pos="2747056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" y="9120837"/>
            <a:ext cx="3173506" cy="4788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686764" algn="l"/>
                <a:tab pos="1373528" algn="l"/>
                <a:tab pos="2060292" algn="l"/>
                <a:tab pos="2747056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/>
              <a:t>Hello here 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140200" y="9120837"/>
            <a:ext cx="3173506" cy="4788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686764" algn="l"/>
                <a:tab pos="1373528" algn="l"/>
                <a:tab pos="2060292" algn="l"/>
                <a:tab pos="2747056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DA94BC9-55D1-4AC8-9C6D-D9ECCBF985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292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873" indent="-285721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881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034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187" indent="-228576" algn="l" defTabSz="457152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F48D13B-A5D9-451A-A8A3-9545348E33D0}" type="slidenum">
              <a:rPr lang="en-US" smtClean="0">
                <a:latin typeface="Times New Roman" pitchFamily="18" charset="0"/>
              </a:rPr>
              <a:pPr>
                <a:buFont typeface="Times New Roman" pitchFamily="18" charset="0"/>
                <a:buNone/>
              </a:pPr>
              <a:t>1</a:t>
            </a:fld>
            <a:endParaRPr lang="en-US" dirty="0">
              <a:latin typeface="Times New Roman" pitchFamily="18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1800" y="555625"/>
            <a:ext cx="3657600" cy="2743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0906" y="3474028"/>
            <a:ext cx="7681352" cy="3291608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9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15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2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0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6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3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75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81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14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4DA94BC9-55D1-4AC8-9C6D-D9ECCBF9853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1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8036" y="1511935"/>
            <a:ext cx="8655897" cy="2015913"/>
          </a:xfrm>
          <a:ln>
            <a:noFill/>
          </a:ln>
        </p:spPr>
        <p:txBody>
          <a:bodyPr vert="horz" tIns="0" rIns="2015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200" b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8036" y="3558863"/>
            <a:ext cx="8659257" cy="1931917"/>
          </a:xfrm>
        </p:spPr>
        <p:txBody>
          <a:bodyPr lIns="0" rIns="20159"/>
          <a:lstStyle>
            <a:lvl1pPr marL="0" marR="50397" indent="0" algn="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C5507-CD16-4610-8343-F79B8E9E19D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759FA-2DB5-41F9-A9C9-755E7335D3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007958"/>
            <a:ext cx="2268141" cy="574500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007958"/>
            <a:ext cx="6636411" cy="574500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38B4F-C44C-4AB6-967E-1ED1090ADD0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-85036"/>
            <a:ext cx="9072563" cy="2036073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  <a:lvl2pPr>
              <a:defRPr sz="32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Slide Number Placeholder 7"/>
          <p:cNvSpPr txBox="1">
            <a:spLocks/>
          </p:cNvSpPr>
          <p:nvPr userDrawn="1"/>
        </p:nvSpPr>
        <p:spPr>
          <a:xfrm>
            <a:off x="163512" y="7135538"/>
            <a:ext cx="9601200" cy="402483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457152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December 9, 2019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WOSC 2019: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FaaS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Application Service Composition: Implications for an NLP Application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		                        </a:t>
            </a:r>
            <a:fld id="{DDC243CF-6E67-4D26-9155-D0CAC73B8308}" type="slidenum">
              <a:rPr kumimoji="0" lang="en-US" sz="13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152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t>‹#›</a:t>
            </a:fld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76" y="1451458"/>
            <a:ext cx="8568531" cy="150185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200" b="1" cap="none" baseline="0" dirty="0">
                <a:ln w="635">
                  <a:noFill/>
                </a:ln>
                <a:solidFill>
                  <a:schemeClr val="tx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1664178"/>
          </a:xfrm>
        </p:spPr>
        <p:txBody>
          <a:bodyPr lIns="50397" rIns="50397"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C8C1D-9BC2-4D53-B327-E2F15A38D8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00D27-B176-4B57-B574-1A9B3C0DC4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 tIns="5039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2045068"/>
            <a:ext cx="4454027" cy="726813"/>
          </a:xfrm>
        </p:spPr>
        <p:txBody>
          <a:bodyPr lIns="50397" tIns="0" rIns="50397" bIns="0" anchor="ctr">
            <a:noAutofit/>
          </a:bodyPr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2050038"/>
            <a:ext cx="4455776" cy="721843"/>
          </a:xfrm>
        </p:spPr>
        <p:txBody>
          <a:bodyPr lIns="50397" tIns="0" rIns="50397" bIns="0" anchor="ctr"/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771881"/>
            <a:ext cx="4454027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771881"/>
            <a:ext cx="4455776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C9ED75-A712-44AB-963A-DD78B11134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503237"/>
            <a:ext cx="9156568" cy="1259946"/>
          </a:xfrm>
        </p:spPr>
        <p:txBody>
          <a:bodyPr vert="horz" tIns="5039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7" name="Slide Number Placeholder 7"/>
          <p:cNvSpPr txBox="1">
            <a:spLocks/>
          </p:cNvSpPr>
          <p:nvPr userDrawn="1"/>
        </p:nvSpPr>
        <p:spPr>
          <a:xfrm>
            <a:off x="392112" y="7111154"/>
            <a:ext cx="9220200" cy="402483"/>
          </a:xfrm>
          <a:prstGeom prst="rect">
            <a:avLst/>
          </a:prstGeom>
        </p:spPr>
        <p:txBody>
          <a:bodyPr vert="horz" lIns="0" tIns="0" rIns="0" bIns="0" anchor="ctr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marL="0" marR="0" lvl="0" indent="0" algn="l" defTabSz="457152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August 22, 2013					DSG: Distributed Systems Group [2013]					</a:t>
            </a:r>
            <a:fld id="{DDC243CF-6E67-4D26-9155-D0CAC73B830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457152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  <a:defRPr/>
              </a:pPr>
              <a:t>‹#›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44184" y="7006699"/>
            <a:ext cx="3529584" cy="402483"/>
          </a:xfrm>
        </p:spPr>
        <p:txBody>
          <a:bodyPr/>
          <a:lstStyle/>
          <a:p>
            <a:pPr>
              <a:defRPr/>
            </a:pPr>
            <a:fld id="{3A005B6A-0BF1-45E1-BFC4-97E3012F28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047" y="566978"/>
            <a:ext cx="3024188" cy="128094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6047" y="1847921"/>
            <a:ext cx="3024188" cy="5039783"/>
          </a:xfrm>
        </p:spPr>
        <p:txBody>
          <a:bodyPr lIns="20159" rIns="20159"/>
          <a:lstStyle>
            <a:lvl1pPr marL="0" indent="0" algn="l">
              <a:buNone/>
              <a:defRPr sz="15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1847921"/>
            <a:ext cx="5635349" cy="5039783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424FF-7756-4B60-883C-5157E9812E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90023" y="1221450"/>
            <a:ext cx="5796359" cy="453580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824002" y="5908153"/>
            <a:ext cx="171371" cy="171353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1297420"/>
            <a:ext cx="2439511" cy="1744547"/>
          </a:xfrm>
        </p:spPr>
        <p:txBody>
          <a:bodyPr vert="horz" lIns="50397" tIns="50397" rIns="50397" bIns="50397" anchor="b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2" y="3118211"/>
            <a:ext cx="2436151" cy="2402297"/>
          </a:xfrm>
        </p:spPr>
        <p:txBody>
          <a:bodyPr lIns="70556" rIns="50397" bIns="50397" anchor="t"/>
          <a:lstStyle>
            <a:lvl1pPr marL="0" indent="0" algn="l">
              <a:spcBef>
                <a:spcPts val="276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04552" y="7006699"/>
            <a:ext cx="672042" cy="402483"/>
          </a:xfrm>
        </p:spPr>
        <p:txBody>
          <a:bodyPr/>
          <a:lstStyle/>
          <a:p>
            <a:pPr>
              <a:defRPr/>
            </a:pPr>
            <a:fld id="{EC86CF18-7B56-438A-B812-D4418350336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42845" y="1322245"/>
            <a:ext cx="5090716" cy="433421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830299" y="6856206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0"/>
            <a:ext cx="9072563" cy="2036073"/>
          </a:xfrm>
          <a:prstGeom prst="rect">
            <a:avLst/>
          </a:prstGeom>
        </p:spPr>
        <p:txBody>
          <a:bodyPr vert="horz" lIns="0" tIns="50397" rIns="0" bIns="0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2133508"/>
            <a:ext cx="9072563" cy="483819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044184" y="7006699"/>
            <a:ext cx="3529584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D3052C-48B8-49A1-BD91-C0F7EF4449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500" b="1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705560" indent="-27214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007943" indent="-27214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3pPr>
      <a:lvl4pPr marL="1310326" indent="-23182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1612709" indent="-23182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j-lt"/>
          <a:ea typeface="+mn-ea"/>
          <a:cs typeface="+mn-cs"/>
        </a:defRPr>
      </a:lvl5pPr>
      <a:lvl6pPr marL="1915092" indent="-23182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19063" indent="-201589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21446" indent="-201589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92112" y="2408237"/>
            <a:ext cx="9296400" cy="2015913"/>
          </a:xfrm>
        </p:spPr>
        <p:txBody>
          <a:bodyPr tIns="31748">
            <a:noAutofit/>
          </a:bodyPr>
          <a:lstStyle/>
          <a:p>
            <a:pPr algn="ctr"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4800" dirty="0"/>
              <a:t>Function-as-a-Service Application Service Composition:</a:t>
            </a:r>
            <a:br>
              <a:rPr lang="en-US" sz="4800" dirty="0"/>
            </a:br>
            <a:r>
              <a:rPr lang="en-US" sz="4800" dirty="0"/>
              <a:t>Implications for a Natural Language Processing Application</a:t>
            </a:r>
            <a:endParaRPr lang="en-US" sz="3800" b="1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88036" y="3863663"/>
            <a:ext cx="8659257" cy="3649974"/>
          </a:xfrm>
        </p:spPr>
        <p:txBody>
          <a:bodyPr anchor="ctr">
            <a:normAutofit fontScale="62500" lnSpcReduction="20000"/>
          </a:bodyPr>
          <a:lstStyle/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sz="3000" dirty="0">
              <a:solidFill>
                <a:schemeClr val="tx2">
                  <a:lumMod val="90000"/>
                </a:schemeClr>
              </a:solidFill>
              <a:latin typeface="+mj-lt"/>
            </a:endParaRP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dirty="0">
              <a:latin typeface="+mj-lt"/>
            </a:endParaRP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4100" dirty="0" err="1"/>
              <a:t>Mohammadbagher</a:t>
            </a:r>
            <a:r>
              <a:rPr lang="en-US" sz="4100" dirty="0"/>
              <a:t> Fotouhi, Derek Chen</a:t>
            </a:r>
            <a:br>
              <a:rPr lang="en-US" sz="4100" dirty="0"/>
            </a:br>
            <a:r>
              <a:rPr lang="en-US" sz="4100" dirty="0"/>
              <a:t>Wes Lloyd</a:t>
            </a:r>
            <a:r>
              <a:rPr lang="en-US" sz="4100" baseline="30000" dirty="0"/>
              <a:t>1</a:t>
            </a: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sz="2400" dirty="0"/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4100" dirty="0">
                <a:latin typeface="+mj-lt"/>
              </a:rPr>
              <a:t>December </a:t>
            </a:r>
            <a:r>
              <a:rPr lang="en-US" sz="4100" dirty="0"/>
              <a:t>9</a:t>
            </a:r>
            <a:r>
              <a:rPr lang="en-US" sz="4100" dirty="0">
                <a:latin typeface="+mj-lt"/>
              </a:rPr>
              <a:t>, 2019</a:t>
            </a: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endParaRPr lang="en-US" sz="3700" dirty="0">
              <a:latin typeface="+mj-lt"/>
            </a:endParaRP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sz="3700" dirty="0">
                <a:latin typeface="+mj-lt"/>
              </a:rPr>
              <a:t>School of Engineering and Technology, </a:t>
            </a:r>
            <a:br>
              <a:rPr lang="en-US" sz="3700" dirty="0">
                <a:latin typeface="+mj-lt"/>
              </a:rPr>
            </a:br>
            <a:r>
              <a:rPr lang="en-US" sz="3700" dirty="0">
                <a:latin typeface="+mj-lt"/>
              </a:rPr>
              <a:t>University of Washington, Tacoma, Washington USA</a:t>
            </a:r>
          </a:p>
          <a:p>
            <a:pPr algn="ctr">
              <a:spcAft>
                <a:spcPct val="0"/>
              </a:spcAft>
              <a:tabLst>
                <a:tab pos="723825" algn="l"/>
                <a:tab pos="1447649" algn="l"/>
                <a:tab pos="2171475" algn="l"/>
                <a:tab pos="2895300" algn="l"/>
                <a:tab pos="3619124" algn="l"/>
                <a:tab pos="4342950" algn="l"/>
                <a:tab pos="5066775" algn="l"/>
                <a:tab pos="5790600" algn="l"/>
                <a:tab pos="6514424" algn="l"/>
                <a:tab pos="7238250" algn="l"/>
                <a:tab pos="7962075" algn="l"/>
                <a:tab pos="8685899" algn="l"/>
              </a:tabLst>
            </a:pPr>
            <a:r>
              <a:rPr lang="en-US" i="1" dirty="0"/>
              <a:t>WOSC 2019</a:t>
            </a:r>
            <a:r>
              <a:rPr lang="en-US" dirty="0"/>
              <a:t>: 5th IEEE Workshop on Serverless Computing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-18256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34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077663" y="2386402"/>
            <a:ext cx="3077450" cy="2460235"/>
            <a:chOff x="6335712" y="2342218"/>
            <a:chExt cx="2887502" cy="2286613"/>
          </a:xfrm>
        </p:grpSpPr>
        <p:pic>
          <p:nvPicPr>
            <p:cNvPr id="20" name="image2.png"/>
            <p:cNvPicPr>
              <a:picLocks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708614" y="2342218"/>
              <a:ext cx="2514600" cy="2286613"/>
            </a:xfrm>
            <a:prstGeom prst="rect">
              <a:avLst/>
            </a:prstGeom>
            <a:ln/>
          </p:spPr>
        </p:pic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15FD8AA9-ADBE-4997-9D92-607E172DF858}"/>
                </a:ext>
              </a:extLst>
            </p:cNvPr>
            <p:cNvSpPr txBox="1"/>
            <p:nvPr/>
          </p:nvSpPr>
          <p:spPr>
            <a:xfrm>
              <a:off x="6335712" y="2571000"/>
              <a:ext cx="1281839" cy="66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Service isolation 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AB5EAB-25D4-4E9E-9AD7-E647EFA5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281955"/>
            <a:ext cx="9072563" cy="2036073"/>
          </a:xfrm>
        </p:spPr>
        <p:txBody>
          <a:bodyPr/>
          <a:lstStyle/>
          <a:p>
            <a:r>
              <a:rPr lang="en-US" dirty="0"/>
              <a:t>Service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A0D386-D5E5-4922-A119-0CCF63E9A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440829"/>
            <a:ext cx="9072563" cy="5477863"/>
          </a:xfrm>
        </p:spPr>
        <p:txBody>
          <a:bodyPr>
            <a:normAutofit/>
          </a:bodyPr>
          <a:lstStyle/>
          <a:p>
            <a:r>
              <a:rPr lang="en-US" sz="3000" b="1" dirty="0"/>
              <a:t>How should applications be composed for deployment to serverless computing platforms? </a:t>
            </a:r>
            <a:r>
              <a:rPr lang="en-US" sz="3000" dirty="0"/>
              <a:t> </a:t>
            </a:r>
          </a:p>
          <a:p>
            <a:endParaRPr lang="en-US" dirty="0"/>
          </a:p>
          <a:p>
            <a:endParaRPr lang="en-US" sz="6100" dirty="0"/>
          </a:p>
          <a:p>
            <a:r>
              <a:rPr lang="en-US" sz="3000" dirty="0"/>
              <a:t>Fully aggregated (Switchboard) and fully </a:t>
            </a:r>
            <a:br>
              <a:rPr lang="en-US" sz="3000" dirty="0"/>
            </a:br>
            <a:r>
              <a:rPr lang="en-US" sz="3000" dirty="0"/>
              <a:t>disaggregated (Service isolation) composition</a:t>
            </a:r>
          </a:p>
          <a:p>
            <a:r>
              <a:rPr lang="en-US" sz="3000" dirty="0"/>
              <a:t>Platform limits: code + libraries  ~250MB </a:t>
            </a:r>
          </a:p>
          <a:p>
            <a:r>
              <a:rPr lang="en-US" sz="3000" b="1" dirty="0"/>
              <a:t>How does service composition affect freeze/thaw cycle and impact performance?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0FAE061-C6B4-47CB-AE3E-31EC84B9DAC1}"/>
              </a:ext>
            </a:extLst>
          </p:cNvPr>
          <p:cNvGrpSpPr/>
          <p:nvPr/>
        </p:nvGrpSpPr>
        <p:grpSpPr>
          <a:xfrm>
            <a:off x="8037411" y="5373517"/>
            <a:ext cx="1909944" cy="1681947"/>
            <a:chOff x="2999719" y="3150970"/>
            <a:chExt cx="4961045" cy="3894236"/>
          </a:xfrm>
        </p:grpSpPr>
        <p:pic>
          <p:nvPicPr>
            <p:cNvPr id="8" name="Picture 2" descr="C:\Users\wlloyd\AppData\Local\Microsoft\Windows\Temporary Internet Files\Content.IE5\KJ3CIZ41\MC900434859[1].png">
              <a:extLst>
                <a:ext uri="{FF2B5EF4-FFF2-40B4-BE49-F238E27FC236}">
                  <a16:creationId xmlns="" xmlns:a16="http://schemas.microsoft.com/office/drawing/2014/main" id="{2AF349A4-D205-47E1-98ED-34F107E65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4624" y="3150970"/>
              <a:ext cx="2932482" cy="2932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2D10E7A0-FE4C-4CCB-979D-B2267F1C9FA9}"/>
                </a:ext>
              </a:extLst>
            </p:cNvPr>
            <p:cNvSpPr txBox="1"/>
            <p:nvPr/>
          </p:nvSpPr>
          <p:spPr>
            <a:xfrm>
              <a:off x="2999719" y="6113345"/>
              <a:ext cx="4961045" cy="931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Performance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0712" y="2589610"/>
            <a:ext cx="4029150" cy="1723626"/>
            <a:chOff x="620712" y="2589610"/>
            <a:chExt cx="4029150" cy="1723626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15FD8AA9-ADBE-4997-9D92-607E172DF858}"/>
                </a:ext>
              </a:extLst>
            </p:cNvPr>
            <p:cNvSpPr txBox="1"/>
            <p:nvPr/>
          </p:nvSpPr>
          <p:spPr>
            <a:xfrm>
              <a:off x="620712" y="2589610"/>
              <a:ext cx="4029150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Switchboard / Asynchronous </a:t>
              </a:r>
            </a:p>
          </p:txBody>
        </p:sp>
        <p:pic>
          <p:nvPicPr>
            <p:cNvPr id="16" name="image1.png"/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044929" y="3006977"/>
              <a:ext cx="3309583" cy="1306259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127660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Experimental Workloads</a:t>
            </a:r>
          </a:p>
          <a:p>
            <a:r>
              <a:rPr lang="en-US" dirty="0"/>
              <a:t>Experiments/Evaluation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54E1745-456E-4F5A-A0FA-8C7961EC258B}" type="slidenum">
              <a:rPr lang="en-US" sz="100" smtClean="0"/>
              <a:pPr>
                <a:defRPr/>
              </a:pPr>
              <a:t>11</a:t>
            </a:fld>
            <a:endParaRPr lang="en-US" sz="100" dirty="0"/>
          </a:p>
        </p:txBody>
      </p:sp>
      <p:sp>
        <p:nvSpPr>
          <p:cNvPr id="5" name="Rectangle 4"/>
          <p:cNvSpPr/>
          <p:nvPr/>
        </p:nvSpPr>
        <p:spPr>
          <a:xfrm>
            <a:off x="849312" y="2865438"/>
            <a:ext cx="3733800" cy="533399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49" y="-85036"/>
            <a:ext cx="9072563" cy="2036073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49" y="1630270"/>
            <a:ext cx="9072563" cy="5426167"/>
          </a:xfrm>
        </p:spPr>
        <p:txBody>
          <a:bodyPr>
            <a:normAutofit/>
          </a:bodyPr>
          <a:lstStyle/>
          <a:p>
            <a:pPr marL="457200" indent="0">
              <a:lnSpc>
                <a:spcPts val="3800"/>
              </a:lnSpc>
              <a:spcBef>
                <a:spcPts val="0"/>
              </a:spcBef>
              <a:buNone/>
            </a:pPr>
            <a:endParaRPr lang="en-US" sz="3200" dirty="0"/>
          </a:p>
          <a:p>
            <a:pPr marL="914400" indent="-457200">
              <a:lnSpc>
                <a:spcPts val="3800"/>
              </a:lnSpc>
              <a:spcBef>
                <a:spcPts val="0"/>
              </a:spcBef>
              <a:buFont typeface="Calibri" panose="020F0502020204030204" pitchFamily="34" charset="0"/>
              <a:buChar char=" "/>
            </a:pPr>
            <a:r>
              <a:rPr lang="en-US" sz="3200" b="1" u="sng" dirty="0"/>
              <a:t>MEMORY:</a:t>
            </a:r>
            <a:r>
              <a:rPr lang="en-US" sz="3200" dirty="0"/>
              <a:t>  How does the </a:t>
            </a:r>
            <a:r>
              <a:rPr lang="en-US" sz="3200" dirty="0" err="1"/>
              <a:t>FaaS</a:t>
            </a:r>
            <a:r>
              <a:rPr lang="en-US" sz="3200" dirty="0"/>
              <a:t> function memory reservation size impact application performance?</a:t>
            </a:r>
            <a:endParaRPr lang="en-US" sz="3200" i="1" dirty="0"/>
          </a:p>
          <a:p>
            <a:pPr marL="1317577" lvl="1" indent="-457200">
              <a:lnSpc>
                <a:spcPts val="3800"/>
              </a:lnSpc>
              <a:spcBef>
                <a:spcPts val="0"/>
              </a:spcBef>
              <a:buFont typeface="Calibri" panose="020F0502020204030204" pitchFamily="34" charset="0"/>
              <a:buChar char=" "/>
            </a:pPr>
            <a:endParaRPr lang="en-US" dirty="0"/>
          </a:p>
          <a:p>
            <a:pPr marL="914400" indent="-457200">
              <a:lnSpc>
                <a:spcPts val="3800"/>
              </a:lnSpc>
              <a:spcBef>
                <a:spcPts val="0"/>
              </a:spcBef>
              <a:buFont typeface="Calibri" panose="020F0502020204030204" pitchFamily="34" charset="0"/>
              <a:buChar char=" "/>
            </a:pPr>
            <a:r>
              <a:rPr lang="en-US" sz="3200" b="1" u="sng" dirty="0"/>
              <a:t>COMPOSITION:</a:t>
            </a:r>
            <a:r>
              <a:rPr lang="en-US" sz="3200" dirty="0"/>
              <a:t>  How does service composition of </a:t>
            </a:r>
            <a:r>
              <a:rPr lang="en-US" sz="3200" dirty="0" err="1"/>
              <a:t>microservices</a:t>
            </a:r>
            <a:r>
              <a:rPr lang="en-US" sz="3200" dirty="0"/>
              <a:t> impact the application performance?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9712" y="1630270"/>
            <a:ext cx="9072563" cy="5959567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RQ1:</a:t>
            </a: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3200" b="1" dirty="0">
              <a:latin typeface="+mj-lt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3200" b="1" dirty="0">
              <a:latin typeface="+mj-lt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3200" b="1" dirty="0">
              <a:latin typeface="+mj-lt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3200" b="1" dirty="0">
                <a:latin typeface="+mj-lt"/>
              </a:rPr>
              <a:t>RQ2: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49" y="1673302"/>
            <a:ext cx="9072563" cy="5034409"/>
          </a:xfrm>
        </p:spPr>
        <p:txBody>
          <a:bodyPr>
            <a:normAutofit/>
          </a:bodyPr>
          <a:lstStyle/>
          <a:p>
            <a:pPr marL="914400" indent="-457200">
              <a:lnSpc>
                <a:spcPts val="3800"/>
              </a:lnSpc>
              <a:spcBef>
                <a:spcPts val="0"/>
              </a:spcBef>
              <a:buFont typeface="Wingdings 2" panose="05020102010507070707" pitchFamily="18" charset="2"/>
              <a:buChar char=""/>
            </a:pPr>
            <a:r>
              <a:rPr lang="en-US" sz="3200" b="1" u="sng" dirty="0"/>
              <a:t>NN-WEIGHTS:</a:t>
            </a:r>
            <a:r>
              <a:rPr lang="en-US" sz="3200" dirty="0"/>
              <a:t>  How does varying the neural network weights impact the performance of the NLP application?</a:t>
            </a:r>
            <a:br>
              <a:rPr lang="en-US" sz="3200" dirty="0"/>
            </a:br>
            <a:endParaRPr lang="en-US" sz="4900" dirty="0"/>
          </a:p>
          <a:p>
            <a:pPr marL="914400" indent="-457200">
              <a:lnSpc>
                <a:spcPts val="3800"/>
              </a:lnSpc>
              <a:spcBef>
                <a:spcPts val="0"/>
              </a:spcBef>
              <a:buFont typeface="Wingdings 2" panose="05020102010507070707" pitchFamily="18" charset="2"/>
              <a:buChar char=""/>
            </a:pPr>
            <a:r>
              <a:rPr lang="en-US" sz="3200" b="1" u="sng" dirty="0"/>
              <a:t>FREEZ THAW LIFE CYCLE:</a:t>
            </a:r>
            <a:r>
              <a:rPr lang="en-US" sz="3200" dirty="0"/>
              <a:t> How does the service composition of our NLP application impact the freeze-thaw life cycle?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13</a:t>
            </a:fld>
            <a:endParaRPr lang="en-US" sz="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4949" y="1630270"/>
            <a:ext cx="9072563" cy="5959567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RQ3:</a:t>
            </a: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1200" b="1" dirty="0">
              <a:latin typeface="+mj-lt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1200" b="1" dirty="0">
              <a:latin typeface="+mj-lt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3200" b="1" dirty="0">
                <a:latin typeface="+mj-lt"/>
              </a:rPr>
              <a:t/>
            </a:r>
            <a:br>
              <a:rPr lang="en-US" sz="3200" b="1" dirty="0">
                <a:latin typeface="+mj-lt"/>
              </a:rPr>
            </a:br>
            <a:r>
              <a:rPr lang="en-US" sz="3200" b="1" dirty="0">
                <a:latin typeface="+mj-lt"/>
              </a:rPr>
              <a:t/>
            </a:r>
            <a:br>
              <a:rPr lang="en-US" sz="3200" b="1" dirty="0">
                <a:latin typeface="+mj-lt"/>
              </a:rPr>
            </a:br>
            <a:r>
              <a:rPr lang="en-US" sz="3200" b="1" dirty="0">
                <a:latin typeface="+mj-lt"/>
              </a:rPr>
              <a:t>RQ4:</a:t>
            </a: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indent="0" algn="l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67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Implementation </a:t>
            </a:r>
          </a:p>
          <a:p>
            <a:r>
              <a:rPr lang="en-US" dirty="0"/>
              <a:t>Experiments/Evaluation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54E1745-456E-4F5A-A0FA-8C7961EC258B}" type="slidenum">
              <a:rPr lang="en-US" sz="100" smtClean="0"/>
              <a:pPr>
                <a:defRPr/>
              </a:pPr>
              <a:t>14</a:t>
            </a:fld>
            <a:endParaRPr lang="en-US" sz="100" dirty="0"/>
          </a:p>
        </p:txBody>
      </p:sp>
      <p:sp>
        <p:nvSpPr>
          <p:cNvPr id="5" name="Rectangle 4"/>
          <p:cNvSpPr/>
          <p:nvPr/>
        </p:nvSpPr>
        <p:spPr>
          <a:xfrm>
            <a:off x="849312" y="3551238"/>
            <a:ext cx="4648200" cy="533399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54E1745-456E-4F5A-A0FA-8C7961EC258B}" type="slidenum">
              <a:rPr lang="en-US" sz="100" smtClean="0"/>
              <a:pPr>
                <a:defRPr/>
              </a:pPr>
              <a:t>15</a:t>
            </a:fld>
            <a:endParaRPr lang="en-US" sz="10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68312" y="-411163"/>
            <a:ext cx="10098881" cy="2036073"/>
          </a:xfrm>
        </p:spPr>
        <p:txBody>
          <a:bodyPr/>
          <a:lstStyle/>
          <a:p>
            <a:r>
              <a:rPr lang="en-US" dirty="0"/>
              <a:t>Aws lambda Inference functions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12" y="960437"/>
            <a:ext cx="8077200" cy="617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BC93DD-B7A0-4406-9869-87E5041C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389836"/>
            <a:ext cx="9794081" cy="2036073"/>
          </a:xfrm>
        </p:spPr>
        <p:txBody>
          <a:bodyPr/>
          <a:lstStyle/>
          <a:p>
            <a:r>
              <a:rPr lang="en-US" dirty="0"/>
              <a:t>Switchboard architecture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0713" y="1265237"/>
            <a:ext cx="8763000" cy="4838192"/>
          </a:xfrm>
        </p:spPr>
        <p:txBody>
          <a:bodyPr>
            <a:normAutofit/>
          </a:bodyPr>
          <a:lstStyle/>
          <a:p>
            <a:r>
              <a:rPr lang="en-US" sz="3200" dirty="0"/>
              <a:t>Aggregated all 6 microservices in one package </a:t>
            </a:r>
          </a:p>
          <a:p>
            <a:r>
              <a:rPr lang="en-US" sz="3200" dirty="0"/>
              <a:t>Client initiates pipeline</a:t>
            </a:r>
          </a:p>
          <a:p>
            <a:r>
              <a:rPr lang="en-US" sz="3200" dirty="0"/>
              <a:t>Switchboard routine accepts calls and routes internally </a:t>
            </a:r>
          </a:p>
        </p:txBody>
      </p:sp>
      <p:pic>
        <p:nvPicPr>
          <p:cNvPr id="27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73112" y="3779837"/>
            <a:ext cx="8077200" cy="32766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40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BC93DD-B7A0-4406-9869-87E5041C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44" y="-334963"/>
            <a:ext cx="9794081" cy="2036073"/>
          </a:xfrm>
        </p:spPr>
        <p:txBody>
          <a:bodyPr/>
          <a:lstStyle/>
          <a:p>
            <a:r>
              <a:rPr lang="en-US" dirty="0"/>
              <a:t>Full service isolation architecture</a:t>
            </a:r>
          </a:p>
        </p:txBody>
      </p:sp>
      <p:pic>
        <p:nvPicPr>
          <p:cNvPr id="26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7312" y="1455737"/>
            <a:ext cx="5410200" cy="4838700"/>
          </a:xfrm>
          <a:prstGeom prst="rect">
            <a:avLst/>
          </a:prstGeom>
          <a:ln/>
        </p:spPr>
      </p:pic>
      <p:sp>
        <p:nvSpPr>
          <p:cNvPr id="4" name="Content Placeholder 5"/>
          <p:cNvSpPr txBox="1">
            <a:spLocks/>
          </p:cNvSpPr>
          <p:nvPr/>
        </p:nvSpPr>
        <p:spPr>
          <a:xfrm>
            <a:off x="5573712" y="2103437"/>
            <a:ext cx="4287464" cy="483819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lvl1pPr marL="302383" indent="-302383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05560" indent="-27214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007943" indent="-27214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10326" indent="-23182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12709" indent="-23182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915092" indent="-231827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6681" indent="-201589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9063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21446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Fully decomposed functions as independent microservices</a:t>
            </a:r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200" dirty="0"/>
              <a:t>Cloud provider provisions separate runtime containers </a:t>
            </a:r>
          </a:p>
        </p:txBody>
      </p:sp>
    </p:spTree>
    <p:extLst>
      <p:ext uri="{BB962C8B-B14F-4D97-AF65-F5344CB8AC3E}">
        <p14:creationId xmlns:p14="http://schemas.microsoft.com/office/powerpoint/2010/main" val="142821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Implementation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2112" y="1925355"/>
            <a:ext cx="9448800" cy="5081343"/>
          </a:xfrm>
        </p:spPr>
        <p:txBody>
          <a:bodyPr>
            <a:normAutofit/>
          </a:bodyPr>
          <a:lstStyle/>
          <a:p>
            <a:r>
              <a:rPr lang="en-US" dirty="0"/>
              <a:t>Disseminate</a:t>
            </a:r>
            <a:r>
              <a:rPr lang="en-US" sz="2400" dirty="0"/>
              <a:t> </a:t>
            </a:r>
            <a:r>
              <a:rPr lang="en-US" dirty="0"/>
              <a:t>neural</a:t>
            </a:r>
            <a:r>
              <a:rPr lang="en-US" sz="2400" dirty="0"/>
              <a:t> </a:t>
            </a:r>
            <a:r>
              <a:rPr lang="en-US" dirty="0"/>
              <a:t>network</a:t>
            </a:r>
            <a:r>
              <a:rPr lang="en-US" sz="2400" dirty="0"/>
              <a:t> </a:t>
            </a:r>
            <a:r>
              <a:rPr lang="en-US" dirty="0"/>
              <a:t>models</a:t>
            </a:r>
            <a:r>
              <a:rPr lang="en-US" sz="2400" dirty="0"/>
              <a:t> </a:t>
            </a:r>
            <a:r>
              <a:rPr lang="en-US" dirty="0"/>
              <a:t>with</a:t>
            </a:r>
            <a:r>
              <a:rPr lang="en-US" sz="2400" dirty="0"/>
              <a:t> </a:t>
            </a:r>
            <a:r>
              <a:rPr lang="en-US" dirty="0"/>
              <a:t>AWS S3</a:t>
            </a:r>
          </a:p>
          <a:p>
            <a:r>
              <a:rPr lang="en-US" dirty="0"/>
              <a:t>AWS CLI based client for submitting requests</a:t>
            </a:r>
          </a:p>
          <a:p>
            <a:r>
              <a:rPr lang="en-US" dirty="0"/>
              <a:t>Leveraged AWS EC2’s Python Cloud9 IDE to identify and compose dependencies</a:t>
            </a:r>
          </a:p>
          <a:p>
            <a:r>
              <a:rPr lang="en-US" dirty="0"/>
              <a:t>Packaged dependencies as ZIP for inclusion in Lambda </a:t>
            </a:r>
            <a:r>
              <a:rPr lang="en-US" dirty="0" err="1"/>
              <a:t>FaaS</a:t>
            </a:r>
            <a:r>
              <a:rPr lang="en-US" dirty="0"/>
              <a:t> function deployment </a:t>
            </a:r>
          </a:p>
          <a:p>
            <a:r>
              <a:rPr lang="en-US" dirty="0"/>
              <a:t>Conformed to package size limitations</a:t>
            </a:r>
            <a:r>
              <a:rPr lang="en-US" sz="2400" dirty="0"/>
              <a:t> </a:t>
            </a:r>
            <a:r>
              <a:rPr lang="en-US" dirty="0"/>
              <a:t>(&lt;250MB)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54E1745-456E-4F5A-A0FA-8C7961EC258B}" type="slidenum">
              <a:rPr lang="en-US" sz="100" smtClean="0"/>
              <a:pPr>
                <a:defRPr/>
              </a:pPr>
              <a:t>18</a:t>
            </a:fld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76453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Experimental Workloads</a:t>
            </a:r>
          </a:p>
          <a:p>
            <a:r>
              <a:rPr lang="en-US" dirty="0"/>
              <a:t>Experiments/Evaluation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54E1745-456E-4F5A-A0FA-8C7961EC258B}" type="slidenum">
              <a:rPr lang="en-US" sz="100" smtClean="0"/>
              <a:pPr>
                <a:defRPr/>
              </a:pPr>
              <a:t>19</a:t>
            </a:fld>
            <a:endParaRPr lang="en-US" sz="100" dirty="0"/>
          </a:p>
        </p:txBody>
      </p:sp>
      <p:sp>
        <p:nvSpPr>
          <p:cNvPr id="5" name="Rectangle 4"/>
          <p:cNvSpPr/>
          <p:nvPr/>
        </p:nvSpPr>
        <p:spPr>
          <a:xfrm>
            <a:off x="849312" y="4185221"/>
            <a:ext cx="4648200" cy="533399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Experimental Implementation</a:t>
            </a:r>
          </a:p>
          <a:p>
            <a:r>
              <a:rPr lang="en-US" dirty="0"/>
              <a:t>Experiments/Evaluation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54E1745-456E-4F5A-A0FA-8C7961EC258B}" type="slidenum">
              <a:rPr lang="en-US" sz="100" smtClean="0"/>
              <a:pPr>
                <a:defRPr/>
              </a:pPr>
              <a:t>2</a:t>
            </a:fld>
            <a:endParaRPr lang="en-US" sz="100" dirty="0"/>
          </a:p>
        </p:txBody>
      </p:sp>
      <p:sp>
        <p:nvSpPr>
          <p:cNvPr id="5" name="Rectangle 4"/>
          <p:cNvSpPr/>
          <p:nvPr/>
        </p:nvSpPr>
        <p:spPr>
          <a:xfrm>
            <a:off x="860070" y="2201153"/>
            <a:ext cx="3048000" cy="533399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0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821A1-2C0A-43CB-A4A8-E8664FD4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NN-Weights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42B9A3-D310-4B14-816A-E9D05D6C3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0">
              <a:lnSpc>
                <a:spcPts val="3800"/>
              </a:lnSpc>
              <a:spcBef>
                <a:spcPts val="0"/>
              </a:spcBef>
            </a:pPr>
            <a:r>
              <a:rPr lang="en-US" sz="4000" b="1" i="1" u="sng" dirty="0"/>
              <a:t> </a:t>
            </a:r>
            <a:br>
              <a:rPr lang="en-US" sz="4000" b="1" i="1" u="sng" dirty="0"/>
            </a:br>
            <a:r>
              <a:rPr lang="en-US" sz="4000" dirty="0"/>
              <a:t>How does varying the neural network weights impact the performance of the NLP application?</a:t>
            </a:r>
            <a:r>
              <a:rPr lang="en-US" sz="3900" dirty="0"/>
              <a:t> </a:t>
            </a:r>
          </a:p>
          <a:p>
            <a:pPr marL="457200">
              <a:lnSpc>
                <a:spcPts val="3800"/>
              </a:lnSpc>
              <a:spcBef>
                <a:spcPts val="0"/>
              </a:spcBef>
            </a:pPr>
            <a:r>
              <a:rPr lang="en-US" sz="3700" dirty="0"/>
              <a:t/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15D1EF0-D387-4C3C-9025-649A5200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C8C1D-9BC2-4D53-B327-E2F15A38D83B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59C00-D37F-4ABE-99C6-42821E66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Runtime performance </a:t>
            </a:r>
            <a:br>
              <a:rPr lang="en-US" sz="4800" dirty="0"/>
            </a:br>
            <a:r>
              <a:rPr lang="en-US" sz="4800" dirty="0"/>
              <a:t>Switchboard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F84A0D-C400-48F3-9059-94191B7AE21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100" dirty="0"/>
              <a:t>Nov 17,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3DC9A3-7257-49D0-8EF9-453ED6C7A5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21</a:t>
            </a:fld>
            <a:endParaRPr lang="en-US" sz="1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84DE05C-6C79-4FBE-B71B-396B73A1DEC2}"/>
              </a:ext>
            </a:extLst>
          </p:cNvPr>
          <p:cNvSpPr txBox="1"/>
          <p:nvPr/>
        </p:nvSpPr>
        <p:spPr>
          <a:xfrm>
            <a:off x="3601156" y="2560637"/>
            <a:ext cx="348044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c4.2xlarge – average of 8 runs</a:t>
            </a:r>
          </a:p>
        </p:txBody>
      </p:sp>
      <p:pic>
        <p:nvPicPr>
          <p:cNvPr id="15" name="image5.png" descr="Chart"/>
          <p:cNvPicPr/>
          <p:nvPr/>
        </p:nvPicPr>
        <p:blipFill rotWithShape="1">
          <a:blip r:embed="rId2"/>
          <a:srcRect b="1577"/>
          <a:stretch/>
        </p:blipFill>
        <p:spPr bwMode="auto">
          <a:xfrm>
            <a:off x="620712" y="1570934"/>
            <a:ext cx="8001000" cy="57141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1095" y="2484437"/>
            <a:ext cx="7855417" cy="36576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unning </a:t>
            </a:r>
            <a:r>
              <a:rPr lang="en-US" sz="2400" dirty="0">
                <a:latin typeface="+mj-lt"/>
              </a:rPr>
              <a:t>the inferences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the </a:t>
            </a:r>
            <a:r>
              <a:rPr lang="en-US" sz="2400" dirty="0" smtClean="0">
                <a:latin typeface="+mj-lt"/>
              </a:rPr>
              <a:t>performance and memory bottleneck.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ncreasing </a:t>
            </a:r>
            <a:r>
              <a:rPr lang="en-US" sz="2400" dirty="0">
                <a:latin typeface="+mj-lt"/>
              </a:rPr>
              <a:t>the </a:t>
            </a:r>
            <a:r>
              <a:rPr lang="en-US" sz="2400" dirty="0" smtClean="0">
                <a:latin typeface="+mj-lt"/>
              </a:rPr>
              <a:t>number of samples </a:t>
            </a:r>
            <a:r>
              <a:rPr lang="en-US" sz="2400" dirty="0">
                <a:latin typeface="+mj-lt"/>
              </a:rPr>
              <a:t>increases the runtime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Intent tracker initialization is slower than the other initialization </a:t>
            </a:r>
            <a:r>
              <a:rPr lang="en-US" sz="2400" dirty="0" smtClean="0">
                <a:latin typeface="+mj-lt"/>
              </a:rPr>
              <a:t>phases.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Performance range: 22.46 sec for 3 samples , 92.31 sec for 1,000 </a:t>
            </a:r>
            <a:r>
              <a:rPr lang="en-US" sz="2400" dirty="0">
                <a:latin typeface="+mj-lt"/>
              </a:rPr>
              <a:t>samples </a:t>
            </a:r>
            <a:r>
              <a:rPr lang="en-US" sz="2400" dirty="0" smtClean="0">
                <a:latin typeface="+mj-lt"/>
              </a:rPr>
              <a:t>- throughput </a:t>
            </a:r>
            <a:r>
              <a:rPr lang="en-US" sz="2400" dirty="0">
                <a:latin typeface="+mj-lt"/>
              </a:rPr>
              <a:t>(samples/second) increased ~81x. </a:t>
            </a:r>
            <a:endParaRPr lang="en-US" sz="24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Coefficient </a:t>
            </a:r>
            <a:r>
              <a:rPr lang="en-US" sz="2400" dirty="0">
                <a:latin typeface="+mj-lt"/>
              </a:rPr>
              <a:t>of variation (CV) </a:t>
            </a:r>
            <a:r>
              <a:rPr lang="en-US" sz="2400" dirty="0" smtClean="0">
                <a:latin typeface="+mj-lt"/>
              </a:rPr>
              <a:t>~ 6.3%.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4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59C00-D37F-4ABE-99C6-42821E66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Runtime performance </a:t>
            </a:r>
            <a:br>
              <a:rPr lang="en-US" sz="4800" dirty="0"/>
            </a:br>
            <a:r>
              <a:rPr lang="en-US" sz="4800" dirty="0"/>
              <a:t>Service Isolation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F84A0D-C400-48F3-9059-94191B7AE21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100" dirty="0"/>
              <a:t>Nov 17,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3DC9A3-7257-49D0-8EF9-453ED6C7A5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22</a:t>
            </a:fld>
            <a:endParaRPr lang="en-US" sz="1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84DE05C-6C79-4FBE-B71B-396B73A1DEC2}"/>
              </a:ext>
            </a:extLst>
          </p:cNvPr>
          <p:cNvSpPr txBox="1"/>
          <p:nvPr/>
        </p:nvSpPr>
        <p:spPr>
          <a:xfrm>
            <a:off x="3601156" y="2560637"/>
            <a:ext cx="348044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c4.2xlarge – average of 8 runs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" y="1590493"/>
            <a:ext cx="8382000" cy="56174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1230312" y="2048025"/>
            <a:ext cx="8444077" cy="378921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nitialization phases, all have the same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 all cases, the performance bottleneck is running the network.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Runtime increases with larger input data sizes.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Performance </a:t>
            </a:r>
            <a:r>
              <a:rPr lang="en-US" sz="2800" dirty="0" smtClean="0">
                <a:latin typeface="+mj-lt"/>
              </a:rPr>
              <a:t>range: </a:t>
            </a:r>
            <a:r>
              <a:rPr lang="en-US" sz="2800" dirty="0">
                <a:latin typeface="+mj-lt"/>
              </a:rPr>
              <a:t>14.19 </a:t>
            </a:r>
            <a:r>
              <a:rPr lang="en-US" sz="2800" dirty="0" smtClean="0">
                <a:latin typeface="+mj-lt"/>
              </a:rPr>
              <a:t>sec for </a:t>
            </a:r>
            <a:r>
              <a:rPr lang="en-US" sz="2800" dirty="0">
                <a:latin typeface="+mj-lt"/>
              </a:rPr>
              <a:t>3 samples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>
                <a:latin typeface="+mj-lt"/>
              </a:rPr>
              <a:t>108.29 </a:t>
            </a:r>
            <a:r>
              <a:rPr lang="en-US" sz="2800" dirty="0" smtClean="0">
                <a:latin typeface="+mj-lt"/>
              </a:rPr>
              <a:t>sec for </a:t>
            </a:r>
            <a:r>
              <a:rPr lang="en-US" sz="2800" dirty="0">
                <a:latin typeface="+mj-lt"/>
              </a:rPr>
              <a:t>1,000 samples </a:t>
            </a:r>
            <a:r>
              <a:rPr lang="en-US" sz="2800" dirty="0" smtClean="0">
                <a:latin typeface="+mj-lt"/>
              </a:rPr>
              <a:t>- throughput </a:t>
            </a:r>
            <a:r>
              <a:rPr lang="en-US" sz="2800" dirty="0">
                <a:latin typeface="+mj-lt"/>
              </a:rPr>
              <a:t>(samples/second) increased ~43x. </a:t>
            </a:r>
            <a:endParaRPr lang="en-US" sz="28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Coefficient </a:t>
            </a:r>
            <a:r>
              <a:rPr lang="en-US" sz="2800" dirty="0">
                <a:latin typeface="+mj-lt"/>
              </a:rPr>
              <a:t>of variation (CV) averaged 12.6% 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73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821A1-2C0A-43CB-A4A8-E8664FD4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/>
              <a:t>Memory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42B9A3-D310-4B14-816A-E9D05D6C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112" y="2981391"/>
            <a:ext cx="9067800" cy="1664178"/>
          </a:xfrm>
        </p:spPr>
        <p:txBody>
          <a:bodyPr>
            <a:noAutofit/>
          </a:bodyPr>
          <a:lstStyle/>
          <a:p>
            <a:pPr marL="457200">
              <a:lnSpc>
                <a:spcPts val="3800"/>
              </a:lnSpc>
              <a:spcBef>
                <a:spcPts val="0"/>
              </a:spcBef>
            </a:pPr>
            <a:r>
              <a:rPr lang="en-US" sz="3700" dirty="0"/>
              <a:t/>
            </a:r>
            <a:br>
              <a:rPr lang="en-US" sz="3700" dirty="0"/>
            </a:br>
            <a:r>
              <a:rPr lang="en-US" sz="4000" b="1" i="1" u="sng" dirty="0"/>
              <a:t/>
            </a:r>
            <a:br>
              <a:rPr lang="en-US" sz="4000" b="1" i="1" u="sng" dirty="0"/>
            </a:br>
            <a:r>
              <a:rPr lang="en-US" sz="4000" dirty="0"/>
              <a:t>How does the </a:t>
            </a:r>
            <a:r>
              <a:rPr lang="en-US" sz="4000" dirty="0" err="1"/>
              <a:t>FaaS</a:t>
            </a:r>
            <a:r>
              <a:rPr lang="en-US" sz="4000" dirty="0"/>
              <a:t> function memory reservation size impact application performance?</a:t>
            </a:r>
            <a:endParaRPr lang="en-US" sz="4000" i="1" dirty="0"/>
          </a:p>
          <a:p>
            <a:pPr marL="457200">
              <a:lnSpc>
                <a:spcPts val="3800"/>
              </a:lnSpc>
              <a:spcBef>
                <a:spcPts val="0"/>
              </a:spcBef>
            </a:pPr>
            <a:r>
              <a:rPr lang="en-US" sz="3600" i="1" dirty="0"/>
              <a:t/>
            </a:r>
            <a:br>
              <a:rPr lang="en-US" sz="3600" i="1" dirty="0"/>
            </a:br>
            <a:endParaRPr lang="en-US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15D1EF0-D387-4C3C-9025-649A5200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C8C1D-9BC2-4D53-B327-E2F15A38D83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72749-BC1C-400D-98DD-359C7A1B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Utilization </a:t>
            </a:r>
            <a:br>
              <a:rPr lang="en-US" dirty="0"/>
            </a:br>
            <a:r>
              <a:rPr lang="en-US" dirty="0"/>
              <a:t>Switchboard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572191-2489-429F-B1C4-944BB82CA3A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100" dirty="0"/>
              <a:t>Nov 17,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236435F-1E37-4546-B3DF-6BCC5F6EE3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24</a:t>
            </a:fld>
            <a:endParaRPr lang="en-US" sz="1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5DE128A-C355-4061-B887-09F6DBC56B19}"/>
              </a:ext>
            </a:extLst>
          </p:cNvPr>
          <p:cNvSpPr txBox="1"/>
          <p:nvPr/>
        </p:nvSpPr>
        <p:spPr>
          <a:xfrm>
            <a:off x="163512" y="6337424"/>
            <a:ext cx="3653565" cy="40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C4.8xlarge 36 vCPU client</a:t>
            </a:r>
          </a:p>
        </p:txBody>
      </p:sp>
      <p:pic>
        <p:nvPicPr>
          <p:cNvPr id="9" name="image7.png" descr="Chart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3512" y="1888015"/>
            <a:ext cx="8915400" cy="4939822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07142FB-2118-469D-90E4-E873FFBCAC69}"/>
              </a:ext>
            </a:extLst>
          </p:cNvPr>
          <p:cNvSpPr txBox="1"/>
          <p:nvPr/>
        </p:nvSpPr>
        <p:spPr>
          <a:xfrm>
            <a:off x="315912" y="2781676"/>
            <a:ext cx="528158" cy="3376886"/>
          </a:xfrm>
          <a:prstGeom prst="rect">
            <a:avLst/>
          </a:prstGeom>
          <a:solidFill>
            <a:schemeClr val="bg1"/>
          </a:solidFill>
        </p:spPr>
        <p:txBody>
          <a:bodyPr vert="vert270" wrap="none" rtlCol="0">
            <a:spAutoFit/>
          </a:bodyPr>
          <a:lstStyle/>
          <a:p>
            <a:pPr algn="ctr"/>
            <a:r>
              <a:rPr lang="en-US" sz="2400" dirty="0"/>
              <a:t>Max Memory used (MB)</a:t>
            </a:r>
          </a:p>
        </p:txBody>
      </p:sp>
    </p:spTree>
    <p:extLst>
      <p:ext uri="{BB962C8B-B14F-4D97-AF65-F5344CB8AC3E}">
        <p14:creationId xmlns:p14="http://schemas.microsoft.com/office/powerpoint/2010/main" val="280488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D5F1FF-40EA-4C25-B622-580EC8A5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Utilization </a:t>
            </a:r>
            <a:br>
              <a:rPr lang="en-US" dirty="0"/>
            </a:br>
            <a:r>
              <a:rPr lang="en-US" dirty="0"/>
              <a:t>Service isolation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6.png" descr="Chart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68312" y="2114231"/>
            <a:ext cx="8955881" cy="4838192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5C411EB-A8FA-4507-915A-E9A55896893F}"/>
              </a:ext>
            </a:extLst>
          </p:cNvPr>
          <p:cNvSpPr txBox="1"/>
          <p:nvPr/>
        </p:nvSpPr>
        <p:spPr>
          <a:xfrm>
            <a:off x="592102" y="3121402"/>
            <a:ext cx="470898" cy="2823850"/>
          </a:xfrm>
          <a:prstGeom prst="rect">
            <a:avLst/>
          </a:prstGeom>
          <a:solidFill>
            <a:schemeClr val="bg1"/>
          </a:solidFill>
        </p:spPr>
        <p:txBody>
          <a:bodyPr vert="vert270" wrap="none" rtlCol="0">
            <a:spAutoFit/>
          </a:bodyPr>
          <a:lstStyle/>
          <a:p>
            <a:pPr algn="ctr"/>
            <a:r>
              <a:rPr lang="en-US" sz="2000" dirty="0"/>
              <a:t>Max Memory used (MB)</a:t>
            </a:r>
          </a:p>
        </p:txBody>
      </p:sp>
    </p:spTree>
    <p:extLst>
      <p:ext uri="{BB962C8B-B14F-4D97-AF65-F5344CB8AC3E}">
        <p14:creationId xmlns:p14="http://schemas.microsoft.com/office/powerpoint/2010/main" val="6473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7821A1-2C0A-43CB-A4A8-E8664FD4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300" dirty="0"/>
              <a:t>Composition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42B9A3-D310-4B14-816A-E9D05D6C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112" y="2981391"/>
            <a:ext cx="9067800" cy="1664178"/>
          </a:xfrm>
        </p:spPr>
        <p:txBody>
          <a:bodyPr>
            <a:noAutofit/>
          </a:bodyPr>
          <a:lstStyle/>
          <a:p>
            <a:pPr marL="457200">
              <a:lnSpc>
                <a:spcPts val="3800"/>
              </a:lnSpc>
              <a:spcBef>
                <a:spcPts val="0"/>
              </a:spcBef>
            </a:pPr>
            <a:r>
              <a:rPr lang="en-US" sz="3700" dirty="0"/>
              <a:t/>
            </a:r>
            <a:br>
              <a:rPr lang="en-US" sz="3700" dirty="0"/>
            </a:br>
            <a:r>
              <a:rPr lang="en-US" sz="4000" b="1" i="1" u="sng" dirty="0"/>
              <a:t/>
            </a:r>
            <a:br>
              <a:rPr lang="en-US" sz="4000" b="1" i="1" u="sng" dirty="0"/>
            </a:br>
            <a:r>
              <a:rPr lang="en-US" sz="4000" dirty="0"/>
              <a:t>How does service composition of </a:t>
            </a:r>
            <a:r>
              <a:rPr lang="en-US" sz="4000" dirty="0" err="1"/>
              <a:t>microservices</a:t>
            </a:r>
            <a:r>
              <a:rPr lang="en-US" sz="4000" dirty="0"/>
              <a:t> impact the application performance?</a:t>
            </a:r>
            <a:br>
              <a:rPr lang="en-US" sz="4000" dirty="0"/>
            </a:br>
            <a:endParaRPr lang="en-US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15D1EF0-D387-4C3C-9025-649A5200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2C8C1D-9BC2-4D53-B327-E2F15A38D83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EFC82A-CB5F-4E80-81F9-238B5DF8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31246"/>
            <a:ext cx="9072563" cy="2036073"/>
          </a:xfrm>
        </p:spPr>
        <p:txBody>
          <a:bodyPr>
            <a:normAutofit/>
          </a:bodyPr>
          <a:lstStyle/>
          <a:p>
            <a:r>
              <a:rPr lang="en-US" sz="4400" dirty="0"/>
              <a:t>Performance Comparison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D942E89-39A8-4E26-917F-45352BDEDA7C}"/>
              </a:ext>
            </a:extLst>
          </p:cNvPr>
          <p:cNvSpPr txBox="1"/>
          <p:nvPr/>
        </p:nvSpPr>
        <p:spPr>
          <a:xfrm>
            <a:off x="7773753" y="5227637"/>
            <a:ext cx="2268051" cy="103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Franklin Gothic Book" panose="020B0503020102020204" pitchFamily="34" charset="0"/>
              </a:rPr>
              <a:t>Memory sizes </a:t>
            </a:r>
            <a:br>
              <a:rPr lang="en-US" sz="2200" b="1" dirty="0">
                <a:latin typeface="Franklin Gothic Book" panose="020B0503020102020204" pitchFamily="34" charset="0"/>
              </a:rPr>
            </a:br>
            <a:r>
              <a:rPr lang="en-US" sz="2200" b="1" dirty="0">
                <a:latin typeface="Franklin Gothic Book" panose="020B0503020102020204" pitchFamily="34" charset="0"/>
              </a:rPr>
              <a:t>tested: 192, 256, 384, 512 MB</a:t>
            </a:r>
          </a:p>
        </p:txBody>
      </p:sp>
      <p:pic>
        <p:nvPicPr>
          <p:cNvPr id="8" name="image4.png" descr="Chart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2112" y="1798637"/>
            <a:ext cx="9525000" cy="5280210"/>
          </a:xfrm>
          <a:prstGeom prst="rect">
            <a:avLst/>
          </a:prstGeom>
          <a:ln/>
        </p:spPr>
      </p:pic>
      <p:sp>
        <p:nvSpPr>
          <p:cNvPr id="5" name="Rectangle 4"/>
          <p:cNvSpPr/>
          <p:nvPr/>
        </p:nvSpPr>
        <p:spPr>
          <a:xfrm>
            <a:off x="891801" y="2255837"/>
            <a:ext cx="8684793" cy="365657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Switchboard performed more efficiently over larger input dataset </a:t>
            </a:r>
            <a:r>
              <a:rPr lang="en-US" sz="2800" dirty="0" smtClean="0">
                <a:latin typeface="+mj-lt"/>
              </a:rPr>
              <a:t>sizes.</a:t>
            </a:r>
            <a:endParaRPr lang="en-US" sz="2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</a:t>
            </a:r>
            <a:r>
              <a:rPr lang="en-US" sz="2800" dirty="0">
                <a:latin typeface="+mj-lt"/>
              </a:rPr>
              <a:t>the input data </a:t>
            </a:r>
            <a:r>
              <a:rPr lang="en-US" sz="2800" dirty="0" smtClean="0">
                <a:latin typeface="+mj-lt"/>
              </a:rPr>
              <a:t>size grows</a:t>
            </a:r>
            <a:r>
              <a:rPr lang="en-US" sz="2800" dirty="0">
                <a:latin typeface="+mj-lt"/>
              </a:rPr>
              <a:t>, the switchboard outperforms the service </a:t>
            </a:r>
            <a:r>
              <a:rPr lang="en-US" sz="2800" dirty="0" smtClean="0">
                <a:latin typeface="+mj-lt"/>
              </a:rPr>
              <a:t>isolation.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</a:t>
            </a:r>
            <a:r>
              <a:rPr lang="en-US" sz="2800" dirty="0">
                <a:latin typeface="+mj-lt"/>
              </a:rPr>
              <a:t>service isolation architecture runtime performance normalized to switchboard </a:t>
            </a:r>
            <a:r>
              <a:rPr lang="en-US" sz="2800" dirty="0" smtClean="0">
                <a:latin typeface="+mj-lt"/>
              </a:rPr>
              <a:t>: </a:t>
            </a:r>
            <a:endParaRPr lang="en-US" sz="2800" dirty="0">
              <a:latin typeface="+mj-lt"/>
            </a:endParaRPr>
          </a:p>
          <a:p>
            <a:pPr lvl="1"/>
            <a:r>
              <a:rPr lang="en-US" sz="2400" dirty="0" smtClean="0">
                <a:latin typeface="+mj-lt"/>
              </a:rPr>
              <a:t>63.2% : 3 samples- 73% : 10 samples- 84% : 30 samples- 91.5% : 100 samples- 94.6% : 300 samples- 117.3%: 1000 samples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519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Experimental Workloads</a:t>
            </a:r>
          </a:p>
          <a:p>
            <a:r>
              <a:rPr lang="en-US" dirty="0"/>
              <a:t>Experiments/Evaluation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158928" y="7034954"/>
            <a:ext cx="3529584" cy="402483"/>
          </a:xfrm>
        </p:spPr>
        <p:txBody>
          <a:bodyPr/>
          <a:lstStyle/>
          <a:p>
            <a:pPr>
              <a:defRPr/>
            </a:pPr>
            <a:fld id="{D54E1745-456E-4F5A-A0FA-8C7961EC258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9312" y="4846638"/>
            <a:ext cx="4648200" cy="533399"/>
          </a:xfrm>
          <a:prstGeom prst="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0F8C95-6A74-451A-96D4-3A102E13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5E7513-40BD-44F8-B364-E13AC3529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951037"/>
            <a:ext cx="9072563" cy="5020663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500" dirty="0"/>
              <a:t>Switchboard architecture minimized cold starts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500" dirty="0"/>
              <a:t>Switchboard performed more efficiently over larger input dataset sizes vs. service isolation</a:t>
            </a:r>
          </a:p>
          <a:p>
            <a:pPr marL="776315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14.75 % faster for 1,000 samples</a:t>
            </a:r>
          </a:p>
          <a:p>
            <a:pPr marL="776315" lvl="1" indent="-342900">
              <a:buFont typeface="Arial" panose="020B0604020202020204" pitchFamily="34" charset="0"/>
              <a:buChar char="•"/>
            </a:pPr>
            <a:r>
              <a:rPr lang="en-US" sz="3000" dirty="0"/>
              <a:t>17.3% increase in throughput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500" dirty="0"/>
              <a:t>When inferencing just 3 samples, the service isolation architecture was faster</a:t>
            </a:r>
          </a:p>
          <a:p>
            <a:pPr marL="746077" lvl="1" indent="-342900">
              <a:buFont typeface="Arial" panose="020B0604020202020204" pitchFamily="34" charset="0"/>
              <a:buChar char="•"/>
            </a:pPr>
            <a:r>
              <a:rPr lang="en-US" sz="3100" dirty="0"/>
              <a:t>36.96% faster for 3 samples</a:t>
            </a:r>
          </a:p>
          <a:p>
            <a:pPr marL="746077" lvl="1" indent="-342900">
              <a:buFont typeface="Arial" panose="020B0604020202020204" pitchFamily="34" charset="0"/>
              <a:buChar char="•"/>
            </a:pPr>
            <a:r>
              <a:rPr lang="en-US" sz="3100" dirty="0"/>
              <a:t>58% increase in throughput  </a:t>
            </a:r>
          </a:p>
          <a:p>
            <a:pPr marL="746077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dirty="0">
                <a:sym typeface="Wingdings" panose="05000000000000000000" pitchFamily="2" charset="2"/>
              </a:rPr>
              <a:t> full service isolation not always optimal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6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CE9708F2-8C6A-4B27-95D3-4C28BC05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08" y="276589"/>
            <a:ext cx="8568531" cy="1501855"/>
          </a:xfrm>
        </p:spPr>
        <p:txBody>
          <a:bodyPr/>
          <a:lstStyle/>
          <a:p>
            <a:r>
              <a:rPr lang="en-US" sz="5400" dirty="0"/>
              <a:t>Natural Language Processing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69181EF3-242F-4668-93B3-3F372F770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676" y="2033170"/>
            <a:ext cx="8568531" cy="1664178"/>
          </a:xfrm>
        </p:spPr>
        <p:txBody>
          <a:bodyPr>
            <a:normAutofit/>
          </a:bodyPr>
          <a:lstStyle/>
          <a:p>
            <a:r>
              <a:rPr lang="en-US" sz="3600" dirty="0"/>
              <a:t>How can computers be used to understand speech?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F62BCD-9A5E-4D29-8E1C-C02BAAD1CC8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2D1E495-FDC5-43E2-9A43-5E7BA9D4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50FE09C-93C7-4ABE-8CBC-A43B869E6B88}"/>
              </a:ext>
            </a:extLst>
          </p:cNvPr>
          <p:cNvSpPr txBox="1"/>
          <p:nvPr/>
        </p:nvSpPr>
        <p:spPr>
          <a:xfrm>
            <a:off x="3500673" y="6819062"/>
            <a:ext cx="5524269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 from: https://aliz.ai/natural-language-processing-a-short-introduction-to-get-you-started//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12" y="3246259"/>
            <a:ext cx="7145250" cy="357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4676" y="503237"/>
            <a:ext cx="8568531" cy="150185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</a:t>
            </a:r>
          </a:p>
        </p:txBody>
      </p:sp>
      <p:pic>
        <p:nvPicPr>
          <p:cNvPr id="7" name="Picture 23" descr="MCBD00028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5822" y="2610278"/>
            <a:ext cx="3988981" cy="3912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84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EFFD90-3442-4DD6-B15B-DF03DE18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85036"/>
            <a:ext cx="9336881" cy="2036073"/>
          </a:xfrm>
        </p:spPr>
        <p:txBody>
          <a:bodyPr>
            <a:normAutofit/>
          </a:bodyPr>
          <a:lstStyle/>
          <a:p>
            <a:r>
              <a:rPr lang="en-US" sz="4800" dirty="0"/>
              <a:t>NLP Dialogue modeling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2120B5-E0B2-4C18-BF2F-E51E8171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 Tracking  </a:t>
            </a:r>
          </a:p>
          <a:p>
            <a:pPr lvl="1"/>
            <a:r>
              <a:rPr lang="en-US" dirty="0"/>
              <a:t>Determines what the user wants</a:t>
            </a:r>
          </a:p>
          <a:p>
            <a:r>
              <a:rPr lang="en-US" dirty="0"/>
              <a:t>Policy Management</a:t>
            </a:r>
          </a:p>
          <a:p>
            <a:pPr lvl="1"/>
            <a:r>
              <a:rPr lang="en-US" dirty="0"/>
              <a:t>Choose the agent action</a:t>
            </a:r>
          </a:p>
          <a:p>
            <a:r>
              <a:rPr lang="en-US" dirty="0"/>
              <a:t>Text Generation</a:t>
            </a:r>
          </a:p>
          <a:p>
            <a:pPr lvl="1"/>
            <a:r>
              <a:rPr lang="en-US" dirty="0"/>
              <a:t>Generate the actual text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EFFD90-3442-4DD6-B15B-DF03DE18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85036"/>
            <a:ext cx="9336881" cy="2036073"/>
          </a:xfrm>
        </p:spPr>
        <p:txBody>
          <a:bodyPr>
            <a:normAutofit/>
          </a:bodyPr>
          <a:lstStyle/>
          <a:p>
            <a:r>
              <a:rPr lang="en-US" sz="4800" dirty="0"/>
              <a:t>NLP Dialogue modeling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2120B5-E0B2-4C18-BF2F-E51E81713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2" y="1951037"/>
            <a:ext cx="9072563" cy="4838192"/>
          </a:xfrm>
        </p:spPr>
        <p:txBody>
          <a:bodyPr>
            <a:normAutofit/>
          </a:bodyPr>
          <a:lstStyle/>
          <a:p>
            <a:r>
              <a:rPr lang="en-US" dirty="0"/>
              <a:t>Considering a scenario where a user asks : “What is </a:t>
            </a:r>
            <a:r>
              <a:rPr lang="en-US" dirty="0" err="1"/>
              <a:t>Milad’s</a:t>
            </a:r>
            <a:r>
              <a:rPr lang="en-US" dirty="0"/>
              <a:t> phone number ?”  </a:t>
            </a:r>
          </a:p>
          <a:p>
            <a:pPr lvl="1"/>
            <a:r>
              <a:rPr lang="en-US" dirty="0"/>
              <a:t>Intent tracker  -&gt; Question </a:t>
            </a:r>
          </a:p>
          <a:p>
            <a:pPr lvl="1"/>
            <a:r>
              <a:rPr lang="en-US" dirty="0"/>
              <a:t>Policy Management -&gt; To answer</a:t>
            </a:r>
          </a:p>
          <a:p>
            <a:pPr lvl="1"/>
            <a:r>
              <a:rPr lang="en-US" dirty="0"/>
              <a:t>Text generator -&gt; “The number is 123-456-7890”</a:t>
            </a:r>
          </a:p>
          <a:p>
            <a:r>
              <a:rPr lang="en-US" dirty="0"/>
              <a:t>These phases include an initialization and inference step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1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CE9708F2-8C6A-4B27-95D3-4C28BC05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76" y="503237"/>
            <a:ext cx="8568531" cy="1501855"/>
          </a:xfrm>
        </p:spPr>
        <p:txBody>
          <a:bodyPr/>
          <a:lstStyle/>
          <a:p>
            <a:r>
              <a:rPr lang="en-US" dirty="0" err="1"/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69181EF3-242F-4668-93B3-3F372F770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676" y="2033170"/>
            <a:ext cx="8568531" cy="1664178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F62BCD-9A5E-4D29-8E1C-C02BAAD1CC8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sz="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2D1E495-FDC5-43E2-9A43-5E7BA9D4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310C951-2885-466A-8041-696469DC2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12" y="3884069"/>
            <a:ext cx="7372149" cy="2934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50FE09C-93C7-4ABE-8CBC-A43B869E6B88}"/>
              </a:ext>
            </a:extLst>
          </p:cNvPr>
          <p:cNvSpPr txBox="1"/>
          <p:nvPr/>
        </p:nvSpPr>
        <p:spPr>
          <a:xfrm>
            <a:off x="2558108" y="6819062"/>
            <a:ext cx="7409400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 from: https://mobisoftinfotech.com/resources/blog/serverless-computing-deploy-applications-without-fiddling-with-servers/</a:t>
            </a:r>
          </a:p>
        </p:txBody>
      </p:sp>
    </p:spTree>
    <p:extLst>
      <p:ext uri="{BB962C8B-B14F-4D97-AF65-F5344CB8AC3E}">
        <p14:creationId xmlns:p14="http://schemas.microsoft.com/office/powerpoint/2010/main" val="19722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EFFD90-3442-4DD6-B15B-DF03DE18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85036"/>
            <a:ext cx="9336881" cy="2036073"/>
          </a:xfrm>
        </p:spPr>
        <p:txBody>
          <a:bodyPr>
            <a:normAutofit/>
          </a:bodyPr>
          <a:lstStyle/>
          <a:p>
            <a:r>
              <a:rPr lang="en-US" sz="4800" dirty="0" err="1"/>
              <a:t>Serverless</a:t>
            </a:r>
            <a:r>
              <a:rPr lang="en-US" sz="4800" dirty="0"/>
              <a:t> Computing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2120B5-E0B2-4C18-BF2F-E51E81713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2" y="1493837"/>
            <a:ext cx="9072563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Function-as-a-Service (</a:t>
            </a:r>
            <a:r>
              <a:rPr lang="en-US" dirty="0" err="1"/>
              <a:t>FaaS</a:t>
            </a:r>
            <a:r>
              <a:rPr lang="en-US" dirty="0"/>
              <a:t>) platforms</a:t>
            </a:r>
          </a:p>
          <a:p>
            <a:pPr lvl="1"/>
            <a:r>
              <a:rPr lang="en-US" dirty="0"/>
              <a:t>New cloud computing delivery model that provides a compelling approach for hosting applications</a:t>
            </a:r>
          </a:p>
          <a:p>
            <a:pPr lvl="1"/>
            <a:r>
              <a:rPr lang="en-US" dirty="0"/>
              <a:t>Bring us closer to the idea of instantaneous scalability</a:t>
            </a:r>
          </a:p>
          <a:p>
            <a:r>
              <a:rPr lang="en-US" dirty="0"/>
              <a:t>Our goals- research implications of:</a:t>
            </a:r>
          </a:p>
          <a:p>
            <a:pPr lvl="1"/>
            <a:r>
              <a:rPr lang="en-US" dirty="0"/>
              <a:t>Memory reservation </a:t>
            </a:r>
          </a:p>
          <a:p>
            <a:pPr lvl="1"/>
            <a:r>
              <a:rPr lang="en-US" dirty="0"/>
              <a:t>Service composition </a:t>
            </a:r>
          </a:p>
          <a:p>
            <a:pPr lvl="1"/>
            <a:r>
              <a:rPr lang="en-US" dirty="0"/>
              <a:t>Adjustment of neural network weights</a:t>
            </a:r>
          </a:p>
          <a:p>
            <a:pPr lvl="1"/>
            <a:r>
              <a:rPr lang="en-US" u="sng" dirty="0"/>
              <a:t>In the context of NLP application deployment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9B1534-6CB4-4D4D-9695-BF04E680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Memory Reservation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86E293-0E68-477D-99A5-E5187EAD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31" y="1332977"/>
            <a:ext cx="9336881" cy="5930878"/>
          </a:xfrm>
        </p:spPr>
        <p:txBody>
          <a:bodyPr>
            <a:normAutofit/>
          </a:bodyPr>
          <a:lstStyle/>
          <a:p>
            <a:r>
              <a:rPr lang="en-US" sz="3200" dirty="0"/>
              <a:t>Lambda memory</a:t>
            </a:r>
            <a:br>
              <a:rPr lang="en-US" sz="3200" dirty="0"/>
            </a:br>
            <a:r>
              <a:rPr lang="en-US" sz="3200" dirty="0"/>
              <a:t>reserved for functions</a:t>
            </a:r>
          </a:p>
          <a:p>
            <a:r>
              <a:rPr lang="en-US" sz="3200" dirty="0"/>
              <a:t>UI provides “slider bar”</a:t>
            </a:r>
            <a:br>
              <a:rPr lang="en-US" sz="3200" dirty="0"/>
            </a:br>
            <a:r>
              <a:rPr lang="en-US" sz="3200" dirty="0"/>
              <a:t>to set function’s </a:t>
            </a:r>
            <a:br>
              <a:rPr lang="en-US" sz="3200" dirty="0"/>
            </a:br>
            <a:r>
              <a:rPr lang="en-US" sz="3200" dirty="0"/>
              <a:t>memory allocation </a:t>
            </a:r>
          </a:p>
          <a:p>
            <a:r>
              <a:rPr lang="en-US" sz="3200" dirty="0"/>
              <a:t>Resource capacity (CPU,</a:t>
            </a:r>
            <a:br>
              <a:rPr lang="en-US" sz="3200" dirty="0"/>
            </a:br>
            <a:r>
              <a:rPr lang="en-US" sz="3200" dirty="0"/>
              <a:t>disk, network) coupled </a:t>
            </a:r>
            <a:br>
              <a:rPr lang="en-US" sz="3200" dirty="0"/>
            </a:br>
            <a:r>
              <a:rPr lang="en-US" sz="3200" dirty="0"/>
              <a:t>to slider bar:</a:t>
            </a:r>
            <a:br>
              <a:rPr lang="en-US" sz="3200" dirty="0"/>
            </a:br>
            <a:r>
              <a:rPr lang="en-US" sz="3200" dirty="0"/>
              <a:t>“</a:t>
            </a:r>
            <a:r>
              <a:rPr lang="en-US" sz="3200" i="1" dirty="0"/>
              <a:t>every </a:t>
            </a:r>
            <a:r>
              <a:rPr lang="en-US" sz="3200" b="1" i="1" dirty="0"/>
              <a:t>doubling</a:t>
            </a:r>
            <a:r>
              <a:rPr lang="en-US" sz="3200" i="1" dirty="0"/>
              <a:t> of memory, </a:t>
            </a:r>
            <a:r>
              <a:rPr lang="en-US" sz="3200" b="1" i="1" dirty="0"/>
              <a:t>doubles</a:t>
            </a:r>
            <a:r>
              <a:rPr lang="en-US" sz="3200" i="1" dirty="0"/>
              <a:t> CPU…”</a:t>
            </a:r>
            <a:br>
              <a:rPr lang="en-US" sz="3200" i="1" dirty="0"/>
            </a:br>
            <a:endParaRPr lang="en-US" sz="1200" i="1" dirty="0"/>
          </a:p>
          <a:p>
            <a:r>
              <a:rPr lang="en-US" sz="3100" b="1" dirty="0"/>
              <a:t>How does memory allocation affect performance?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71A258-3B43-4E16-9B9C-46D766DFBF1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sz="100" dirty="0"/>
              <a:t>Nov 17, 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17668A-D1BA-44A7-9528-AC2C72C411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09D3052C-48B8-49A1-BD91-C0F7EF44493E}" type="slidenum">
              <a:rPr lang="en-US" sz="100" smtClean="0"/>
              <a:pPr>
                <a:defRPr/>
              </a:pPr>
              <a:t>8</a:t>
            </a:fld>
            <a:endParaRPr lang="en-US" sz="1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5F9F09-F265-40AE-948A-2F081B43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906" y="2011905"/>
            <a:ext cx="4781550" cy="34861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="" xmlns:a16="http://schemas.microsoft.com/office/drawing/2014/main" id="{E3966B17-D36E-4F5C-A3FF-F89831E44B9A}"/>
              </a:ext>
            </a:extLst>
          </p:cNvPr>
          <p:cNvSpPr/>
          <p:nvPr/>
        </p:nvSpPr>
        <p:spPr>
          <a:xfrm>
            <a:off x="4778544" y="2636837"/>
            <a:ext cx="4724400" cy="13126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5F44CED-589A-4001-8AE4-B54DF91385F4}"/>
              </a:ext>
            </a:extLst>
          </p:cNvPr>
          <p:cNvGrpSpPr/>
          <p:nvPr/>
        </p:nvGrpSpPr>
        <p:grpSpPr>
          <a:xfrm>
            <a:off x="8038274" y="3754184"/>
            <a:ext cx="904593" cy="1229882"/>
            <a:chOff x="3491548" y="3514354"/>
            <a:chExt cx="3015006" cy="3313483"/>
          </a:xfrm>
        </p:grpSpPr>
        <p:pic>
          <p:nvPicPr>
            <p:cNvPr id="12" name="Picture 2" descr="C:\Users\wlloyd\AppData\Local\Microsoft\Windows\Temporary Internet Files\Content.IE5\KJ3CIZ41\MC900434859[1].png">
              <a:extLst>
                <a:ext uri="{FF2B5EF4-FFF2-40B4-BE49-F238E27FC236}">
                  <a16:creationId xmlns="" xmlns:a16="http://schemas.microsoft.com/office/drawing/2014/main" id="{C797E265-4D66-4D13-8AD3-FEA2641BC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4071" y="3514354"/>
              <a:ext cx="2932483" cy="2932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52E9C83-43CA-4FC9-88D5-7FA8625EAB1F}"/>
                </a:ext>
              </a:extLst>
            </p:cNvPr>
            <p:cNvSpPr txBox="1"/>
            <p:nvPr/>
          </p:nvSpPr>
          <p:spPr>
            <a:xfrm>
              <a:off x="3491548" y="6277558"/>
              <a:ext cx="2691764" cy="5502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/>
                <a:t>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41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5DFE88-886F-40BC-97AA-EC3B0126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1" y="-85035"/>
            <a:ext cx="9072563" cy="1880086"/>
          </a:xfrm>
        </p:spPr>
        <p:txBody>
          <a:bodyPr>
            <a:normAutofit/>
          </a:bodyPr>
          <a:lstStyle/>
          <a:p>
            <a:r>
              <a:rPr lang="en-US" sz="5200" dirty="0"/>
              <a:t>Infrastructure Freeze/Thaw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B17D048-82A9-4CDC-A5DA-8B6298BAD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7869"/>
          <a:stretch/>
        </p:blipFill>
        <p:spPr>
          <a:xfrm>
            <a:off x="6400260" y="4545393"/>
            <a:ext cx="3657600" cy="2505075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0FAD654-61FC-499A-831C-6FD015965802}"/>
              </a:ext>
            </a:extLst>
          </p:cNvPr>
          <p:cNvSpPr txBox="1"/>
          <p:nvPr/>
        </p:nvSpPr>
        <p:spPr>
          <a:xfrm>
            <a:off x="6316657" y="7047206"/>
            <a:ext cx="3057248" cy="23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Image from: Denver7 – The Denver Channel News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4B7FD09-3BFF-4709-83FC-E7E866112DBC}"/>
              </a:ext>
            </a:extLst>
          </p:cNvPr>
          <p:cNvSpPr txBox="1">
            <a:spLocks/>
          </p:cNvSpPr>
          <p:nvPr/>
        </p:nvSpPr>
        <p:spPr>
          <a:xfrm>
            <a:off x="417967" y="1899653"/>
            <a:ext cx="9072563" cy="5613984"/>
          </a:xfrm>
          <a:prstGeom prst="rect">
            <a:avLst/>
          </a:prstGeom>
        </p:spPr>
        <p:txBody>
          <a:bodyPr vert="horz" lIns="100794" tIns="50397" rIns="100794" bIns="50397">
            <a:normAutofit lnSpcReduction="10000"/>
          </a:bodyPr>
          <a:lstStyle>
            <a:lvl1pPr marL="302383" indent="-302383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05560" indent="-27214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007943" indent="-27214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10326" indent="-231827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12709" indent="-231827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915092" indent="-231827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16681" indent="-201589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9063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21446" indent="-201589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Unused infrastructure is deprecated</a:t>
            </a:r>
          </a:p>
          <a:p>
            <a:pPr lvl="1"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2800" b="1" i="1" dirty="0"/>
              <a:t>But after </a:t>
            </a:r>
            <a:r>
              <a:rPr lang="en-US" sz="2600" b="1" i="1" dirty="0"/>
              <a:t>how</a:t>
            </a:r>
            <a:r>
              <a:rPr lang="en-US" sz="2800" b="1" i="1" dirty="0"/>
              <a:t> long?</a:t>
            </a:r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AWS Lambda: Bare-metal hosts, firecracker micro-VMs</a:t>
            </a:r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dirty="0"/>
              <a:t>Three infrastructure states:</a:t>
            </a:r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b="1" u="sng" dirty="0"/>
              <a:t>Fully COLD (Cloud Provider/Host)</a:t>
            </a:r>
          </a:p>
          <a:p>
            <a:pPr lvl="1"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2600" dirty="0"/>
              <a:t>Function package transferred to hosts</a:t>
            </a:r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b="1" u="sng" dirty="0"/>
              <a:t>Runtime environment COLD</a:t>
            </a:r>
            <a:r>
              <a:rPr lang="en-US" sz="2300" b="1" u="sng" dirty="0"/>
              <a:t> </a:t>
            </a:r>
          </a:p>
          <a:p>
            <a:pPr lvl="1"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2600" dirty="0"/>
              <a:t>Function package cached on Host</a:t>
            </a:r>
          </a:p>
          <a:p>
            <a:pPr lvl="1"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2600" dirty="0"/>
              <a:t>No function instance or micro-VM</a:t>
            </a:r>
          </a:p>
          <a:p>
            <a:pPr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3000" b="1" u="sng" dirty="0"/>
              <a:t>WARM </a:t>
            </a:r>
            <a:r>
              <a:rPr lang="en-US" sz="2300" b="1" u="sng" dirty="0"/>
              <a:t>(</a:t>
            </a:r>
            <a:r>
              <a:rPr lang="en-US" sz="2200" b="1" u="sng" dirty="0"/>
              <a:t>firecracker micro-VM</a:t>
            </a:r>
            <a:r>
              <a:rPr lang="en-US" sz="2300" b="1" u="sng" dirty="0"/>
              <a:t>)</a:t>
            </a:r>
          </a:p>
          <a:p>
            <a:pPr lvl="1" defTabSz="914400" fontAlgn="auto">
              <a:lnSpc>
                <a:spcPct val="100000"/>
              </a:lnSpc>
              <a:spcAft>
                <a:spcPts val="0"/>
              </a:spcAft>
            </a:pPr>
            <a:r>
              <a:rPr lang="en-US" sz="2600" dirty="0"/>
              <a:t>Function instances/micro-VMs ready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76D6F062-BDB0-4C4B-9D7B-AE2D09872003}"/>
              </a:ext>
            </a:extLst>
          </p:cNvPr>
          <p:cNvGrpSpPr/>
          <p:nvPr/>
        </p:nvGrpSpPr>
        <p:grpSpPr>
          <a:xfrm>
            <a:off x="7924069" y="1253423"/>
            <a:ext cx="1459643" cy="1318866"/>
            <a:chOff x="3493786" y="3514354"/>
            <a:chExt cx="3012768" cy="3144030"/>
          </a:xfrm>
        </p:grpSpPr>
        <p:pic>
          <p:nvPicPr>
            <p:cNvPr id="8" name="Picture 2" descr="C:\Users\wlloyd\AppData\Local\Microsoft\Windows\Temporary Internet Files\Content.IE5\KJ3CIZ41\MC900434859[1].png">
              <a:extLst>
                <a:ext uri="{FF2B5EF4-FFF2-40B4-BE49-F238E27FC236}">
                  <a16:creationId xmlns="" xmlns:a16="http://schemas.microsoft.com/office/drawing/2014/main" id="{B318BAE6-6D49-4C68-9996-062D61CD7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4071" y="3514354"/>
              <a:ext cx="2932483" cy="2932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ED19751A-01FA-417F-B825-D4B8CBBDB21E}"/>
                </a:ext>
              </a:extLst>
            </p:cNvPr>
            <p:cNvSpPr txBox="1"/>
            <p:nvPr/>
          </p:nvSpPr>
          <p:spPr>
            <a:xfrm>
              <a:off x="3493786" y="6108106"/>
              <a:ext cx="2691764" cy="550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/>
                <a:t>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84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02485C"/>
      </a:dk2>
      <a:lt2>
        <a:srgbClr val="DBF5F9"/>
      </a:lt2>
      <a:accent1>
        <a:srgbClr val="0F6FC6"/>
      </a:accent1>
      <a:accent2>
        <a:srgbClr val="009DD9"/>
      </a:accent2>
      <a:accent3>
        <a:srgbClr val="000066"/>
      </a:accent3>
      <a:accent4>
        <a:srgbClr val="10CF9B"/>
      </a:accent4>
      <a:accent5>
        <a:srgbClr val="7CCA62"/>
      </a:accent5>
      <a:accent6>
        <a:srgbClr val="2A581C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32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20613</TotalTime>
  <Words>772</Words>
  <Application>Microsoft Office PowerPoint</Application>
  <PresentationFormat>Custom</PresentationFormat>
  <Paragraphs>212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Constantia</vt:lpstr>
      <vt:lpstr>DejaVu Sans</vt:lpstr>
      <vt:lpstr>Franklin Gothic Book</vt:lpstr>
      <vt:lpstr>Times New Roman</vt:lpstr>
      <vt:lpstr>Wingdings</vt:lpstr>
      <vt:lpstr>Wingdings 2</vt:lpstr>
      <vt:lpstr>Flow</vt:lpstr>
      <vt:lpstr>Function-as-a-Service Application Service Composition: Implications for a Natural Language Processing Application</vt:lpstr>
      <vt:lpstr>Outline</vt:lpstr>
      <vt:lpstr>Natural Language Processing</vt:lpstr>
      <vt:lpstr>NLP Dialogue modeling components </vt:lpstr>
      <vt:lpstr>NLP Dialogue modeling components </vt:lpstr>
      <vt:lpstr>Serverless Computing</vt:lpstr>
      <vt:lpstr>Serverless Computing  </vt:lpstr>
      <vt:lpstr>Memory Reservation</vt:lpstr>
      <vt:lpstr>Infrastructure Freeze/Thaw Cycle</vt:lpstr>
      <vt:lpstr>Service Composition</vt:lpstr>
      <vt:lpstr>Outline</vt:lpstr>
      <vt:lpstr>Research Questions</vt:lpstr>
      <vt:lpstr>Research Questions - 2</vt:lpstr>
      <vt:lpstr>Outline</vt:lpstr>
      <vt:lpstr>Aws lambda Inference functions</vt:lpstr>
      <vt:lpstr>Switchboard architecture</vt:lpstr>
      <vt:lpstr>Full service isolation architecture</vt:lpstr>
      <vt:lpstr>Application Implementation</vt:lpstr>
      <vt:lpstr>Outline</vt:lpstr>
      <vt:lpstr>NN-Weights</vt:lpstr>
      <vt:lpstr>Runtime performance  Switchboard </vt:lpstr>
      <vt:lpstr>Runtime performance  Service Isolation</vt:lpstr>
      <vt:lpstr>Memory </vt:lpstr>
      <vt:lpstr>Memory Utilization  Switchboard</vt:lpstr>
      <vt:lpstr>Memory Utilization  Service isolation </vt:lpstr>
      <vt:lpstr>Composition</vt:lpstr>
      <vt:lpstr>Performance Comparison </vt:lpstr>
      <vt:lpstr>Outline</vt:lpstr>
      <vt:lpstr>Conclusions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Services Innovation Platform (CSIP)</dc:title>
  <dc:creator>Wes Lloyd</dc:creator>
  <cp:lastModifiedBy>ghazal</cp:lastModifiedBy>
  <cp:revision>1327</cp:revision>
  <cp:lastPrinted>1601-01-01T00:00:00Z</cp:lastPrinted>
  <dcterms:created xsi:type="dcterms:W3CDTF">2011-05-16T23:19:36Z</dcterms:created>
  <dcterms:modified xsi:type="dcterms:W3CDTF">2019-12-09T02:57:02Z</dcterms:modified>
</cp:coreProperties>
</file>