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93467" r:id="rId1"/>
    <p:sldMasterId id="2147493479" r:id="rId2"/>
    <p:sldMasterId id="2147493491" r:id="rId3"/>
    <p:sldMasterId id="2147493503" r:id="rId4"/>
    <p:sldMasterId id="2147493515" r:id="rId5"/>
  </p:sldMasterIdLst>
  <p:notesMasterIdLst>
    <p:notesMasterId r:id="rId9"/>
  </p:notesMasterIdLst>
  <p:sldIdLst>
    <p:sldId id="290" r:id="rId6"/>
    <p:sldId id="867" r:id="rId7"/>
    <p:sldId id="1102" r:id="rId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D94BE8-405A-E946-B8AB-04A8DF434CA9}">
          <p14:sldIdLst>
            <p14:sldId id="290"/>
            <p14:sldId id="867"/>
            <p14:sldId id="11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C0504D"/>
    <a:srgbClr val="0000FF"/>
    <a:srgbClr val="FFB83A"/>
    <a:srgbClr val="0C7376"/>
    <a:srgbClr val="CCCCCC"/>
    <a:srgbClr val="6A921C"/>
    <a:srgbClr val="FF51A1"/>
    <a:srgbClr val="8C93FF"/>
    <a:srgbClr val="FF7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6479" autoAdjust="0"/>
  </p:normalViewPr>
  <p:slideViewPr>
    <p:cSldViewPr snapToGrid="0" snapToObjects="1">
      <p:cViewPr>
        <p:scale>
          <a:sx n="170" d="100"/>
          <a:sy n="170" d="100"/>
        </p:scale>
        <p:origin x="120" y="126"/>
      </p:cViewPr>
      <p:guideLst/>
    </p:cSldViewPr>
  </p:slideViewPr>
  <p:outlineViewPr>
    <p:cViewPr>
      <p:scale>
        <a:sx n="33" d="100"/>
        <a:sy n="33" d="100"/>
      </p:scale>
      <p:origin x="0" y="-279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977189416894042E-2"/>
          <c:y val="4.0066345740473117E-2"/>
          <c:w val="0.92782152230971127"/>
          <c:h val="0.832089350900406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Modes</c:v>
                </c:pt>
              </c:strCache>
            </c:strRef>
          </c:tx>
          <c:spPr>
            <a:ln w="57150">
              <a:solidFill>
                <a:schemeClr val="accent1"/>
              </a:solidFill>
              <a:prstDash val="solid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-1.8702466516627457E-2"/>
                  <c:y val="6.3313485919127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D9-42BD-9F76-D183D5275BED}"/>
                </c:ext>
              </c:extLst>
            </c:dLbl>
            <c:dLbl>
              <c:idx val="68"/>
              <c:layout>
                <c:manualLayout>
                  <c:x val="-2.2102914974196086E-2"/>
                  <c:y val="8.1935099424753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D9-42BD-9F76-D183D5275BE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Sheet1!$A$2:$A$88</c:f>
              <c:strCache>
                <c:ptCount val="8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  <c:pt idx="24">
                  <c:v>Jan</c:v>
                </c:pt>
                <c:pt idx="25">
                  <c:v>Feb</c:v>
                </c:pt>
                <c:pt idx="26">
                  <c:v>Mar</c:v>
                </c:pt>
                <c:pt idx="27">
                  <c:v>Apr</c:v>
                </c:pt>
                <c:pt idx="28">
                  <c:v>May</c:v>
                </c:pt>
                <c:pt idx="29">
                  <c:v>Jun</c:v>
                </c:pt>
                <c:pt idx="30">
                  <c:v>Jul</c:v>
                </c:pt>
                <c:pt idx="31">
                  <c:v>Aug</c:v>
                </c:pt>
                <c:pt idx="32">
                  <c:v>Sep</c:v>
                </c:pt>
                <c:pt idx="33">
                  <c:v>Oct</c:v>
                </c:pt>
                <c:pt idx="34">
                  <c:v>Nov</c:v>
                </c:pt>
                <c:pt idx="35">
                  <c:v>Dec</c:v>
                </c:pt>
                <c:pt idx="36">
                  <c:v>Jan</c:v>
                </c:pt>
                <c:pt idx="37">
                  <c:v>Feb</c:v>
                </c:pt>
                <c:pt idx="38">
                  <c:v>Mar</c:v>
                </c:pt>
                <c:pt idx="39">
                  <c:v>Apr</c:v>
                </c:pt>
                <c:pt idx="40">
                  <c:v>May</c:v>
                </c:pt>
                <c:pt idx="41">
                  <c:v>Jun</c:v>
                </c:pt>
                <c:pt idx="42">
                  <c:v>Jul</c:v>
                </c:pt>
                <c:pt idx="43">
                  <c:v>Aug</c:v>
                </c:pt>
                <c:pt idx="44">
                  <c:v>Sep</c:v>
                </c:pt>
                <c:pt idx="45">
                  <c:v>Oct</c:v>
                </c:pt>
                <c:pt idx="46">
                  <c:v>Nov</c:v>
                </c:pt>
                <c:pt idx="47">
                  <c:v>Dec</c:v>
                </c:pt>
                <c:pt idx="48">
                  <c:v>Jan</c:v>
                </c:pt>
                <c:pt idx="49">
                  <c:v>Feb</c:v>
                </c:pt>
                <c:pt idx="50">
                  <c:v>Mar</c:v>
                </c:pt>
                <c:pt idx="51">
                  <c:v>Apr</c:v>
                </c:pt>
                <c:pt idx="52">
                  <c:v>May</c:v>
                </c:pt>
                <c:pt idx="53">
                  <c:v>Jun</c:v>
                </c:pt>
                <c:pt idx="54">
                  <c:v>Jul</c:v>
                </c:pt>
                <c:pt idx="55">
                  <c:v>Aug</c:v>
                </c:pt>
                <c:pt idx="56">
                  <c:v>Sep</c:v>
                </c:pt>
                <c:pt idx="57">
                  <c:v>Oct</c:v>
                </c:pt>
                <c:pt idx="58">
                  <c:v>Nov</c:v>
                </c:pt>
                <c:pt idx="59">
                  <c:v>Dec</c:v>
                </c:pt>
                <c:pt idx="60">
                  <c:v>Jan</c:v>
                </c:pt>
                <c:pt idx="61">
                  <c:v>Feb</c:v>
                </c:pt>
                <c:pt idx="62">
                  <c:v>Mar</c:v>
                </c:pt>
                <c:pt idx="63">
                  <c:v>Apr</c:v>
                </c:pt>
                <c:pt idx="64">
                  <c:v>May</c:v>
                </c:pt>
                <c:pt idx="65">
                  <c:v>Jun</c:v>
                </c:pt>
                <c:pt idx="66">
                  <c:v>Jul</c:v>
                </c:pt>
                <c:pt idx="67">
                  <c:v>Aug</c:v>
                </c:pt>
                <c:pt idx="68">
                  <c:v>Sep</c:v>
                </c:pt>
                <c:pt idx="69">
                  <c:v>Oct</c:v>
                </c:pt>
                <c:pt idx="70">
                  <c:v>Nov</c:v>
                </c:pt>
                <c:pt idx="71">
                  <c:v>Dec</c:v>
                </c:pt>
                <c:pt idx="72">
                  <c:v>Jan</c:v>
                </c:pt>
                <c:pt idx="73">
                  <c:v>Feb</c:v>
                </c:pt>
                <c:pt idx="74">
                  <c:v>Mar</c:v>
                </c:pt>
                <c:pt idx="75">
                  <c:v>Apr</c:v>
                </c:pt>
                <c:pt idx="76">
                  <c:v>May</c:v>
                </c:pt>
                <c:pt idx="77">
                  <c:v>Jun</c:v>
                </c:pt>
                <c:pt idx="78">
                  <c:v>Jul</c:v>
                </c:pt>
                <c:pt idx="79">
                  <c:v>Aug</c:v>
                </c:pt>
                <c:pt idx="80">
                  <c:v>Sep</c:v>
                </c:pt>
                <c:pt idx="81">
                  <c:v>Oct</c:v>
                </c:pt>
                <c:pt idx="82">
                  <c:v>Nov</c:v>
                </c:pt>
                <c:pt idx="83">
                  <c:v>Dec</c:v>
                </c:pt>
                <c:pt idx="84">
                  <c:v>Jan</c:v>
                </c:pt>
                <c:pt idx="85">
                  <c:v>Feb</c:v>
                </c:pt>
                <c:pt idx="86">
                  <c:v>Mar</c:v>
                </c:pt>
              </c:strCache>
            </c:strRef>
          </c:cat>
          <c:val>
            <c:numRef>
              <c:f>Sheet1!$B$2:$B$88</c:f>
              <c:numCache>
                <c:formatCode>_-* #,##0_-;\-* #,##0_-;_-* "-"??_-;_-@_-</c:formatCode>
                <c:ptCount val="87"/>
                <c:pt idx="0">
                  <c:v>95.603501533275349</c:v>
                </c:pt>
                <c:pt idx="1">
                  <c:v>102.98086719597019</c:v>
                </c:pt>
                <c:pt idx="2">
                  <c:v>100.5104931633775</c:v>
                </c:pt>
                <c:pt idx="3">
                  <c:v>103.3700346927665</c:v>
                </c:pt>
                <c:pt idx="4">
                  <c:v>96.617459136911407</c:v>
                </c:pt>
                <c:pt idx="5">
                  <c:v>107.44620228268072</c:v>
                </c:pt>
                <c:pt idx="6">
                  <c:v>90.90849913259936</c:v>
                </c:pt>
                <c:pt idx="7">
                  <c:v>97.361447773204674</c:v>
                </c:pt>
                <c:pt idx="8">
                  <c:v>98.560245323275936</c:v>
                </c:pt>
                <c:pt idx="9">
                  <c:v>94.870991531413935</c:v>
                </c:pt>
                <c:pt idx="10">
                  <c:v>102.72656063063692</c:v>
                </c:pt>
                <c:pt idx="11">
                  <c:v>99.159769388729757</c:v>
                </c:pt>
                <c:pt idx="12">
                  <c:v>92.286243984831557</c:v>
                </c:pt>
                <c:pt idx="13">
                  <c:v>95.888968294310814</c:v>
                </c:pt>
                <c:pt idx="14">
                  <c:v>105.08356292762031</c:v>
                </c:pt>
                <c:pt idx="15">
                  <c:v>93.269266205109474</c:v>
                </c:pt>
                <c:pt idx="16">
                  <c:v>99.467941949928615</c:v>
                </c:pt>
                <c:pt idx="17">
                  <c:v>107.58159623194229</c:v>
                </c:pt>
                <c:pt idx="18">
                  <c:v>89.885787291641563</c:v>
                </c:pt>
                <c:pt idx="19">
                  <c:v>97.508012169350366</c:v>
                </c:pt>
                <c:pt idx="20">
                  <c:v>94.920262046843433</c:v>
                </c:pt>
                <c:pt idx="21">
                  <c:v>96.25630334342209</c:v>
                </c:pt>
                <c:pt idx="22">
                  <c:v>101.10374521882595</c:v>
                </c:pt>
                <c:pt idx="23">
                  <c:v>96.383855595753957</c:v>
                </c:pt>
                <c:pt idx="24">
                  <c:v>97.899144816928626</c:v>
                </c:pt>
                <c:pt idx="25">
                  <c:v>96.747600568092295</c:v>
                </c:pt>
                <c:pt idx="26">
                  <c:v>101.21366827587188</c:v>
                </c:pt>
                <c:pt idx="27">
                  <c:v>97.329042978823665</c:v>
                </c:pt>
                <c:pt idx="28">
                  <c:v>97.952848528703797</c:v>
                </c:pt>
                <c:pt idx="29">
                  <c:v>102.22450107211188</c:v>
                </c:pt>
                <c:pt idx="30">
                  <c:v>95.290457267240129</c:v>
                </c:pt>
                <c:pt idx="31">
                  <c:v>98.119805886086027</c:v>
                </c:pt>
                <c:pt idx="32">
                  <c:v>95.588050537724143</c:v>
                </c:pt>
                <c:pt idx="33">
                  <c:v>98.952142686111642</c:v>
                </c:pt>
                <c:pt idx="34">
                  <c:v>101.94831953337851</c:v>
                </c:pt>
                <c:pt idx="35">
                  <c:v>96.020118151690724</c:v>
                </c:pt>
                <c:pt idx="36">
                  <c:v>98.951157607670353</c:v>
                </c:pt>
                <c:pt idx="37">
                  <c:v>97.756750996967341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70.730826415205257</c:v>
                </c:pt>
                <c:pt idx="51">
                  <c:v>16.570306603851854</c:v>
                </c:pt>
                <c:pt idx="52">
                  <c:v>32.864334782729699</c:v>
                </c:pt>
                <c:pt idx="53">
                  <c:v>59.497144392833526</c:v>
                </c:pt>
                <c:pt idx="54">
                  <c:v>66.606927885668654</c:v>
                </c:pt>
                <c:pt idx="55">
                  <c:v>68.185993454192769</c:v>
                </c:pt>
                <c:pt idx="56">
                  <c:v>71.708697708231867</c:v>
                </c:pt>
                <c:pt idx="57">
                  <c:v>72.494618897675224</c:v>
                </c:pt>
                <c:pt idx="58">
                  <c:v>73.587859321671473</c:v>
                </c:pt>
                <c:pt idx="59">
                  <c:v>77.932540597877448</c:v>
                </c:pt>
                <c:pt idx="60">
                  <c:v>71.603153672842751</c:v>
                </c:pt>
                <c:pt idx="61">
                  <c:v>55.288029440687872</c:v>
                </c:pt>
                <c:pt idx="62">
                  <c:v>81.59186331784727</c:v>
                </c:pt>
                <c:pt idx="63">
                  <c:v>69.523156543969591</c:v>
                </c:pt>
                <c:pt idx="64">
                  <c:v>68.629766768181653</c:v>
                </c:pt>
                <c:pt idx="65">
                  <c:v>79.419116929157298</c:v>
                </c:pt>
                <c:pt idx="66">
                  <c:v>64.761319931043047</c:v>
                </c:pt>
                <c:pt idx="67">
                  <c:v>75.835418191961708</c:v>
                </c:pt>
                <c:pt idx="68">
                  <c:v>82.357225864068283</c:v>
                </c:pt>
                <c:pt idx="69">
                  <c:v>75.425259826723163</c:v>
                </c:pt>
                <c:pt idx="70">
                  <c:v>83.287846980997202</c:v>
                </c:pt>
                <c:pt idx="71">
                  <c:v>79.083395102034459</c:v>
                </c:pt>
                <c:pt idx="72">
                  <c:v>59.579137953948532</c:v>
                </c:pt>
                <c:pt idx="73">
                  <c:v>64.092324554292034</c:v>
                </c:pt>
                <c:pt idx="74">
                  <c:v>64.443806135462296</c:v>
                </c:pt>
                <c:pt idx="75">
                  <c:v>62.97882890648183</c:v>
                </c:pt>
                <c:pt idx="76">
                  <c:v>64.652133028650212</c:v>
                </c:pt>
                <c:pt idx="77">
                  <c:v>78.699775039288582</c:v>
                </c:pt>
                <c:pt idx="78">
                  <c:v>72.671908405483592</c:v>
                </c:pt>
                <c:pt idx="79">
                  <c:v>74.708698726935367</c:v>
                </c:pt>
                <c:pt idx="80">
                  <c:v>78.568416122880862</c:v>
                </c:pt>
                <c:pt idx="81">
                  <c:v>81.404197714453261</c:v>
                </c:pt>
                <c:pt idx="82">
                  <c:v>87.625217238565668</c:v>
                </c:pt>
                <c:pt idx="83">
                  <c:v>87.44628911367387</c:v>
                </c:pt>
                <c:pt idx="84">
                  <c:v>85.124058769567384</c:v>
                </c:pt>
                <c:pt idx="85">
                  <c:v>90.665701603536633</c:v>
                </c:pt>
                <c:pt idx="86">
                  <c:v>99.177929739754774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F-4C82-B0A1-DD7CA8FCB8ED}"/>
            </c:ext>
          </c:extLst>
        </c:ser>
        <c:ser>
          <c:idx val="8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25400"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strRef>
              <c:f>Sheet1!$A$2:$A$88</c:f>
              <c:strCache>
                <c:ptCount val="8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  <c:pt idx="24">
                  <c:v>Jan</c:v>
                </c:pt>
                <c:pt idx="25">
                  <c:v>Feb</c:v>
                </c:pt>
                <c:pt idx="26">
                  <c:v>Mar</c:v>
                </c:pt>
                <c:pt idx="27">
                  <c:v>Apr</c:v>
                </c:pt>
                <c:pt idx="28">
                  <c:v>May</c:v>
                </c:pt>
                <c:pt idx="29">
                  <c:v>Jun</c:v>
                </c:pt>
                <c:pt idx="30">
                  <c:v>Jul</c:v>
                </c:pt>
                <c:pt idx="31">
                  <c:v>Aug</c:v>
                </c:pt>
                <c:pt idx="32">
                  <c:v>Sep</c:v>
                </c:pt>
                <c:pt idx="33">
                  <c:v>Oct</c:v>
                </c:pt>
                <c:pt idx="34">
                  <c:v>Nov</c:v>
                </c:pt>
                <c:pt idx="35">
                  <c:v>Dec</c:v>
                </c:pt>
                <c:pt idx="36">
                  <c:v>Jan</c:v>
                </c:pt>
                <c:pt idx="37">
                  <c:v>Feb</c:v>
                </c:pt>
                <c:pt idx="38">
                  <c:v>Mar</c:v>
                </c:pt>
                <c:pt idx="39">
                  <c:v>Apr</c:v>
                </c:pt>
                <c:pt idx="40">
                  <c:v>May</c:v>
                </c:pt>
                <c:pt idx="41">
                  <c:v>Jun</c:v>
                </c:pt>
                <c:pt idx="42">
                  <c:v>Jul</c:v>
                </c:pt>
                <c:pt idx="43">
                  <c:v>Aug</c:v>
                </c:pt>
                <c:pt idx="44">
                  <c:v>Sep</c:v>
                </c:pt>
                <c:pt idx="45">
                  <c:v>Oct</c:v>
                </c:pt>
                <c:pt idx="46">
                  <c:v>Nov</c:v>
                </c:pt>
                <c:pt idx="47">
                  <c:v>Dec</c:v>
                </c:pt>
                <c:pt idx="48">
                  <c:v>Jan</c:v>
                </c:pt>
                <c:pt idx="49">
                  <c:v>Feb</c:v>
                </c:pt>
                <c:pt idx="50">
                  <c:v>Mar</c:v>
                </c:pt>
                <c:pt idx="51">
                  <c:v>Apr</c:v>
                </c:pt>
                <c:pt idx="52">
                  <c:v>May</c:v>
                </c:pt>
                <c:pt idx="53">
                  <c:v>Jun</c:v>
                </c:pt>
                <c:pt idx="54">
                  <c:v>Jul</c:v>
                </c:pt>
                <c:pt idx="55">
                  <c:v>Aug</c:v>
                </c:pt>
                <c:pt idx="56">
                  <c:v>Sep</c:v>
                </c:pt>
                <c:pt idx="57">
                  <c:v>Oct</c:v>
                </c:pt>
                <c:pt idx="58">
                  <c:v>Nov</c:v>
                </c:pt>
                <c:pt idx="59">
                  <c:v>Dec</c:v>
                </c:pt>
                <c:pt idx="60">
                  <c:v>Jan</c:v>
                </c:pt>
                <c:pt idx="61">
                  <c:v>Feb</c:v>
                </c:pt>
                <c:pt idx="62">
                  <c:v>Mar</c:v>
                </c:pt>
                <c:pt idx="63">
                  <c:v>Apr</c:v>
                </c:pt>
                <c:pt idx="64">
                  <c:v>May</c:v>
                </c:pt>
                <c:pt idx="65">
                  <c:v>Jun</c:v>
                </c:pt>
                <c:pt idx="66">
                  <c:v>Jul</c:v>
                </c:pt>
                <c:pt idx="67">
                  <c:v>Aug</c:v>
                </c:pt>
                <c:pt idx="68">
                  <c:v>Sep</c:v>
                </c:pt>
                <c:pt idx="69">
                  <c:v>Oct</c:v>
                </c:pt>
                <c:pt idx="70">
                  <c:v>Nov</c:v>
                </c:pt>
                <c:pt idx="71">
                  <c:v>Dec</c:v>
                </c:pt>
                <c:pt idx="72">
                  <c:v>Jan</c:v>
                </c:pt>
                <c:pt idx="73">
                  <c:v>Feb</c:v>
                </c:pt>
                <c:pt idx="74">
                  <c:v>Mar</c:v>
                </c:pt>
                <c:pt idx="75">
                  <c:v>Apr</c:v>
                </c:pt>
                <c:pt idx="76">
                  <c:v>May</c:v>
                </c:pt>
                <c:pt idx="77">
                  <c:v>Jun</c:v>
                </c:pt>
                <c:pt idx="78">
                  <c:v>Jul</c:v>
                </c:pt>
                <c:pt idx="79">
                  <c:v>Aug</c:v>
                </c:pt>
                <c:pt idx="80">
                  <c:v>Sep</c:v>
                </c:pt>
                <c:pt idx="81">
                  <c:v>Oct</c:v>
                </c:pt>
                <c:pt idx="82">
                  <c:v>Nov</c:v>
                </c:pt>
                <c:pt idx="83">
                  <c:v>Dec</c:v>
                </c:pt>
                <c:pt idx="84">
                  <c:v>Jan</c:v>
                </c:pt>
                <c:pt idx="85">
                  <c:v>Feb</c:v>
                </c:pt>
                <c:pt idx="86">
                  <c:v>Mar</c:v>
                </c:pt>
              </c:strCache>
            </c:strRef>
          </c:cat>
          <c:val>
            <c:numRef>
              <c:f>Sheet1!$C$2:$C$88</c:f>
              <c:numCache>
                <c:formatCode>_-* #,##0_-;\-* #,##0_-;_-* "-"??_-;_-@_-</c:formatCode>
                <c:ptCount val="87"/>
                <c:pt idx="0">
                  <c:v>94.050194065487901</c:v>
                </c:pt>
                <c:pt idx="1">
                  <c:v>102.67261556803766</c:v>
                </c:pt>
                <c:pt idx="2">
                  <c:v>99.505997789578672</c:v>
                </c:pt>
                <c:pt idx="3">
                  <c:v>106.15768496942384</c:v>
                </c:pt>
                <c:pt idx="4">
                  <c:v>95.209438907669551</c:v>
                </c:pt>
                <c:pt idx="5">
                  <c:v>105.51256758040523</c:v>
                </c:pt>
                <c:pt idx="6">
                  <c:v>88.467634588391462</c:v>
                </c:pt>
                <c:pt idx="7">
                  <c:v>95.20998363929202</c:v>
                </c:pt>
                <c:pt idx="8">
                  <c:v>101.40731995932914</c:v>
                </c:pt>
                <c:pt idx="9">
                  <c:v>90.927501892185077</c:v>
                </c:pt>
                <c:pt idx="10">
                  <c:v>101.32671208503874</c:v>
                </c:pt>
                <c:pt idx="11">
                  <c:v>97.681849241438911</c:v>
                </c:pt>
                <c:pt idx="12">
                  <c:v>88.962901410524765</c:v>
                </c:pt>
                <c:pt idx="13">
                  <c:v>94.678721586948768</c:v>
                </c:pt>
                <c:pt idx="14">
                  <c:v>103.99926319289069</c:v>
                </c:pt>
                <c:pt idx="15">
                  <c:v>94.51915052035271</c:v>
                </c:pt>
                <c:pt idx="16">
                  <c:v>98.201620428026914</c:v>
                </c:pt>
                <c:pt idx="17">
                  <c:v>105.59470862880556</c:v>
                </c:pt>
                <c:pt idx="18">
                  <c:v>89.544964034613656</c:v>
                </c:pt>
                <c:pt idx="19">
                  <c:v>95.231628155696228</c:v>
                </c:pt>
                <c:pt idx="20">
                  <c:v>96.772405845561821</c:v>
                </c:pt>
                <c:pt idx="21">
                  <c:v>92.895175299048489</c:v>
                </c:pt>
                <c:pt idx="22">
                  <c:v>100.58145914619523</c:v>
                </c:pt>
                <c:pt idx="23">
                  <c:v>97.096372487871747</c:v>
                </c:pt>
                <c:pt idx="24">
                  <c:v>99.430657087860652</c:v>
                </c:pt>
                <c:pt idx="25">
                  <c:v>97.596871820584099</c:v>
                </c:pt>
                <c:pt idx="26">
                  <c:v>103.7701521237117</c:v>
                </c:pt>
                <c:pt idx="27">
                  <c:v>99.955334181807771</c:v>
                </c:pt>
                <c:pt idx="28">
                  <c:v>97.354341909405406</c:v>
                </c:pt>
                <c:pt idx="29">
                  <c:v>101.03531725040651</c:v>
                </c:pt>
                <c:pt idx="30">
                  <c:v>95.732984328174297</c:v>
                </c:pt>
                <c:pt idx="31">
                  <c:v>96.471820042114857</c:v>
                </c:pt>
                <c:pt idx="32">
                  <c:v>100.06555080921345</c:v>
                </c:pt>
                <c:pt idx="33">
                  <c:v>96.424521270838923</c:v>
                </c:pt>
                <c:pt idx="34">
                  <c:v>103.10659548752903</c:v>
                </c:pt>
                <c:pt idx="35">
                  <c:v>98.633397974757912</c:v>
                </c:pt>
                <c:pt idx="36">
                  <c:v>100.51548842444069</c:v>
                </c:pt>
                <c:pt idx="37">
                  <c:v>98.295236180780677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67.287130136309315</c:v>
                </c:pt>
                <c:pt idx="51">
                  <c:v>14.601109654990086</c:v>
                </c:pt>
                <c:pt idx="52">
                  <c:v>27.544848575252303</c:v>
                </c:pt>
                <c:pt idx="53">
                  <c:v>52.790872291178438</c:v>
                </c:pt>
                <c:pt idx="54">
                  <c:v>63.876916122507374</c:v>
                </c:pt>
                <c:pt idx="55">
                  <c:v>66.409708768080421</c:v>
                </c:pt>
                <c:pt idx="56">
                  <c:v>70.304373067777874</c:v>
                </c:pt>
                <c:pt idx="57">
                  <c:v>69.99770874575006</c:v>
                </c:pt>
                <c:pt idx="58">
                  <c:v>71.080274830268948</c:v>
                </c:pt>
                <c:pt idx="59">
                  <c:v>76.68478897164789</c:v>
                </c:pt>
                <c:pt idx="60">
                  <c:v>71.843611616581299</c:v>
                </c:pt>
                <c:pt idx="61">
                  <c:v>50.401959040073443</c:v>
                </c:pt>
                <c:pt idx="62">
                  <c:v>77.743051998813911</c:v>
                </c:pt>
                <c:pt idx="63">
                  <c:v>69.763496727995118</c:v>
                </c:pt>
                <c:pt idx="64">
                  <c:v>66.201013981457962</c:v>
                </c:pt>
                <c:pt idx="65">
                  <c:v>78.028597836364412</c:v>
                </c:pt>
                <c:pt idx="66">
                  <c:v>63.958007898812433</c:v>
                </c:pt>
                <c:pt idx="67">
                  <c:v>73.636837552245694</c:v>
                </c:pt>
                <c:pt idx="68">
                  <c:v>87.270135955471446</c:v>
                </c:pt>
                <c:pt idx="69">
                  <c:v>74.318080385017581</c:v>
                </c:pt>
                <c:pt idx="70">
                  <c:v>81.859038971910309</c:v>
                </c:pt>
                <c:pt idx="71">
                  <c:v>77.133752402766447</c:v>
                </c:pt>
                <c:pt idx="72">
                  <c:v>53.864332972199726</c:v>
                </c:pt>
                <c:pt idx="73">
                  <c:v>57.674537177167743</c:v>
                </c:pt>
                <c:pt idx="74">
                  <c:v>58.53177705295127</c:v>
                </c:pt>
                <c:pt idx="75">
                  <c:v>61.933607248461641</c:v>
                </c:pt>
                <c:pt idx="76">
                  <c:v>61.636857279297644</c:v>
                </c:pt>
                <c:pt idx="77">
                  <c:v>75.805051345062324</c:v>
                </c:pt>
                <c:pt idx="78">
                  <c:v>73.107328821998777</c:v>
                </c:pt>
                <c:pt idx="79">
                  <c:v>71.487629027135583</c:v>
                </c:pt>
                <c:pt idx="80">
                  <c:v>86.127140810910703</c:v>
                </c:pt>
                <c:pt idx="81">
                  <c:v>80.831486394184765</c:v>
                </c:pt>
                <c:pt idx="82">
                  <c:v>86.959592175206652</c:v>
                </c:pt>
                <c:pt idx="83">
                  <c:v>88.513360765138756</c:v>
                </c:pt>
                <c:pt idx="84">
                  <c:v>85.433665365884451</c:v>
                </c:pt>
                <c:pt idx="85">
                  <c:v>90.172009048121865</c:v>
                </c:pt>
                <c:pt idx="86">
                  <c:v>98.831208273804705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F-4C82-B0A1-DD7CA8FCB8ED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12700"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strRef>
              <c:f>Sheet1!$A$2:$A$88</c:f>
              <c:strCache>
                <c:ptCount val="8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  <c:pt idx="24">
                  <c:v>Jan</c:v>
                </c:pt>
                <c:pt idx="25">
                  <c:v>Feb</c:v>
                </c:pt>
                <c:pt idx="26">
                  <c:v>Mar</c:v>
                </c:pt>
                <c:pt idx="27">
                  <c:v>Apr</c:v>
                </c:pt>
                <c:pt idx="28">
                  <c:v>May</c:v>
                </c:pt>
                <c:pt idx="29">
                  <c:v>Jun</c:v>
                </c:pt>
                <c:pt idx="30">
                  <c:v>Jul</c:v>
                </c:pt>
                <c:pt idx="31">
                  <c:v>Aug</c:v>
                </c:pt>
                <c:pt idx="32">
                  <c:v>Sep</c:v>
                </c:pt>
                <c:pt idx="33">
                  <c:v>Oct</c:v>
                </c:pt>
                <c:pt idx="34">
                  <c:v>Nov</c:v>
                </c:pt>
                <c:pt idx="35">
                  <c:v>Dec</c:v>
                </c:pt>
                <c:pt idx="36">
                  <c:v>Jan</c:v>
                </c:pt>
                <c:pt idx="37">
                  <c:v>Feb</c:v>
                </c:pt>
                <c:pt idx="38">
                  <c:v>Mar</c:v>
                </c:pt>
                <c:pt idx="39">
                  <c:v>Apr</c:v>
                </c:pt>
                <c:pt idx="40">
                  <c:v>May</c:v>
                </c:pt>
                <c:pt idx="41">
                  <c:v>Jun</c:v>
                </c:pt>
                <c:pt idx="42">
                  <c:v>Jul</c:v>
                </c:pt>
                <c:pt idx="43">
                  <c:v>Aug</c:v>
                </c:pt>
                <c:pt idx="44">
                  <c:v>Sep</c:v>
                </c:pt>
                <c:pt idx="45">
                  <c:v>Oct</c:v>
                </c:pt>
                <c:pt idx="46">
                  <c:v>Nov</c:v>
                </c:pt>
                <c:pt idx="47">
                  <c:v>Dec</c:v>
                </c:pt>
                <c:pt idx="48">
                  <c:v>Jan</c:v>
                </c:pt>
                <c:pt idx="49">
                  <c:v>Feb</c:v>
                </c:pt>
                <c:pt idx="50">
                  <c:v>Mar</c:v>
                </c:pt>
                <c:pt idx="51">
                  <c:v>Apr</c:v>
                </c:pt>
                <c:pt idx="52">
                  <c:v>May</c:v>
                </c:pt>
                <c:pt idx="53">
                  <c:v>Jun</c:v>
                </c:pt>
                <c:pt idx="54">
                  <c:v>Jul</c:v>
                </c:pt>
                <c:pt idx="55">
                  <c:v>Aug</c:v>
                </c:pt>
                <c:pt idx="56">
                  <c:v>Sep</c:v>
                </c:pt>
                <c:pt idx="57">
                  <c:v>Oct</c:v>
                </c:pt>
                <c:pt idx="58">
                  <c:v>Nov</c:v>
                </c:pt>
                <c:pt idx="59">
                  <c:v>Dec</c:v>
                </c:pt>
                <c:pt idx="60">
                  <c:v>Jan</c:v>
                </c:pt>
                <c:pt idx="61">
                  <c:v>Feb</c:v>
                </c:pt>
                <c:pt idx="62">
                  <c:v>Mar</c:v>
                </c:pt>
                <c:pt idx="63">
                  <c:v>Apr</c:v>
                </c:pt>
                <c:pt idx="64">
                  <c:v>May</c:v>
                </c:pt>
                <c:pt idx="65">
                  <c:v>Jun</c:v>
                </c:pt>
                <c:pt idx="66">
                  <c:v>Jul</c:v>
                </c:pt>
                <c:pt idx="67">
                  <c:v>Aug</c:v>
                </c:pt>
                <c:pt idx="68">
                  <c:v>Sep</c:v>
                </c:pt>
                <c:pt idx="69">
                  <c:v>Oct</c:v>
                </c:pt>
                <c:pt idx="70">
                  <c:v>Nov</c:v>
                </c:pt>
                <c:pt idx="71">
                  <c:v>Dec</c:v>
                </c:pt>
                <c:pt idx="72">
                  <c:v>Jan</c:v>
                </c:pt>
                <c:pt idx="73">
                  <c:v>Feb</c:v>
                </c:pt>
                <c:pt idx="74">
                  <c:v>Mar</c:v>
                </c:pt>
                <c:pt idx="75">
                  <c:v>Apr</c:v>
                </c:pt>
                <c:pt idx="76">
                  <c:v>May</c:v>
                </c:pt>
                <c:pt idx="77">
                  <c:v>Jun</c:v>
                </c:pt>
                <c:pt idx="78">
                  <c:v>Jul</c:v>
                </c:pt>
                <c:pt idx="79">
                  <c:v>Aug</c:v>
                </c:pt>
                <c:pt idx="80">
                  <c:v>Sep</c:v>
                </c:pt>
                <c:pt idx="81">
                  <c:v>Oct</c:v>
                </c:pt>
                <c:pt idx="82">
                  <c:v>Nov</c:v>
                </c:pt>
                <c:pt idx="83">
                  <c:v>Dec</c:v>
                </c:pt>
                <c:pt idx="84">
                  <c:v>Jan</c:v>
                </c:pt>
                <c:pt idx="85">
                  <c:v>Feb</c:v>
                </c:pt>
                <c:pt idx="86">
                  <c:v>Mar</c:v>
                </c:pt>
              </c:strCache>
            </c:strRef>
          </c:cat>
          <c:val>
            <c:numRef>
              <c:f>Sheet1!$D$2:$D$88</c:f>
              <c:numCache>
                <c:formatCode>_-* #,##0_-;\-* #,##0_-;_-* "-"??_-;_-@_-</c:formatCode>
                <c:ptCount val="87"/>
                <c:pt idx="0">
                  <c:v>97.59244620393298</c:v>
                </c:pt>
                <c:pt idx="1">
                  <c:v>102.6190291668609</c:v>
                </c:pt>
                <c:pt idx="2">
                  <c:v>100.95835596708336</c:v>
                </c:pt>
                <c:pt idx="3">
                  <c:v>100.84205054902216</c:v>
                </c:pt>
                <c:pt idx="4">
                  <c:v>97.582567153101792</c:v>
                </c:pt>
                <c:pt idx="5">
                  <c:v>108.7951309578866</c:v>
                </c:pt>
                <c:pt idx="6">
                  <c:v>92.813003948065969</c:v>
                </c:pt>
                <c:pt idx="7">
                  <c:v>98.979739286167799</c:v>
                </c:pt>
                <c:pt idx="8">
                  <c:v>96.42342579449145</c:v>
                </c:pt>
                <c:pt idx="9">
                  <c:v>97.918254912418035</c:v>
                </c:pt>
                <c:pt idx="10">
                  <c:v>103.78660168683564</c:v>
                </c:pt>
                <c:pt idx="11">
                  <c:v>100.25442772344624</c:v>
                </c:pt>
                <c:pt idx="12">
                  <c:v>95.10565560834479</c:v>
                </c:pt>
                <c:pt idx="13">
                  <c:v>96.735010842736429</c:v>
                </c:pt>
                <c:pt idx="14">
                  <c:v>105.75397534853117</c:v>
                </c:pt>
                <c:pt idx="15">
                  <c:v>91.956307180139291</c:v>
                </c:pt>
                <c:pt idx="16">
                  <c:v>100.36481019700965</c:v>
                </c:pt>
                <c:pt idx="17">
                  <c:v>108.8303380555348</c:v>
                </c:pt>
                <c:pt idx="18">
                  <c:v>90.192142092089014</c:v>
                </c:pt>
                <c:pt idx="19">
                  <c:v>99.206335621323376</c:v>
                </c:pt>
                <c:pt idx="20">
                  <c:v>93.531918443189383</c:v>
                </c:pt>
                <c:pt idx="21">
                  <c:v>98.848392049091302</c:v>
                </c:pt>
                <c:pt idx="22">
                  <c:v>101.55810842830624</c:v>
                </c:pt>
                <c:pt idx="23">
                  <c:v>95.649300154829618</c:v>
                </c:pt>
                <c:pt idx="24">
                  <c:v>96.596425240855382</c:v>
                </c:pt>
                <c:pt idx="25">
                  <c:v>96.027251687323115</c:v>
                </c:pt>
                <c:pt idx="26">
                  <c:v>99.219384667228127</c:v>
                </c:pt>
                <c:pt idx="27">
                  <c:v>95.236594670354663</c:v>
                </c:pt>
                <c:pt idx="28">
                  <c:v>98.387516705177575</c:v>
                </c:pt>
                <c:pt idx="29">
                  <c:v>102.88991860645365</c:v>
                </c:pt>
                <c:pt idx="30">
                  <c:v>94.988423184999633</c:v>
                </c:pt>
                <c:pt idx="31">
                  <c:v>99.345130354925743</c:v>
                </c:pt>
                <c:pt idx="32">
                  <c:v>92.257625636578325</c:v>
                </c:pt>
                <c:pt idx="33">
                  <c:v>101.07671012975048</c:v>
                </c:pt>
                <c:pt idx="34">
                  <c:v>101.20541796291415</c:v>
                </c:pt>
                <c:pt idx="35">
                  <c:v>93.773295793922799</c:v>
                </c:pt>
                <c:pt idx="36">
                  <c:v>97.747386952041268</c:v>
                </c:pt>
                <c:pt idx="37">
                  <c:v>97.372434483876873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73.296194851551405</c:v>
                </c:pt>
                <c:pt idx="51">
                  <c:v>18.121552174895037</c:v>
                </c:pt>
                <c:pt idx="52">
                  <c:v>36.803332882392056</c:v>
                </c:pt>
                <c:pt idx="53">
                  <c:v>64.495840459534463</c:v>
                </c:pt>
                <c:pt idx="54">
                  <c:v>68.657367340568314</c:v>
                </c:pt>
                <c:pt idx="55">
                  <c:v>69.43937675591593</c:v>
                </c:pt>
                <c:pt idx="56">
                  <c:v>72.696186930027793</c:v>
                </c:pt>
                <c:pt idx="57">
                  <c:v>74.233351168203157</c:v>
                </c:pt>
                <c:pt idx="58">
                  <c:v>75.562836737879508</c:v>
                </c:pt>
                <c:pt idx="59">
                  <c:v>78.952080704160906</c:v>
                </c:pt>
                <c:pt idx="60">
                  <c:v>71.146346574172014</c:v>
                </c:pt>
                <c:pt idx="61">
                  <c:v>58.907744799475871</c:v>
                </c:pt>
                <c:pt idx="62">
                  <c:v>84.435113717193815</c:v>
                </c:pt>
                <c:pt idx="63">
                  <c:v>69.159589246653113</c:v>
                </c:pt>
                <c:pt idx="64">
                  <c:v>70.352329848164587</c:v>
                </c:pt>
                <c:pt idx="65">
                  <c:v>80.289080119094351</c:v>
                </c:pt>
                <c:pt idx="66">
                  <c:v>65.50479637371977</c:v>
                </c:pt>
                <c:pt idx="67">
                  <c:v>77.459363728318465</c:v>
                </c:pt>
                <c:pt idx="68">
                  <c:v>78.719077143009173</c:v>
                </c:pt>
                <c:pt idx="69">
                  <c:v>76.219179280437103</c:v>
                </c:pt>
                <c:pt idx="70">
                  <c:v>84.467337808860506</c:v>
                </c:pt>
                <c:pt idx="71">
                  <c:v>80.79472565710121</c:v>
                </c:pt>
                <c:pt idx="72">
                  <c:v>64.669565349050345</c:v>
                </c:pt>
                <c:pt idx="73">
                  <c:v>68.931306267339011</c:v>
                </c:pt>
                <c:pt idx="74">
                  <c:v>68.743047419976804</c:v>
                </c:pt>
                <c:pt idx="75">
                  <c:v>63.335700208223109</c:v>
                </c:pt>
                <c:pt idx="76">
                  <c:v>66.664082475995784</c:v>
                </c:pt>
                <c:pt idx="77">
                  <c:v>80.653539372415025</c:v>
                </c:pt>
                <c:pt idx="78">
                  <c:v>72.064832016539455</c:v>
                </c:pt>
                <c:pt idx="79">
                  <c:v>77.001805525755387</c:v>
                </c:pt>
                <c:pt idx="80">
                  <c:v>75.403922516140071</c:v>
                </c:pt>
                <c:pt idx="81">
                  <c:v>81.655702226059347</c:v>
                </c:pt>
                <c:pt idx="82">
                  <c:v>88.201209283468117</c:v>
                </c:pt>
                <c:pt idx="83">
                  <c:v>86.480139682740656</c:v>
                </c:pt>
                <c:pt idx="84">
                  <c:v>84.82481638988618</c:v>
                </c:pt>
                <c:pt idx="85">
                  <c:v>90.926976036165513</c:v>
                </c:pt>
                <c:pt idx="86">
                  <c:v>135.47815408233177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6F-4C82-B0A1-DD7CA8FCB8ED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Ferry</c:v>
                </c:pt>
              </c:strCache>
            </c:strRef>
          </c:tx>
          <c:spPr>
            <a:ln w="12700">
              <a:prstDash val="sysDash"/>
            </a:ln>
          </c:spPr>
          <c:marker>
            <c:symbol val="none"/>
          </c:marker>
          <c:cat>
            <c:strRef>
              <c:f>Sheet1!$A$2:$A$88</c:f>
              <c:strCache>
                <c:ptCount val="8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  <c:pt idx="24">
                  <c:v>Jan</c:v>
                </c:pt>
                <c:pt idx="25">
                  <c:v>Feb</c:v>
                </c:pt>
                <c:pt idx="26">
                  <c:v>Mar</c:v>
                </c:pt>
                <c:pt idx="27">
                  <c:v>Apr</c:v>
                </c:pt>
                <c:pt idx="28">
                  <c:v>May</c:v>
                </c:pt>
                <c:pt idx="29">
                  <c:v>Jun</c:v>
                </c:pt>
                <c:pt idx="30">
                  <c:v>Jul</c:v>
                </c:pt>
                <c:pt idx="31">
                  <c:v>Aug</c:v>
                </c:pt>
                <c:pt idx="32">
                  <c:v>Sep</c:v>
                </c:pt>
                <c:pt idx="33">
                  <c:v>Oct</c:v>
                </c:pt>
                <c:pt idx="34">
                  <c:v>Nov</c:v>
                </c:pt>
                <c:pt idx="35">
                  <c:v>Dec</c:v>
                </c:pt>
                <c:pt idx="36">
                  <c:v>Jan</c:v>
                </c:pt>
                <c:pt idx="37">
                  <c:v>Feb</c:v>
                </c:pt>
                <c:pt idx="38">
                  <c:v>Mar</c:v>
                </c:pt>
                <c:pt idx="39">
                  <c:v>Apr</c:v>
                </c:pt>
                <c:pt idx="40">
                  <c:v>May</c:v>
                </c:pt>
                <c:pt idx="41">
                  <c:v>Jun</c:v>
                </c:pt>
                <c:pt idx="42">
                  <c:v>Jul</c:v>
                </c:pt>
                <c:pt idx="43">
                  <c:v>Aug</c:v>
                </c:pt>
                <c:pt idx="44">
                  <c:v>Sep</c:v>
                </c:pt>
                <c:pt idx="45">
                  <c:v>Oct</c:v>
                </c:pt>
                <c:pt idx="46">
                  <c:v>Nov</c:v>
                </c:pt>
                <c:pt idx="47">
                  <c:v>Dec</c:v>
                </c:pt>
                <c:pt idx="48">
                  <c:v>Jan</c:v>
                </c:pt>
                <c:pt idx="49">
                  <c:v>Feb</c:v>
                </c:pt>
                <c:pt idx="50">
                  <c:v>Mar</c:v>
                </c:pt>
                <c:pt idx="51">
                  <c:v>Apr</c:v>
                </c:pt>
                <c:pt idx="52">
                  <c:v>May</c:v>
                </c:pt>
                <c:pt idx="53">
                  <c:v>Jun</c:v>
                </c:pt>
                <c:pt idx="54">
                  <c:v>Jul</c:v>
                </c:pt>
                <c:pt idx="55">
                  <c:v>Aug</c:v>
                </c:pt>
                <c:pt idx="56">
                  <c:v>Sep</c:v>
                </c:pt>
                <c:pt idx="57">
                  <c:v>Oct</c:v>
                </c:pt>
                <c:pt idx="58">
                  <c:v>Nov</c:v>
                </c:pt>
                <c:pt idx="59">
                  <c:v>Dec</c:v>
                </c:pt>
                <c:pt idx="60">
                  <c:v>Jan</c:v>
                </c:pt>
                <c:pt idx="61">
                  <c:v>Feb</c:v>
                </c:pt>
                <c:pt idx="62">
                  <c:v>Mar</c:v>
                </c:pt>
                <c:pt idx="63">
                  <c:v>Apr</c:v>
                </c:pt>
                <c:pt idx="64">
                  <c:v>May</c:v>
                </c:pt>
                <c:pt idx="65">
                  <c:v>Jun</c:v>
                </c:pt>
                <c:pt idx="66">
                  <c:v>Jul</c:v>
                </c:pt>
                <c:pt idx="67">
                  <c:v>Aug</c:v>
                </c:pt>
                <c:pt idx="68">
                  <c:v>Sep</c:v>
                </c:pt>
                <c:pt idx="69">
                  <c:v>Oct</c:v>
                </c:pt>
                <c:pt idx="70">
                  <c:v>Nov</c:v>
                </c:pt>
                <c:pt idx="71">
                  <c:v>Dec</c:v>
                </c:pt>
                <c:pt idx="72">
                  <c:v>Jan</c:v>
                </c:pt>
                <c:pt idx="73">
                  <c:v>Feb</c:v>
                </c:pt>
                <c:pt idx="74">
                  <c:v>Mar</c:v>
                </c:pt>
                <c:pt idx="75">
                  <c:v>Apr</c:v>
                </c:pt>
                <c:pt idx="76">
                  <c:v>May</c:v>
                </c:pt>
                <c:pt idx="77">
                  <c:v>Jun</c:v>
                </c:pt>
                <c:pt idx="78">
                  <c:v>Jul</c:v>
                </c:pt>
                <c:pt idx="79">
                  <c:v>Aug</c:v>
                </c:pt>
                <c:pt idx="80">
                  <c:v>Sep</c:v>
                </c:pt>
                <c:pt idx="81">
                  <c:v>Oct</c:v>
                </c:pt>
                <c:pt idx="82">
                  <c:v>Nov</c:v>
                </c:pt>
                <c:pt idx="83">
                  <c:v>Dec</c:v>
                </c:pt>
                <c:pt idx="84">
                  <c:v>Jan</c:v>
                </c:pt>
                <c:pt idx="85">
                  <c:v>Feb</c:v>
                </c:pt>
                <c:pt idx="86">
                  <c:v>Mar</c:v>
                </c:pt>
              </c:strCache>
            </c:strRef>
          </c:cat>
          <c:val>
            <c:numRef>
              <c:f>Sheet1!$E$2:$E$88</c:f>
              <c:numCache>
                <c:formatCode>_-* #,##0_-;\-* #,##0_-;_-* "-"??_-;_-@_-</c:formatCode>
                <c:ptCount val="87"/>
                <c:pt idx="0">
                  <c:v>57.134082237735804</c:v>
                </c:pt>
                <c:pt idx="1">
                  <c:v>177.83877806164048</c:v>
                </c:pt>
                <c:pt idx="2">
                  <c:v>138.3738379012367</c:v>
                </c:pt>
                <c:pt idx="3">
                  <c:v>143.36285884164468</c:v>
                </c:pt>
                <c:pt idx="4">
                  <c:v>108.97275186382529</c:v>
                </c:pt>
                <c:pt idx="5">
                  <c:v>128.77788734130408</c:v>
                </c:pt>
                <c:pt idx="6">
                  <c:v>99.68964103765299</c:v>
                </c:pt>
                <c:pt idx="7">
                  <c:v>96.567010866627029</c:v>
                </c:pt>
                <c:pt idx="8">
                  <c:v>109.33684824650489</c:v>
                </c:pt>
                <c:pt idx="9">
                  <c:v>104.80459882742966</c:v>
                </c:pt>
                <c:pt idx="10">
                  <c:v>102.07698170731707</c:v>
                </c:pt>
                <c:pt idx="11">
                  <c:v>109.11471510980671</c:v>
                </c:pt>
                <c:pt idx="12">
                  <c:v>100.72527965791369</c:v>
                </c:pt>
                <c:pt idx="13">
                  <c:v>102.56744759109276</c:v>
                </c:pt>
                <c:pt idx="14">
                  <c:v>121.51370371009193</c:v>
                </c:pt>
                <c:pt idx="15">
                  <c:v>128.89180247892304</c:v>
                </c:pt>
                <c:pt idx="16">
                  <c:v>106.25673506190758</c:v>
                </c:pt>
                <c:pt idx="17">
                  <c:v>155.87328978183163</c:v>
                </c:pt>
                <c:pt idx="18">
                  <c:v>86.000663660674206</c:v>
                </c:pt>
                <c:pt idx="19">
                  <c:v>99.505325187868294</c:v>
                </c:pt>
                <c:pt idx="20">
                  <c:v>101.66814321830635</c:v>
                </c:pt>
                <c:pt idx="21">
                  <c:v>105.3092286838796</c:v>
                </c:pt>
                <c:pt idx="22">
                  <c:v>94.526486280487802</c:v>
                </c:pt>
                <c:pt idx="23">
                  <c:v>106.29743953041191</c:v>
                </c:pt>
                <c:pt idx="24">
                  <c:v>94.227293667387229</c:v>
                </c:pt>
                <c:pt idx="25">
                  <c:v>108.11001793770723</c:v>
                </c:pt>
                <c:pt idx="26">
                  <c:v>116.54794142504787</c:v>
                </c:pt>
                <c:pt idx="27">
                  <c:v>106.50831643620509</c:v>
                </c:pt>
                <c:pt idx="28">
                  <c:v>99.32704361021311</c:v>
                </c:pt>
                <c:pt idx="29">
                  <c:v>146.86922223591768</c:v>
                </c:pt>
                <c:pt idx="30">
                  <c:v>88.229782748726365</c:v>
                </c:pt>
                <c:pt idx="31">
                  <c:v>100.41628372168461</c:v>
                </c:pt>
                <c:pt idx="32">
                  <c:v>108.01659499989196</c:v>
                </c:pt>
                <c:pt idx="33">
                  <c:v>85.863831594075094</c:v>
                </c:pt>
                <c:pt idx="34">
                  <c:v>88.041476117886177</c:v>
                </c:pt>
                <c:pt idx="35">
                  <c:v>100.55915393178827</c:v>
                </c:pt>
                <c:pt idx="36">
                  <c:v>87.183576077583652</c:v>
                </c:pt>
                <c:pt idx="37">
                  <c:v>95.783732854994469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65.89509633130379</c:v>
                </c:pt>
                <c:pt idx="51">
                  <c:v>11.429573277636333</c:v>
                </c:pt>
                <c:pt idx="52">
                  <c:v>32.194145719249633</c:v>
                </c:pt>
                <c:pt idx="53">
                  <c:v>71.970910883766791</c:v>
                </c:pt>
                <c:pt idx="54">
                  <c:v>86.502313052643913</c:v>
                </c:pt>
                <c:pt idx="55">
                  <c:v>84.378547872627991</c:v>
                </c:pt>
                <c:pt idx="56">
                  <c:v>76.384537263121501</c:v>
                </c:pt>
                <c:pt idx="57">
                  <c:v>100.43277317786161</c:v>
                </c:pt>
                <c:pt idx="58">
                  <c:v>64.233993902439025</c:v>
                </c:pt>
                <c:pt idx="59">
                  <c:v>79.552929865398241</c:v>
                </c:pt>
                <c:pt idx="60">
                  <c:v>86.968590902110876</c:v>
                </c:pt>
                <c:pt idx="61">
                  <c:v>56.396876302295659</c:v>
                </c:pt>
                <c:pt idx="62">
                  <c:v>79.312485985821965</c:v>
                </c:pt>
                <c:pt idx="63">
                  <c:v>87.321817876907588</c:v>
                </c:pt>
                <c:pt idx="64">
                  <c:v>81.240790833718194</c:v>
                </c:pt>
                <c:pt idx="65">
                  <c:v>113.97756686798965</c:v>
                </c:pt>
                <c:pt idx="66">
                  <c:v>52.897659620151863</c:v>
                </c:pt>
                <c:pt idx="67">
                  <c:v>81.09152835594962</c:v>
                </c:pt>
                <c:pt idx="68">
                  <c:v>93.569437541865639</c:v>
                </c:pt>
                <c:pt idx="69">
                  <c:v>85.210589061453788</c:v>
                </c:pt>
                <c:pt idx="70">
                  <c:v>72.129065040650403</c:v>
                </c:pt>
                <c:pt idx="71">
                  <c:v>73.201093006780695</c:v>
                </c:pt>
                <c:pt idx="72">
                  <c:v>58.786633119529398</c:v>
                </c:pt>
                <c:pt idx="73">
                  <c:v>54.836839339747421</c:v>
                </c:pt>
                <c:pt idx="74">
                  <c:v>69.855287441571662</c:v>
                </c:pt>
                <c:pt idx="75">
                  <c:v>106.22474959218209</c:v>
                </c:pt>
                <c:pt idx="76">
                  <c:v>101.85612808163444</c:v>
                </c:pt>
                <c:pt idx="77">
                  <c:v>123.23739677061508</c:v>
                </c:pt>
                <c:pt idx="78">
                  <c:v>104.90718510276982</c:v>
                </c:pt>
                <c:pt idx="79">
                  <c:v>99.945937179002001</c:v>
                </c:pt>
                <c:pt idx="80">
                  <c:v>101.84965102962467</c:v>
                </c:pt>
                <c:pt idx="81">
                  <c:v>104.53513628272337</c:v>
                </c:pt>
                <c:pt idx="82">
                  <c:v>79.573170731707322</c:v>
                </c:pt>
                <c:pt idx="83">
                  <c:v>92.765155348648918</c:v>
                </c:pt>
                <c:pt idx="84">
                  <c:v>86.65083808781317</c:v>
                </c:pt>
                <c:pt idx="85">
                  <c:v>104.01514739722056</c:v>
                </c:pt>
                <c:pt idx="86">
                  <c:v>116.45480104179245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D9-42BD-9F76-D183D5275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850936"/>
        <c:axId val="1"/>
      </c:lineChart>
      <c:catAx>
        <c:axId val="18585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99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sz="1133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3"/>
        <c:tickMarkSkip val="12"/>
        <c:noMultiLvlLbl val="0"/>
      </c:catAx>
      <c:valAx>
        <c:axId val="1"/>
        <c:scaling>
          <c:orientation val="minMax"/>
          <c:max val="180"/>
          <c:min val="0"/>
        </c:scaling>
        <c:delete val="0"/>
        <c:axPos val="l"/>
        <c:numFmt formatCode="_-* #,##0_-;\-* #,##0_-;_-* &quot;-&quot;??_-;_-@_-" sourceLinked="1"/>
        <c:majorTickMark val="out"/>
        <c:minorTickMark val="none"/>
        <c:tickLblPos val="nextTo"/>
        <c:spPr>
          <a:ln w="299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33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5850936"/>
        <c:crosses val="autoZero"/>
        <c:crossBetween val="midCat"/>
      </c:valAx>
      <c:spPr>
        <a:noFill/>
        <a:ln w="23987">
          <a:noFill/>
        </a:ln>
      </c:spPr>
    </c:plotArea>
    <c:legend>
      <c:legendPos val="r"/>
      <c:layout>
        <c:manualLayout>
          <c:xMode val="edge"/>
          <c:yMode val="edge"/>
          <c:x val="7.0291553647496383E-2"/>
          <c:y val="0.56494061709431243"/>
          <c:w val="0.14832782947099063"/>
          <c:h val="0.27602333830691705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33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4080386666296"/>
          <c:y val="1.824347525369863E-2"/>
          <c:w val="0.86255924170616116"/>
          <c:h val="0.74588235294117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Private vehicle (drive)</c:v>
                </c:pt>
              </c:strCache>
            </c:strRef>
          </c:tx>
          <c:spPr>
            <a:solidFill>
              <a:schemeClr val="accent1"/>
            </a:solidFill>
            <a:ln w="1200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2.575653732046004E-2"/>
                  <c:y val="1.0058531616318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D92-4E1F-85D8-68B50F74286C}"/>
                </c:ext>
              </c:extLst>
            </c:dLbl>
            <c:dLbl>
              <c:idx val="1"/>
              <c:layout>
                <c:manualLayout>
                  <c:x val="0.10020225371240227"/>
                  <c:y val="3.7849971087055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D92-4E1F-85D8-68B50F74286C}"/>
                </c:ext>
              </c:extLst>
            </c:dLbl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Sheet1!$B$2:$B$3</c:f>
              <c:numCache>
                <c:formatCode>#,##0</c:formatCode>
                <c:ptCount val="2"/>
                <c:pt idx="0">
                  <c:v>671026</c:v>
                </c:pt>
                <c:pt idx="1">
                  <c:v>770648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4-45DA-95FF-CBC556BF5B6C}"/>
            </c:ext>
          </c:extLst>
        </c:ser>
        <c:ser>
          <c:idx val="8"/>
          <c:order val="1"/>
          <c:tx>
            <c:strRef>
              <c:f>Sheet1!$C$1</c:f>
              <c:strCache>
                <c:ptCount val="1"/>
                <c:pt idx="0">
                  <c:v>Private vehicle (passenger)</c:v>
                </c:pt>
              </c:strCache>
            </c:strRef>
          </c:tx>
          <c:spPr>
            <a:solidFill>
              <a:schemeClr val="accent2"/>
            </a:solidFill>
            <a:ln w="1200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1.2985657908033977E-2"/>
                  <c:y val="-2.19760260539274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D92-4E1F-85D8-68B50F74286C}"/>
                </c:ext>
              </c:extLst>
            </c:dLbl>
            <c:dLbl>
              <c:idx val="1"/>
              <c:layout>
                <c:manualLayout>
                  <c:x val="1.8787922571075311E-2"/>
                  <c:y val="-4.97674010787182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D92-4E1F-85D8-68B50F74286C}"/>
                </c:ext>
              </c:extLst>
            </c:dLbl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Sheet1!$C$2:$C$3</c:f>
              <c:numCache>
                <c:formatCode>#,##0</c:formatCode>
                <c:ptCount val="2"/>
                <c:pt idx="0">
                  <c:v>48478</c:v>
                </c:pt>
                <c:pt idx="1">
                  <c:v>55451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4-45DA-95FF-CBC556BF5B6C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Transit</c:v>
                </c:pt>
              </c:strCache>
            </c:strRef>
          </c:tx>
          <c:spPr>
            <a:pattFill prst="wdDnDiag">
              <a:fgClr>
                <a:schemeClr val="hlink"/>
              </a:fgClr>
              <a:bgClr>
                <a:schemeClr val="bg1"/>
              </a:bgClr>
            </a:pattFill>
            <a:ln w="1200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9.3939612855377125E-3"/>
                  <c:y val="-4.500024891938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D92-4E1F-85D8-68B50F74286C}"/>
                </c:ext>
              </c:extLst>
            </c:dLbl>
            <c:dLbl>
              <c:idx val="1"/>
              <c:layout>
                <c:manualLayout>
                  <c:x val="9.3939799651054194E-3"/>
                  <c:y val="-3.87794524977009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D92-4E1F-85D8-68B50F74286C}"/>
                </c:ext>
              </c:extLst>
            </c:dLbl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Sheet1!$D$2:$D$3</c:f>
              <c:numCache>
                <c:formatCode>#,##0</c:formatCode>
                <c:ptCount val="2"/>
                <c:pt idx="0">
                  <c:v>105682</c:v>
                </c:pt>
                <c:pt idx="1">
                  <c:v>122639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74-45DA-95FF-CBC556BF5B6C}"/>
            </c:ext>
          </c:extLst>
        </c:ser>
        <c:ser>
          <c:idx val="9"/>
          <c:order val="3"/>
          <c:tx>
            <c:strRef>
              <c:f>Sheet1!$E$1</c:f>
              <c:strCache>
                <c:ptCount val="1"/>
                <c:pt idx="0">
                  <c:v>Non-motorised</c:v>
                </c:pt>
              </c:strCache>
            </c:strRef>
          </c:tx>
          <c:spPr>
            <a:solidFill>
              <a:schemeClr val="folHlink"/>
            </a:solidFill>
            <a:ln w="1200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6.56973653759714E-3"/>
                  <c:y val="-4.665679377603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D92-4E1F-85D8-68B50F74286C}"/>
                </c:ext>
              </c:extLst>
            </c:dLbl>
            <c:dLbl>
              <c:idx val="1"/>
              <c:layout>
                <c:manualLayout>
                  <c:x val="1.5656602142562741E-2"/>
                  <c:y val="-3.73255508090386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D92-4E1F-85D8-68B50F74286C}"/>
                </c:ext>
              </c:extLst>
            </c:dLbl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Sheet1!$E$2:$E$3</c:f>
              <c:numCache>
                <c:formatCode>#,##0</c:formatCode>
                <c:ptCount val="2"/>
                <c:pt idx="0">
                  <c:v>31538</c:v>
                </c:pt>
                <c:pt idx="1">
                  <c:v>38475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74-45DA-95FF-CBC556BF5B6C}"/>
            </c:ext>
          </c:extLst>
        </c:ser>
        <c:ser>
          <c:idx val="2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1200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3.1313204285125708E-3"/>
                  <c:y val="1.1512111432730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D92-4E1F-85D8-68B50F74286C}"/>
                </c:ext>
              </c:extLst>
            </c:dLbl>
            <c:dLbl>
              <c:idx val="1"/>
              <c:layout>
                <c:manualLayout>
                  <c:x val="1.2678730996734007E-2"/>
                  <c:y val="2.18064326240863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D92-4E1F-85D8-68B50F74286C}"/>
                </c:ext>
              </c:extLst>
            </c:dLbl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Sheet1!$F$2:$F$3</c:f>
              <c:numCache>
                <c:formatCode>#,##0</c:formatCode>
                <c:ptCount val="2"/>
                <c:pt idx="0">
                  <c:v>11515</c:v>
                </c:pt>
                <c:pt idx="1">
                  <c:v>13024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74-45DA-95FF-CBC556BF5B6C}"/>
            </c:ext>
          </c:extLst>
        </c:ser>
        <c:ser>
          <c:idx val="10"/>
          <c:order val="5"/>
          <c:tx>
            <c:strRef>
              <c:f>Sheet1!$G$1</c:f>
              <c:strCache>
                <c:ptCount val="1"/>
                <c:pt idx="0">
                  <c:v>Work From Home</c:v>
                </c:pt>
              </c:strCache>
            </c:strRef>
          </c:tx>
          <c:spPr>
            <a:solidFill>
              <a:srgbClr val="FFB83A"/>
            </a:solidFill>
            <a:ln w="1200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9.3939612855377125E-3"/>
                  <c:y val="-4.02330323141132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D92-4E1F-85D8-68B50F74286C}"/>
                </c:ext>
              </c:extLst>
            </c:dLbl>
            <c:dLbl>
              <c:idx val="1"/>
              <c:layout>
                <c:manualLayout>
                  <c:x val="0"/>
                  <c:y val="-2.7994163106778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D92-4E1F-85D8-68B50F74286C}"/>
                </c:ext>
              </c:extLst>
            </c:dLbl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Sheet1!$G$2:$G$3</c:f>
              <c:numCache>
                <c:formatCode>#,##0</c:formatCode>
                <c:ptCount val="2"/>
                <c:pt idx="0">
                  <c:v>40698</c:v>
                </c:pt>
                <c:pt idx="1">
                  <c:v>48515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74-45DA-95FF-CBC556BF5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53099816"/>
        <c:axId val="1"/>
      </c:barChart>
      <c:catAx>
        <c:axId val="15309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00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800000"/>
        </c:scaling>
        <c:delete val="0"/>
        <c:axPos val="l"/>
        <c:numFmt formatCode="#,##0" sourceLinked="1"/>
        <c:majorTickMark val="out"/>
        <c:minorTickMark val="none"/>
        <c:tickLblPos val="nextTo"/>
        <c:spPr>
          <a:ln w="300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3099816"/>
        <c:crosses val="autoZero"/>
        <c:crossBetween val="between"/>
      </c:valAx>
      <c:spPr>
        <a:noFill/>
        <a:ln w="2399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45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7662051430436"/>
          <c:y val="2.9126213592233011E-2"/>
          <c:w val="0.85043943224511509"/>
          <c:h val="0.7762653895067238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Private vehicle (drive)</c:v>
                </c:pt>
              </c:strCache>
            </c:strRef>
          </c:tx>
          <c:spPr>
            <a:solidFill>
              <a:schemeClr val="accent1"/>
            </a:solidFill>
            <a:ln w="11998">
              <a:solidFill>
                <a:schemeClr val="tx1"/>
              </a:solidFill>
              <a:prstDash val="solid"/>
            </a:ln>
          </c:spPr>
          <c:invertIfNegative val="0"/>
          <c:dLbls>
            <c:spPr>
              <a:noFill/>
              <a:ln w="239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Sheet1!$B$2:$B$3</c:f>
              <c:numCache>
                <c:formatCode>0.0%</c:formatCode>
                <c:ptCount val="2"/>
                <c:pt idx="0">
                  <c:v>0.73799999999999999</c:v>
                </c:pt>
                <c:pt idx="1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C-4FA1-B56B-7F87C7B69ADA}"/>
            </c:ext>
          </c:extLst>
        </c:ser>
        <c:ser>
          <c:idx val="8"/>
          <c:order val="1"/>
          <c:tx>
            <c:strRef>
              <c:f>Sheet1!$C$1</c:f>
              <c:strCache>
                <c:ptCount val="1"/>
                <c:pt idx="0">
                  <c:v>Private vehicle (passenger)</c:v>
                </c:pt>
              </c:strCache>
            </c:strRef>
          </c:tx>
          <c:spPr>
            <a:solidFill>
              <a:schemeClr val="accent2"/>
            </a:solidFill>
            <a:ln w="11998">
              <a:solidFill>
                <a:schemeClr val="tx1"/>
              </a:solidFill>
              <a:prstDash val="solid"/>
            </a:ln>
          </c:spPr>
          <c:invertIfNegative val="0"/>
          <c:dLbls>
            <c:spPr>
              <a:noFill/>
              <a:ln w="239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Sheet1!$C$2:$C$3</c:f>
              <c:numCache>
                <c:formatCode>0.0%</c:formatCode>
                <c:ptCount val="2"/>
                <c:pt idx="0">
                  <c:v>5.2999999999999999E-2</c:v>
                </c:pt>
                <c:pt idx="1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C-4FA1-B56B-7F87C7B69ADA}"/>
            </c:ext>
          </c:extLst>
        </c:ser>
        <c:ser>
          <c:idx val="9"/>
          <c:order val="2"/>
          <c:tx>
            <c:strRef>
              <c:f>Sheet1!$D$1</c:f>
              <c:strCache>
                <c:ptCount val="1"/>
                <c:pt idx="0">
                  <c:v>Transit</c:v>
                </c:pt>
              </c:strCache>
            </c:strRef>
          </c:tx>
          <c:spPr>
            <a:pattFill prst="wdDnDiag">
              <a:fgClr>
                <a:srgbClr val="0000FF"/>
              </a:fgClr>
              <a:bgClr>
                <a:schemeClr val="bg1"/>
              </a:bgClr>
            </a:pattFill>
            <a:ln w="11998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889723475424667"/>
                  <c:y val="-6.68186484007983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B0-42AF-8DFB-C0AD9885F342}"/>
                </c:ext>
              </c:extLst>
            </c:dLbl>
            <c:dLbl>
              <c:idx val="1"/>
              <c:layout>
                <c:manualLayout>
                  <c:x val="0.18315781377192927"/>
                  <c:y val="-1.00227972601197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B0-42AF-8DFB-C0AD9885F342}"/>
                </c:ext>
              </c:extLst>
            </c:dLbl>
            <c:spPr>
              <a:noFill/>
              <a:ln w="239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Sheet1!$D$2:$D$3</c:f>
              <c:numCache>
                <c:formatCode>0.0%</c:formatCode>
                <c:ptCount val="2"/>
                <c:pt idx="0">
                  <c:v>0.11600000000000001</c:v>
                </c:pt>
                <c:pt idx="1">
                  <c:v>0.11700000000000001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4C-4FA1-B56B-7F87C7B69ADA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Non-motorised</c:v>
                </c:pt>
              </c:strCache>
            </c:strRef>
          </c:tx>
          <c:spPr>
            <a:solidFill>
              <a:srgbClr val="800080"/>
            </a:solidFill>
            <a:ln w="11998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9769414819827286"/>
                  <c:y val="9.7300053086626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C9-45B7-9A97-C29EB8B51E92}"/>
                </c:ext>
              </c:extLst>
            </c:dLbl>
            <c:dLbl>
              <c:idx val="1"/>
              <c:layout>
                <c:manualLayout>
                  <c:x val="0.18897234754246658"/>
                  <c:y val="-1.465275085009554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5C9-45B7-9A97-C29EB8B51E92}"/>
                </c:ext>
              </c:extLst>
            </c:dLbl>
            <c:spPr>
              <a:noFill/>
              <a:ln w="239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Sheet1!$E$2:$E$3</c:f>
              <c:numCache>
                <c:formatCode>0.0%</c:formatCode>
                <c:ptCount val="2"/>
                <c:pt idx="0">
                  <c:v>3.5000000000000003E-2</c:v>
                </c:pt>
                <c:pt idx="1">
                  <c:v>3.6999999999999998E-2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4C-4FA1-B56B-7F87C7B69ADA}"/>
            </c:ext>
          </c:extLst>
        </c:ser>
        <c:ser>
          <c:idx val="10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wdUpDiag">
              <a:fgClr>
                <a:srgbClr xmlns:mc="http://schemas.openxmlformats.org/markup-compatibility/2006" xmlns:a14="http://schemas.microsoft.com/office/drawing/2010/main" val="1F497D" mc:Ignorable="a14" a14:legacySpreadsheetColorIndex="29"/>
              </a:fgClr>
              <a:bgClr>
                <a:srgbClr xmlns:mc="http://schemas.openxmlformats.org/markup-compatibility/2006" xmlns:a14="http://schemas.microsoft.com/office/drawing/2010/main" val="FFFFFF" mc:Ignorable="a14" a14:legacySpreadsheetColorIndex="9"/>
              </a:bgClr>
            </a:pattFill>
            <a:ln w="11998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9769414819827286"/>
                  <c:y val="3.48745992854087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C9-45B7-9A97-C29EB8B51E92}"/>
                </c:ext>
              </c:extLst>
            </c:dLbl>
            <c:dLbl>
              <c:idx val="1"/>
              <c:layout>
                <c:manualLayout>
                  <c:x val="0.19074715385439481"/>
                  <c:y val="-1.27778827117006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C9-45B7-9A97-C29EB8B51E92}"/>
                </c:ext>
              </c:extLst>
            </c:dLbl>
            <c:spPr>
              <a:noFill/>
              <a:ln w="239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Sheet1!$F$2:$F$3</c:f>
              <c:numCache>
                <c:formatCode>0.0%</c:formatCode>
                <c:ptCount val="2"/>
                <c:pt idx="0">
                  <c:v>1.2999999999999999E-2</c:v>
                </c:pt>
                <c:pt idx="1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4C-4FA1-B56B-7F87C7B69ADA}"/>
            </c:ext>
          </c:extLst>
        </c:ser>
        <c:ser>
          <c:idx val="3"/>
          <c:order val="5"/>
          <c:tx>
            <c:strRef>
              <c:f>Sheet1!$G$1</c:f>
              <c:strCache>
                <c:ptCount val="1"/>
                <c:pt idx="0">
                  <c:v>Work From Home</c:v>
                </c:pt>
              </c:strCache>
            </c:strRef>
          </c:tx>
          <c:spPr>
            <a:solidFill>
              <a:srgbClr val="FFC000"/>
            </a:solidFill>
            <a:ln w="11998">
              <a:solidFill>
                <a:schemeClr val="tx1"/>
              </a:solidFill>
              <a:prstDash val="solid"/>
            </a:ln>
          </c:spPr>
          <c:invertIfNegative val="0"/>
          <c:dLbls>
            <c:spPr>
              <a:noFill/>
              <a:ln w="239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2021</c:v>
                </c:pt>
              </c:numCache>
            </c:numRef>
          </c:cat>
          <c:val>
            <c:numRef>
              <c:f>Sheet1!$G$2:$G$3</c:f>
              <c:numCache>
                <c:formatCode>0.0%</c:formatCode>
                <c:ptCount val="2"/>
                <c:pt idx="0">
                  <c:v>4.4999999999999998E-2</c:v>
                </c:pt>
                <c:pt idx="1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54C-4FA1-B56B-7F87C7B69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06760568"/>
        <c:axId val="1"/>
      </c:barChart>
      <c:catAx>
        <c:axId val="20676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9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29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6760568"/>
        <c:crosses val="autoZero"/>
        <c:crossBetween val="between"/>
      </c:valAx>
      <c:spPr>
        <a:noFill/>
        <a:ln w="2399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45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4080386666296"/>
          <c:y val="1.8243442102051904E-2"/>
          <c:w val="0.86255924170616116"/>
          <c:h val="0.74588235294117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Private vehicle (drive)</c:v>
                </c:pt>
              </c:strCache>
            </c:strRef>
          </c:tx>
          <c:spPr>
            <a:solidFill>
              <a:schemeClr val="accent1"/>
            </a:solidFill>
            <a:ln w="12000">
              <a:solidFill>
                <a:schemeClr val="tx1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C0504D"/>
              </a:solidFill>
              <a:ln w="1200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7C2F-4571-948D-AEDC5D8263C6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0000FF"/>
                </a:fgClr>
                <a:bgClr>
                  <a:schemeClr val="bg1"/>
                </a:bgClr>
              </a:pattFill>
              <a:ln w="1200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7C2F-4571-948D-AEDC5D8263C6}"/>
              </c:ext>
            </c:extLst>
          </c:dPt>
          <c:dPt>
            <c:idx val="3"/>
            <c:invertIfNegative val="0"/>
            <c:bubble3D val="0"/>
            <c:spPr>
              <a:solidFill>
                <a:srgbClr val="800080"/>
              </a:solidFill>
              <a:ln w="1200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3-7C2F-4571-948D-AEDC5D8263C6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00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7C2F-4571-948D-AEDC5D8263C6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 w="1200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5-7C2F-4571-948D-AEDC5D8263C6}"/>
              </c:ext>
            </c:extLst>
          </c:dPt>
          <c:dLbls>
            <c:dLbl>
              <c:idx val="0"/>
              <c:layout>
                <c:manualLayout>
                  <c:x val="1.8787922571075425E-2"/>
                  <c:y val="3.11046256741988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2F-4571-948D-AEDC5D8263C6}"/>
                </c:ext>
              </c:extLst>
            </c:dLbl>
            <c:dLbl>
              <c:idx val="1"/>
              <c:layout>
                <c:manualLayout>
                  <c:x val="1.2525281714050283E-2"/>
                  <c:y val="3.11046256741988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2F-4571-948D-AEDC5D8263C6}"/>
                </c:ext>
              </c:extLst>
            </c:dLbl>
            <c:numFmt formatCode="0.0%" sourceLinked="0"/>
            <c:spPr>
              <a:noFill/>
              <a:ln w="23999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5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Private vehicle (drive)</c:v>
                </c:pt>
                <c:pt idx="1">
                  <c:v>Private vehicle (passenger)</c:v>
                </c:pt>
                <c:pt idx="2">
                  <c:v>Transit</c:v>
                </c:pt>
                <c:pt idx="3">
                  <c:v>Non-motorised</c:v>
                </c:pt>
                <c:pt idx="4">
                  <c:v>Other</c:v>
                </c:pt>
                <c:pt idx="5">
                  <c:v>Work From Home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 formatCode="0.0%">
                  <c:v>0.14846220563733747</c:v>
                </c:pt>
                <c:pt idx="1">
                  <c:v>0.14399999999999999</c:v>
                </c:pt>
                <c:pt idx="2">
                  <c:v>0.16</c:v>
                </c:pt>
                <c:pt idx="3">
                  <c:v>0.22</c:v>
                </c:pt>
                <c:pt idx="4">
                  <c:v>0.13100000000000001</c:v>
                </c:pt>
                <c:pt idx="5">
                  <c:v>0.192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2F-4571-948D-AEDC5D826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53099816"/>
        <c:axId val="1"/>
      </c:barChart>
      <c:catAx>
        <c:axId val="15309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000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sz="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0.25"/>
          <c:min val="0"/>
        </c:scaling>
        <c:delete val="0"/>
        <c:axPos val="l"/>
        <c:numFmt formatCode="0.0%" sourceLinked="1"/>
        <c:majorTickMark val="out"/>
        <c:minorTickMark val="none"/>
        <c:tickLblPos val="nextTo"/>
        <c:spPr>
          <a:ln w="300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3099816"/>
        <c:crosses val="autoZero"/>
        <c:crossBetween val="between"/>
        <c:majorUnit val="5.000000000000001E-2"/>
      </c:valAx>
      <c:spPr>
        <a:noFill/>
        <a:ln w="2399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45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7.14286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12-01T02:39:09.23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200 4485 0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3956-B8AE-46C9-AAA6-0230EBD118BE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C2232-8C9A-468E-92E8-10CA8C319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76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DE2B-9EF7-E44A-8A8D-81262F2C73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6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http://users.monash.edu.au/~delbosc/style/its-logo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4D7381B-9E71-0E48-AD4B-6C8B2D964A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30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algn="l"/>
            <a:r>
              <a:rPr lang="en-US" sz="3000" dirty="0">
                <a:solidFill>
                  <a:schemeClr val="tx1"/>
                </a:solidFill>
                <a:latin typeface="Arial Narrow"/>
                <a:cs typeface="Arial Narrow"/>
              </a:rPr>
              <a:t>TITLE PAGE (30pt Arial Narrow)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aseline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pPr algn="l"/>
            <a:r>
              <a:rPr lang="en-GB" sz="1800" baseline="30000" dirty="0">
                <a:solidFill>
                  <a:srgbClr val="000000"/>
                </a:solidFill>
                <a:latin typeface="Arial Narrow"/>
                <a:cs typeface="Arial Narrow"/>
              </a:rPr>
              <a:t>SUB HEADLINE / PRESENTER (18pt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37048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9007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54318" y="1319865"/>
            <a:ext cx="8319621" cy="322570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290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6066" y="130565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47066" y="130565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5286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5"/>
          </p:nvPr>
        </p:nvSpPr>
        <p:spPr>
          <a:xfrm>
            <a:off x="3090492" y="1301750"/>
            <a:ext cx="5511828" cy="2998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61414" y="1301750"/>
            <a:ext cx="2484666" cy="299899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825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77508" y="1438312"/>
            <a:ext cx="8288662" cy="3063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90" y="1597820"/>
            <a:ext cx="5352240" cy="1102519"/>
          </a:xfrm>
          <a:prstGeom prst="rect">
            <a:avLst/>
          </a:prstGeom>
        </p:spPr>
        <p:txBody>
          <a:bodyPr anchor="ctr"/>
          <a:lstStyle>
            <a:lvl1pPr algn="l">
              <a:defRPr sz="2250" baseline="0">
                <a:latin typeface="Arial Narrow"/>
                <a:cs typeface="Arial Narrow"/>
              </a:defRPr>
            </a:lvl1pPr>
          </a:lstStyle>
          <a:p>
            <a:r>
              <a:rPr lang="en-AU" dirty="0"/>
              <a:t>TITLE PAGE (30pt Arial Narrow)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290" y="2710443"/>
            <a:ext cx="5352240" cy="474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 HEADLINE / PRESENTER (18pt Arial Narrow)</a:t>
            </a:r>
            <a:endParaRPr lang="en-US" dirty="0"/>
          </a:p>
        </p:txBody>
      </p:sp>
      <p:pic>
        <p:nvPicPr>
          <p:cNvPr id="4" name="Picture 2" descr="Institute of Transport Studies">
            <a:extLst>
              <a:ext uri="{FF2B5EF4-FFF2-40B4-BE49-F238E27FC236}">
                <a16:creationId xmlns:a16="http://schemas.microsoft.com/office/drawing/2014/main" id="{8B2FBADF-68B9-4ABF-AFEF-ABB1AB891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3722" y="4421641"/>
            <a:ext cx="623533" cy="4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TRG-LOGO-High-Res-colour-long">
            <a:extLst>
              <a:ext uri="{FF2B5EF4-FFF2-40B4-BE49-F238E27FC236}">
                <a16:creationId xmlns:a16="http://schemas.microsoft.com/office/drawing/2014/main" id="{F266C4ED-AB54-409D-82F1-0CA9CFFA3E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291" y="4010132"/>
            <a:ext cx="3043676" cy="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18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339B5-8B2F-471E-9176-9D52C78672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028" y="4595130"/>
            <a:ext cx="2964105" cy="365125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FCDA3FD-D0EF-4614-ACBD-B2610A6B9E6C}"/>
              </a:ext>
            </a:extLst>
          </p:cNvPr>
          <p:cNvSpPr txBox="1">
            <a:spLocks/>
          </p:cNvSpPr>
          <p:nvPr userDrawn="1"/>
        </p:nvSpPr>
        <p:spPr>
          <a:xfrm>
            <a:off x="8201276" y="459513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721419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95E8A-FEA1-4809-A94A-EAC8F8335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028" y="4595130"/>
            <a:ext cx="2964105" cy="3651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2784-62DD-414B-AFE6-0240F87E266A}"/>
              </a:ext>
            </a:extLst>
          </p:cNvPr>
          <p:cNvSpPr txBox="1">
            <a:spLocks/>
          </p:cNvSpPr>
          <p:nvPr userDrawn="1"/>
        </p:nvSpPr>
        <p:spPr>
          <a:xfrm>
            <a:off x="8201276" y="459513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126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6066" y="100593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53746" y="100593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003" y="1885633"/>
            <a:ext cx="3449637" cy="1066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r>
              <a:rPr lang="en-US" sz="3000" dirty="0">
                <a:solidFill>
                  <a:srgbClr val="000000"/>
                </a:solidFill>
              </a:rPr>
              <a:t>SECTION BREAK 2 </a:t>
            </a:r>
            <a:br>
              <a:rPr lang="en-US" sz="3000" dirty="0">
                <a:solidFill>
                  <a:srgbClr val="000000"/>
                </a:solidFill>
              </a:rPr>
            </a:br>
            <a:r>
              <a:rPr lang="en-US" sz="3000" dirty="0">
                <a:solidFill>
                  <a:srgbClr val="000000"/>
                </a:solidFill>
              </a:rPr>
              <a:t>(30pt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82161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887378"/>
            <a:ext cx="4097338" cy="10285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SECTION BREAK 1 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(30pt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3364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521" r:id="rId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-4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7592DF-73D7-41C2-ADC3-BA38F01DEC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028" y="4595130"/>
            <a:ext cx="2964105" cy="365125"/>
          </a:xfrm>
          <a:prstGeom prst="rect">
            <a:avLst/>
          </a:prstGeom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810FCB6-453D-47BF-A345-DAEFF55935E5}"/>
              </a:ext>
            </a:extLst>
          </p:cNvPr>
          <p:cNvSpPr txBox="1">
            <a:spLocks/>
          </p:cNvSpPr>
          <p:nvPr userDrawn="1"/>
        </p:nvSpPr>
        <p:spPr>
          <a:xfrm>
            <a:off x="8201276" y="4595130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55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81" r:id="rId2"/>
    <p:sldLayoutId id="2147493482" r:id="rId3"/>
    <p:sldLayoutId id="2147493483" r:id="rId4"/>
    <p:sldLayoutId id="2147493484" r:id="rId5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s-1-widescreen-FINAL-5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s-1-widescreen-FINAL-6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-6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8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0" r:id="rId1"/>
    <p:sldLayoutId id="2147493516" r:id="rId2"/>
    <p:sldLayoutId id="2147493517" r:id="rId3"/>
    <p:sldLayoutId id="2147493518" r:id="rId4"/>
    <p:sldLayoutId id="2147493519" r:id="rId5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F610BF-3A7B-A840-9C69-7B065D467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5" t="579" r="29091" b="-579"/>
          <a:stretch/>
        </p:blipFill>
        <p:spPr>
          <a:xfrm>
            <a:off x="5531914" y="14900"/>
            <a:ext cx="2207236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6683" y="154023"/>
            <a:ext cx="1160500" cy="4977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0" name="Rectangle 9"/>
          <p:cNvSpPr/>
          <p:nvPr/>
        </p:nvSpPr>
        <p:spPr>
          <a:xfrm>
            <a:off x="7739150" y="0"/>
            <a:ext cx="140485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5" name="Freeform 14"/>
          <p:cNvSpPr/>
          <p:nvPr/>
        </p:nvSpPr>
        <p:spPr>
          <a:xfrm>
            <a:off x="6111934" y="2962676"/>
            <a:ext cx="193270" cy="2174589"/>
          </a:xfrm>
          <a:custGeom>
            <a:avLst/>
            <a:gdLst>
              <a:gd name="connsiteX0" fmla="*/ 0 w 257694"/>
              <a:gd name="connsiteY0" fmla="*/ 0 h 2992582"/>
              <a:gd name="connsiteX1" fmla="*/ 257694 w 257694"/>
              <a:gd name="connsiteY1" fmla="*/ 2984269 h 2992582"/>
              <a:gd name="connsiteX2" fmla="*/ 0 w 257694"/>
              <a:gd name="connsiteY2" fmla="*/ 2992582 h 2992582"/>
              <a:gd name="connsiteX3" fmla="*/ 0 w 257694"/>
              <a:gd name="connsiteY3" fmla="*/ 0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" h="2992582">
                <a:moveTo>
                  <a:pt x="0" y="0"/>
                </a:moveTo>
                <a:lnTo>
                  <a:pt x="257694" y="2984269"/>
                </a:lnTo>
                <a:lnTo>
                  <a:pt x="0" y="2992582"/>
                </a:lnTo>
                <a:cubicBezTo>
                  <a:pt x="2771" y="1997826"/>
                  <a:pt x="5541" y="10030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6" name="Freeform 15"/>
          <p:cNvSpPr/>
          <p:nvPr/>
        </p:nvSpPr>
        <p:spPr>
          <a:xfrm>
            <a:off x="6947363" y="2992879"/>
            <a:ext cx="199505" cy="2144386"/>
          </a:xfrm>
          <a:custGeom>
            <a:avLst/>
            <a:gdLst>
              <a:gd name="connsiteX0" fmla="*/ 266007 w 266007"/>
              <a:gd name="connsiteY0" fmla="*/ 0 h 2951018"/>
              <a:gd name="connsiteX1" fmla="*/ 257695 w 266007"/>
              <a:gd name="connsiteY1" fmla="*/ 2951018 h 2951018"/>
              <a:gd name="connsiteX2" fmla="*/ 0 w 266007"/>
              <a:gd name="connsiteY2" fmla="*/ 2951018 h 2951018"/>
              <a:gd name="connsiteX3" fmla="*/ 266007 w 266007"/>
              <a:gd name="connsiteY3" fmla="*/ 0 h 295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7" h="2951018">
                <a:moveTo>
                  <a:pt x="266007" y="0"/>
                </a:moveTo>
                <a:cubicBezTo>
                  <a:pt x="263236" y="983673"/>
                  <a:pt x="260466" y="1967345"/>
                  <a:pt x="257695" y="2951018"/>
                </a:cubicBezTo>
                <a:lnTo>
                  <a:pt x="0" y="2951018"/>
                </a:lnTo>
                <a:lnTo>
                  <a:pt x="2660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7" name="Freeform 16"/>
          <p:cNvSpPr/>
          <p:nvPr/>
        </p:nvSpPr>
        <p:spPr>
          <a:xfrm>
            <a:off x="6473537" y="14900"/>
            <a:ext cx="305492" cy="1745711"/>
          </a:xfrm>
          <a:custGeom>
            <a:avLst/>
            <a:gdLst>
              <a:gd name="connsiteX0" fmla="*/ 0 w 407323"/>
              <a:gd name="connsiteY0" fmla="*/ 0 h 2402378"/>
              <a:gd name="connsiteX1" fmla="*/ 207818 w 407323"/>
              <a:gd name="connsiteY1" fmla="*/ 2402378 h 2402378"/>
              <a:gd name="connsiteX2" fmla="*/ 407323 w 407323"/>
              <a:gd name="connsiteY2" fmla="*/ 8313 h 2402378"/>
              <a:gd name="connsiteX3" fmla="*/ 0 w 407323"/>
              <a:gd name="connsiteY3" fmla="*/ 0 h 240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23" h="2402378">
                <a:moveTo>
                  <a:pt x="0" y="0"/>
                </a:moveTo>
                <a:lnTo>
                  <a:pt x="207818" y="2402378"/>
                </a:lnTo>
                <a:lnTo>
                  <a:pt x="407323" y="8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62569" y="1625657"/>
            <a:ext cx="4934636" cy="1102519"/>
          </a:xfrm>
        </p:spPr>
        <p:txBody>
          <a:bodyPr/>
          <a:lstStyle/>
          <a:p>
            <a:pPr algn="ctr"/>
            <a:r>
              <a:rPr lang="en-AU" sz="1800" b="1" dirty="0"/>
              <a:t>Perth COVID-19 study</a:t>
            </a:r>
            <a:br>
              <a:rPr lang="en-AU" sz="1800" b="1" noProof="0" dirty="0"/>
            </a:br>
            <a:r>
              <a:rPr lang="en-AU" sz="1800" b="1" noProof="0" dirty="0"/>
              <a:t>Journey to Work census data analysis</a:t>
            </a:r>
            <a:br>
              <a:rPr lang="en-AU" sz="2400" b="1" noProof="0" dirty="0"/>
            </a:br>
            <a:endParaRPr lang="en-AU" sz="1500" b="1" i="1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Subtitle 8">
            <a:extLst>
              <a:ext uri="{FF2B5EF4-FFF2-40B4-BE49-F238E27FC236}">
                <a16:creationId xmlns:a16="http://schemas.microsoft.com/office/drawing/2014/main" id="{437CDA91-FD17-479F-BD37-DF487AC44058}"/>
              </a:ext>
            </a:extLst>
          </p:cNvPr>
          <p:cNvSpPr txBox="1">
            <a:spLocks/>
          </p:cNvSpPr>
          <p:nvPr/>
        </p:nvSpPr>
        <p:spPr>
          <a:xfrm>
            <a:off x="307772" y="862106"/>
            <a:ext cx="4014180" cy="474886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/>
              <a:t>Perth COVID-19 study </a:t>
            </a:r>
          </a:p>
          <a:p>
            <a:r>
              <a:rPr lang="en-AU" sz="900" dirty="0"/>
              <a:t>Journey to Work census data analysis</a:t>
            </a:r>
          </a:p>
          <a:p>
            <a:r>
              <a:rPr lang="en-AU" sz="900" dirty="0"/>
              <a:t>Thursday1</a:t>
            </a:r>
            <a:r>
              <a:rPr lang="en-AU" sz="900" baseline="30000" dirty="0"/>
              <a:t>st</a:t>
            </a:r>
            <a:r>
              <a:rPr lang="en-AU" sz="900" dirty="0"/>
              <a:t> June 2023</a:t>
            </a:r>
          </a:p>
          <a:p>
            <a:endParaRPr lang="en-AU" sz="135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7221" y="2857298"/>
            <a:ext cx="5031753" cy="474886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en-AU" noProof="0" dirty="0"/>
              <a:t>Dr James Reynolds, Professor Graham Currie</a:t>
            </a:r>
          </a:p>
          <a:p>
            <a:pPr>
              <a:spcBef>
                <a:spcPts val="0"/>
              </a:spcBef>
            </a:pPr>
            <a:r>
              <a:rPr lang="en-AU" noProof="0" dirty="0"/>
              <a:t>Public Transport Research Group</a:t>
            </a:r>
          </a:p>
          <a:p>
            <a:pPr>
              <a:spcBef>
                <a:spcPts val="0"/>
              </a:spcBef>
            </a:pPr>
            <a:r>
              <a:rPr lang="en-AU" noProof="0" dirty="0"/>
              <a:t>Monash Institute of Transport Studies</a:t>
            </a:r>
          </a:p>
          <a:p>
            <a:pPr>
              <a:spcBef>
                <a:spcPts val="0"/>
              </a:spcBef>
            </a:pPr>
            <a:r>
              <a:rPr lang="en-AU" noProof="0" dirty="0"/>
              <a:t>Monash University, Australia </a:t>
            </a:r>
          </a:p>
          <a:p>
            <a:endParaRPr lang="en-AU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0EF18B-5C89-4C65-9EA9-399917E99D17}"/>
                  </a:ext>
                </a:extLst>
              </p14:cNvPr>
              <p14:cNvContentPartPr/>
              <p14:nvPr/>
            </p14:nvContentPartPr>
            <p14:xfrm>
              <a:off x="72000" y="16146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0EF18B-5C89-4C65-9EA9-399917E99D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40" y="1605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0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5E032C-BE49-4822-A5EC-D950A937D9B1}"/>
              </a:ext>
            </a:extLst>
          </p:cNvPr>
          <p:cNvCxnSpPr>
            <a:cxnSpLocks/>
          </p:cNvCxnSpPr>
          <p:nvPr/>
        </p:nvCxnSpPr>
        <p:spPr>
          <a:xfrm>
            <a:off x="1676644" y="2067595"/>
            <a:ext cx="7000613" cy="0"/>
          </a:xfrm>
          <a:prstGeom prst="line">
            <a:avLst/>
          </a:prstGeom>
          <a:ln>
            <a:solidFill>
              <a:srgbClr val="CCCC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4236AC5F-434D-4CEE-93BF-5E2A88BD6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79157"/>
              </p:ext>
            </p:extLst>
          </p:nvPr>
        </p:nvGraphicFramePr>
        <p:xfrm>
          <a:off x="1217197" y="690563"/>
          <a:ext cx="7469603" cy="341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1DCA-97F8-4B2F-8D5C-E43A6E0B9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5193" y="-71562"/>
            <a:ext cx="9144000" cy="469424"/>
          </a:xfrm>
        </p:spPr>
        <p:txBody>
          <a:bodyPr/>
          <a:lstStyle/>
          <a:p>
            <a:r>
              <a:rPr lang="en-AU" dirty="0"/>
              <a:t>Ridership dropped to ~20%, recovered to ~60-80%. Now close to pre-C19 level.</a:t>
            </a:r>
            <a:br>
              <a:rPr lang="en-AU" dirty="0"/>
            </a:b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C4F022-D968-2C40-9786-9FD8907808A6}"/>
              </a:ext>
            </a:extLst>
          </p:cNvPr>
          <p:cNvSpPr/>
          <p:nvPr/>
        </p:nvSpPr>
        <p:spPr>
          <a:xfrm>
            <a:off x="0" y="3432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B2F7FC92-F1C1-41D2-81CB-E7528EC1A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802" y="728199"/>
            <a:ext cx="17902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err="1"/>
              <a:t>Transperth</a:t>
            </a:r>
            <a:r>
              <a:rPr lang="en-US" altLang="en-US" sz="1400" b="1" dirty="0"/>
              <a:t> ridership 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5CFF3A35-0F06-45EE-8EB9-D426F3DC8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9" y="1630274"/>
            <a:ext cx="10668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Ridership as a percentage of pre-COVID ridership</a:t>
            </a:r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0DFA980E-CF05-4A55-B160-76C10136B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514" y="4085494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2016</a:t>
            </a:r>
          </a:p>
        </p:txBody>
      </p:sp>
      <p:sp>
        <p:nvSpPr>
          <p:cNvPr id="56" name="Text Box 53">
            <a:extLst>
              <a:ext uri="{FF2B5EF4-FFF2-40B4-BE49-F238E27FC236}">
                <a16:creationId xmlns:a16="http://schemas.microsoft.com/office/drawing/2014/main" id="{3A6020EE-5283-4D55-AB91-01CAC44F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32" y="4096057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2020</a:t>
            </a: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50B34C4A-AAD8-4D7B-82EF-4CC3A6CC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065" y="4100579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2022</a:t>
            </a:r>
          </a:p>
        </p:txBody>
      </p:sp>
      <p:sp>
        <p:nvSpPr>
          <p:cNvPr id="58" name="Text Box 53">
            <a:extLst>
              <a:ext uri="{FF2B5EF4-FFF2-40B4-BE49-F238E27FC236}">
                <a16:creationId xmlns:a16="http://schemas.microsoft.com/office/drawing/2014/main" id="{482DF543-D03F-47F1-839A-6F03D71B9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263" y="4096057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2023</a:t>
            </a:r>
          </a:p>
        </p:txBody>
      </p:sp>
      <p:sp>
        <p:nvSpPr>
          <p:cNvPr id="59" name="Text Box 54">
            <a:extLst>
              <a:ext uri="{FF2B5EF4-FFF2-40B4-BE49-F238E27FC236}">
                <a16:creationId xmlns:a16="http://schemas.microsoft.com/office/drawing/2014/main" id="{977083E1-28BC-4DE5-8431-3D98AF997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5" y="4279488"/>
            <a:ext cx="2263440" cy="1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900" i="1" dirty="0"/>
              <a:t>Source:  WA Public Transport Authority data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BDAD693E-65D1-4BFB-9549-AFE7DEFA3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808" y="4100579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2021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FF112252-CBFC-4225-BC36-D6A7BC62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807" y="4092989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2019</a:t>
            </a:r>
          </a:p>
        </p:txBody>
      </p:sp>
      <p:sp>
        <p:nvSpPr>
          <p:cNvPr id="15" name="Text Box 53">
            <a:extLst>
              <a:ext uri="{FF2B5EF4-FFF2-40B4-BE49-F238E27FC236}">
                <a16:creationId xmlns:a16="http://schemas.microsoft.com/office/drawing/2014/main" id="{3A69A7A7-92DC-4AA6-9631-B9509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7" y="4100579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2018</a:t>
            </a:r>
          </a:p>
        </p:txBody>
      </p:sp>
      <p:sp>
        <p:nvSpPr>
          <p:cNvPr id="16" name="Text Box 53">
            <a:extLst>
              <a:ext uri="{FF2B5EF4-FFF2-40B4-BE49-F238E27FC236}">
                <a16:creationId xmlns:a16="http://schemas.microsoft.com/office/drawing/2014/main" id="{39952431-6983-4BDE-BC6E-083E1811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460" y="4094822"/>
            <a:ext cx="339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2017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01B0B3E-5D16-425E-A82D-C7C9D19E674F}"/>
              </a:ext>
            </a:extLst>
          </p:cNvPr>
          <p:cNvSpPr/>
          <p:nvPr/>
        </p:nvSpPr>
        <p:spPr>
          <a:xfrm rot="16200000">
            <a:off x="5098483" y="1465877"/>
            <a:ext cx="192270" cy="8751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B29225A8-11B4-4D17-98F8-D6FE9888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41477"/>
            <a:ext cx="11438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" dirty="0"/>
              <a:t>Comparison year:</a:t>
            </a:r>
            <a:br>
              <a:rPr lang="en-US" altLang="en-US" sz="800" dirty="0"/>
            </a:br>
            <a:r>
              <a:rPr lang="en-US" altLang="en-US" sz="800" dirty="0"/>
              <a:t> March 2019 – Feb 2020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E43D15-44C2-4504-9E93-7664D1300F6C}"/>
              </a:ext>
            </a:extLst>
          </p:cNvPr>
          <p:cNvCxnSpPr>
            <a:cxnSpLocks/>
          </p:cNvCxnSpPr>
          <p:nvPr/>
        </p:nvCxnSpPr>
        <p:spPr>
          <a:xfrm>
            <a:off x="7195930" y="764476"/>
            <a:ext cx="0" cy="777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57">
            <a:extLst>
              <a:ext uri="{FF2B5EF4-FFF2-40B4-BE49-F238E27FC236}">
                <a16:creationId xmlns:a16="http://schemas.microsoft.com/office/drawing/2014/main" id="{2B401E96-A738-4016-A5A2-8C8D3561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697" y="1540378"/>
            <a:ext cx="7164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" dirty="0"/>
              <a:t>2021 census: August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55EA8-E00A-49FC-84AD-91ABCD2C9D05}"/>
              </a:ext>
            </a:extLst>
          </p:cNvPr>
          <p:cNvCxnSpPr>
            <a:cxnSpLocks/>
          </p:cNvCxnSpPr>
          <p:nvPr/>
        </p:nvCxnSpPr>
        <p:spPr>
          <a:xfrm>
            <a:off x="2419465" y="764476"/>
            <a:ext cx="0" cy="777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Box 57">
            <a:extLst>
              <a:ext uri="{FF2B5EF4-FFF2-40B4-BE49-F238E27FC236}">
                <a16:creationId xmlns:a16="http://schemas.microsoft.com/office/drawing/2014/main" id="{8FDF8271-6611-417C-AAFE-1C66B6D9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15" y="1547809"/>
            <a:ext cx="7164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" dirty="0"/>
              <a:t>2016 census: August</a:t>
            </a:r>
          </a:p>
        </p:txBody>
      </p:sp>
    </p:spTree>
    <p:extLst>
      <p:ext uri="{BB962C8B-B14F-4D97-AF65-F5344CB8AC3E}">
        <p14:creationId xmlns:p14="http://schemas.microsoft.com/office/powerpoint/2010/main" val="221627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8">
            <a:extLst>
              <a:ext uri="{FF2B5EF4-FFF2-40B4-BE49-F238E27FC236}">
                <a16:creationId xmlns:a16="http://schemas.microsoft.com/office/drawing/2014/main" id="{4CE14C82-64F3-436A-A8AA-52995F2E58E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1227" y="896249"/>
          <a:ext cx="4338562" cy="182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Object 94">
            <a:extLst>
              <a:ext uri="{FF2B5EF4-FFF2-40B4-BE49-F238E27FC236}">
                <a16:creationId xmlns:a16="http://schemas.microsoft.com/office/drawing/2014/main" id="{94DAF5E2-2D6E-4A9D-88D6-CAC580001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88973"/>
              </p:ext>
            </p:extLst>
          </p:nvPr>
        </p:nvGraphicFramePr>
        <p:xfrm>
          <a:off x="4754245" y="874237"/>
          <a:ext cx="4368364" cy="380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1DCA-97F8-4B2F-8D5C-E43A6E0B9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5659" y="-71562"/>
            <a:ext cx="9144000" cy="469424"/>
          </a:xfrm>
        </p:spPr>
        <p:txBody>
          <a:bodyPr/>
          <a:lstStyle/>
          <a:p>
            <a:r>
              <a:rPr lang="en-AU" dirty="0"/>
              <a:t>However, JTW transit volume increased (+16%). Very small changes in JTW mode/activity share (p &lt; 0.01). Suggests ridership drop may not be commuters.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C4F022-D968-2C40-9786-9FD8907808A6}"/>
              </a:ext>
            </a:extLst>
          </p:cNvPr>
          <p:cNvSpPr/>
          <p:nvPr/>
        </p:nvSpPr>
        <p:spPr>
          <a:xfrm>
            <a:off x="0" y="3432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99220D5E-A15E-43A9-8F01-33559D55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9" y="730203"/>
            <a:ext cx="45527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Greater Perth (usual residence): Journey To Work (JTW) mode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B841B62E-237A-4F8E-A832-AD649A702FD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838" y="1409525"/>
            <a:ext cx="39594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People</a:t>
            </a:r>
          </a:p>
        </p:txBody>
      </p:sp>
      <p:sp>
        <p:nvSpPr>
          <p:cNvPr id="22" name="Text Box 72">
            <a:extLst>
              <a:ext uri="{FF2B5EF4-FFF2-40B4-BE49-F238E27FC236}">
                <a16:creationId xmlns:a16="http://schemas.microsoft.com/office/drawing/2014/main" id="{34190AC3-AF02-4BAE-9DDE-32C52A7F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79" y="730203"/>
            <a:ext cx="36147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Greater Perth (usual residence): JTW mode share</a:t>
            </a:r>
          </a:p>
        </p:txBody>
      </p:sp>
      <p:sp>
        <p:nvSpPr>
          <p:cNvPr id="24" name="Text Box 74">
            <a:extLst>
              <a:ext uri="{FF2B5EF4-FFF2-40B4-BE49-F238E27FC236}">
                <a16:creationId xmlns:a16="http://schemas.microsoft.com/office/drawing/2014/main" id="{82A7FF12-A13B-45E1-BAD9-8B8FDBDF5C6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9472" y="2382264"/>
            <a:ext cx="3398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Share</a:t>
            </a:r>
          </a:p>
        </p:txBody>
      </p:sp>
      <p:sp>
        <p:nvSpPr>
          <p:cNvPr id="25" name="Text Box 55">
            <a:extLst>
              <a:ext uri="{FF2B5EF4-FFF2-40B4-BE49-F238E27FC236}">
                <a16:creationId xmlns:a16="http://schemas.microsoft.com/office/drawing/2014/main" id="{0601FB17-226C-40D5-BAB3-3A038DC5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92" y="4140497"/>
            <a:ext cx="2965555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Note:  Pearson chi-square test (5) = 99.55, p= 6.57 x 10</a:t>
            </a:r>
            <a:r>
              <a:rPr kumimoji="0" lang="en-US" altLang="en-US" sz="9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-20</a:t>
            </a:r>
            <a:endParaRPr kumimoji="0" lang="en-US" altLang="en-US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Source:  ABS census data, R </a:t>
            </a:r>
            <a:r>
              <a:rPr kumimoji="0" lang="en-US" altLang="en-US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ggstatsplot</a:t>
            </a:r>
            <a:r>
              <a:rPr kumimoji="0" lang="en-US" alt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package</a:t>
            </a:r>
          </a:p>
        </p:txBody>
      </p:sp>
      <p:graphicFrame>
        <p:nvGraphicFramePr>
          <p:cNvPr id="26" name="Object 48">
            <a:extLst>
              <a:ext uri="{FF2B5EF4-FFF2-40B4-BE49-F238E27FC236}">
                <a16:creationId xmlns:a16="http://schemas.microsoft.com/office/drawing/2014/main" id="{03F2EF82-9A04-4612-B7CA-36CF640C3A3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852" y="2478360"/>
          <a:ext cx="3852396" cy="1949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077697-AACA-4232-8A08-AB30753F8400}"/>
              </a:ext>
            </a:extLst>
          </p:cNvPr>
          <p:cNvCxnSpPr/>
          <p:nvPr/>
        </p:nvCxnSpPr>
        <p:spPr>
          <a:xfrm>
            <a:off x="790283" y="3170221"/>
            <a:ext cx="368935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DE7A13-3F83-4846-BAD4-C71ABF1BA7FE}"/>
              </a:ext>
            </a:extLst>
          </p:cNvPr>
          <p:cNvSpPr txBox="1"/>
          <p:nvPr/>
        </p:nvSpPr>
        <p:spPr>
          <a:xfrm>
            <a:off x="3987053" y="3009832"/>
            <a:ext cx="737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 +9.1%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11B158-8529-45E5-B000-8ED3E3EAC354}"/>
              </a:ext>
            </a:extLst>
          </p:cNvPr>
          <p:cNvCxnSpPr/>
          <p:nvPr/>
        </p:nvCxnSpPr>
        <p:spPr>
          <a:xfrm>
            <a:off x="826982" y="3045122"/>
            <a:ext cx="368935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398AA7-EA31-4C82-8703-096F4BDC8E03}"/>
              </a:ext>
            </a:extLst>
          </p:cNvPr>
          <p:cNvSpPr txBox="1"/>
          <p:nvPr/>
        </p:nvSpPr>
        <p:spPr>
          <a:xfrm>
            <a:off x="3987053" y="2886177"/>
            <a:ext cx="737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 +12.3%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 Box 57">
            <a:extLst>
              <a:ext uri="{FF2B5EF4-FFF2-40B4-BE49-F238E27FC236}">
                <a16:creationId xmlns:a16="http://schemas.microsoft.com/office/drawing/2014/main" id="{C861E847-5259-4599-A1EF-B62BA48825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53979" y="2912882"/>
            <a:ext cx="7550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+/- % change</a:t>
            </a:r>
          </a:p>
        </p:txBody>
      </p:sp>
    </p:spTree>
    <p:extLst>
      <p:ext uri="{BB962C8B-B14F-4D97-AF65-F5344CB8AC3E}">
        <p14:creationId xmlns:p14="http://schemas.microsoft.com/office/powerpoint/2010/main" val="917816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Monash Primary">
      <a:dk1>
        <a:sysClr val="windowText" lastClr="000000"/>
      </a:dk1>
      <a:lt1>
        <a:sysClr val="window" lastClr="FFFFFF"/>
      </a:lt1>
      <a:dk2>
        <a:srgbClr val="006DAE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217</Words>
  <Application>Microsoft Office PowerPoint</Application>
  <PresentationFormat>On-screen Show (16:9)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Narrow</vt:lpstr>
      <vt:lpstr>Calibri</vt:lpstr>
      <vt:lpstr>Arial</vt:lpstr>
      <vt:lpstr>Wingdings</vt:lpstr>
      <vt:lpstr>Custom Design</vt:lpstr>
      <vt:lpstr>1_Custom Design</vt:lpstr>
      <vt:lpstr>2_Custom Design</vt:lpstr>
      <vt:lpstr>3_Custom Design</vt:lpstr>
      <vt:lpstr>4_Custom Design</vt:lpstr>
      <vt:lpstr>Perth COVID-19 study Journey to Work census data analysis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2022-10-17T01:31:39Z</dcterms:created>
  <dcterms:modified xsi:type="dcterms:W3CDTF">2023-06-01T04:04:16Z</dcterms:modified>
  <cp:contentStatus/>
</cp:coreProperties>
</file>