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3" r:id="rId2"/>
    <p:sldId id="257" r:id="rId3"/>
    <p:sldId id="258" r:id="rId4"/>
    <p:sldId id="264" r:id="rId5"/>
    <p:sldId id="265" r:id="rId6"/>
    <p:sldId id="260" r:id="rId7"/>
    <p:sldId id="266" r:id="rId8"/>
    <p:sldId id="267" r:id="rId9"/>
    <p:sldId id="268" r:id="rId10"/>
    <p:sldId id="269" r:id="rId11"/>
    <p:sldId id="270" r:id="rId12"/>
  </p:sldIdLst>
  <p:sldSz cx="14400213" cy="14400213"/>
  <p:notesSz cx="6858000" cy="9144000"/>
  <p:defaultTextStyle>
    <a:defPPr>
      <a:defRPr lang="en-US"/>
    </a:defPPr>
    <a:lvl1pPr marL="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1pPr>
    <a:lvl2pPr marL="69119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2pPr>
    <a:lvl3pPr marL="138239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3pPr>
    <a:lvl4pPr marL="207358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4pPr>
    <a:lvl5pPr marL="276478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5pPr>
    <a:lvl6pPr marL="345597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6pPr>
    <a:lvl7pPr marL="414717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7pPr>
    <a:lvl8pPr marL="483836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8pPr>
    <a:lvl9pPr marL="552956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32FF"/>
    <a:srgbClr val="023DFF"/>
    <a:srgbClr val="F0F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56"/>
    <p:restoredTop sz="94666"/>
  </p:normalViewPr>
  <p:slideViewPr>
    <p:cSldViewPr snapToGrid="0" snapToObjects="1">
      <p:cViewPr>
        <p:scale>
          <a:sx n="91" d="100"/>
          <a:sy n="91" d="100"/>
        </p:scale>
        <p:origin x="144" y="-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2356703"/>
            <a:ext cx="12240181" cy="501340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7563446"/>
            <a:ext cx="10800160" cy="3476717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766678"/>
            <a:ext cx="3105046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766678"/>
            <a:ext cx="9135135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3590057"/>
            <a:ext cx="12420184" cy="5990088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9636813"/>
            <a:ext cx="12420184" cy="3150046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3833390"/>
            <a:ext cx="6120091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833390"/>
            <a:ext cx="6120091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66681"/>
            <a:ext cx="12420184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3530053"/>
            <a:ext cx="6091964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5260078"/>
            <a:ext cx="6091964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3530053"/>
            <a:ext cx="6121966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5260078"/>
            <a:ext cx="6121966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2073367"/>
            <a:ext cx="7290108" cy="10233485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2073367"/>
            <a:ext cx="7290108" cy="10233485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7F6E-218E-D540-B78C-2025F8A16802}" type="datetimeFigureOut">
              <a:rPr lang="en-US" smtClean="0"/>
              <a:t>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766681"/>
            <a:ext cx="12420184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833390"/>
            <a:ext cx="12420184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A7F6E-218E-D540-B78C-2025F8A16802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3346867"/>
            <a:ext cx="486007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B9EDC-94B4-A34C-AF34-2B77DC7EB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32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(null)"/><Relationship Id="rId2" Type="http://schemas.openxmlformats.org/officeDocument/2006/relationships/image" Target="../media/image25.(null)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(null)"/><Relationship Id="rId2" Type="http://schemas.openxmlformats.org/officeDocument/2006/relationships/image" Target="../media/image28.(null)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(null)"/><Relationship Id="rId5" Type="http://schemas.openxmlformats.org/officeDocument/2006/relationships/image" Target="../media/image31.(null)"/><Relationship Id="rId4" Type="http://schemas.openxmlformats.org/officeDocument/2006/relationships/image" Target="../media/image30.(null)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(null)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(null)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image" Target="../media/image18.(null)"/><Relationship Id="rId7" Type="http://schemas.openxmlformats.org/officeDocument/2006/relationships/image" Target="../media/image22.(null)"/><Relationship Id="rId2" Type="http://schemas.openxmlformats.org/officeDocument/2006/relationships/image" Target="../media/image17.(null)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(null)"/><Relationship Id="rId5" Type="http://schemas.openxmlformats.org/officeDocument/2006/relationships/image" Target="../media/image20.(null)"/><Relationship Id="rId4" Type="http://schemas.openxmlformats.org/officeDocument/2006/relationships/image" Target="../media/image19.(null)"/><Relationship Id="rId9" Type="http://schemas.openxmlformats.org/officeDocument/2006/relationships/image" Target="../media/image2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786505" y="2691556"/>
            <a:ext cx="8571306" cy="7286634"/>
            <a:chOff x="2786505" y="2691556"/>
            <a:chExt cx="8571306" cy="7286634"/>
          </a:xfrm>
        </p:grpSpPr>
        <p:pic>
          <p:nvPicPr>
            <p:cNvPr id="5" name="Picture 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786505" y="2691556"/>
              <a:ext cx="8571306" cy="7286634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540000">
              <a:off x="3942896" y="3401831"/>
              <a:ext cx="2240150" cy="12969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8239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34321D0F-D11A-4242-9830-D73F5C21F06F}"/>
              </a:ext>
            </a:extLst>
          </p:cNvPr>
          <p:cNvGrpSpPr/>
          <p:nvPr/>
        </p:nvGrpSpPr>
        <p:grpSpPr>
          <a:xfrm>
            <a:off x="1119694" y="1855336"/>
            <a:ext cx="8357521" cy="9355450"/>
            <a:chOff x="1119694" y="1855336"/>
            <a:chExt cx="8357521" cy="93554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02C6F9D-8B08-754B-B060-2B435DDEB0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765" t="23612" r="25937" b="26889"/>
            <a:stretch/>
          </p:blipFill>
          <p:spPr>
            <a:xfrm>
              <a:off x="1511300" y="2324100"/>
              <a:ext cx="5600700" cy="40005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6B89A8A-6279-D44D-8C1A-0E9192569A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10" t="22452" r="25613" b="25935"/>
            <a:stretch/>
          </p:blipFill>
          <p:spPr>
            <a:xfrm>
              <a:off x="1866900" y="6896100"/>
              <a:ext cx="5245100" cy="3911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44F415D-BEFE-A84C-9A63-6B0DBF7E84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3313"/>
            <a:stretch/>
          </p:blipFill>
          <p:spPr>
            <a:xfrm>
              <a:off x="7474056" y="4936646"/>
              <a:ext cx="2003159" cy="2531429"/>
            </a:xfrm>
            <a:prstGeom prst="rect">
              <a:avLst/>
            </a:prstGeom>
            <a:ln w="19050">
              <a:noFill/>
            </a:ln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EC7B9ED-82DE-A347-A6A2-4E541A5E824D}"/>
                </a:ext>
              </a:extLst>
            </p:cNvPr>
            <p:cNvSpPr txBox="1"/>
            <p:nvPr/>
          </p:nvSpPr>
          <p:spPr>
            <a:xfrm rot="16200000">
              <a:off x="542934" y="3898417"/>
              <a:ext cx="155363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" charset="0"/>
                  <a:ea typeface="Helvetica" charset="0"/>
                  <a:cs typeface="Helvetica" charset="0"/>
                </a:rPr>
                <a:t>Mean Slope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8AB88FE-8FAD-4B40-960C-F50FDD459D8A}"/>
                </a:ext>
              </a:extLst>
            </p:cNvPr>
            <p:cNvSpPr txBox="1"/>
            <p:nvPr/>
          </p:nvSpPr>
          <p:spPr>
            <a:xfrm rot="16200000">
              <a:off x="-617639" y="8378316"/>
              <a:ext cx="387477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" charset="0"/>
                  <a:ea typeface="Helvetica" charset="0"/>
                  <a:cs typeface="Helvetica" charset="0"/>
                </a:rPr>
                <a:t>Proportion of sig. positive slopes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6167691-F4EE-9347-B82F-60B9C66FBB22}"/>
                </a:ext>
              </a:extLst>
            </p:cNvPr>
            <p:cNvSpPr txBox="1"/>
            <p:nvPr/>
          </p:nvSpPr>
          <p:spPr>
            <a:xfrm>
              <a:off x="3955720" y="10810676"/>
              <a:ext cx="145264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Helvetica" charset="0"/>
                  <a:ea typeface="Helvetica" charset="0"/>
                  <a:cs typeface="Helvetica" charset="0"/>
                </a:rPr>
                <a:t>Generation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89BF1E2-BB7D-584B-BC9F-272F15F18B42}"/>
                </a:ext>
              </a:extLst>
            </p:cNvPr>
            <p:cNvSpPr txBox="1"/>
            <p:nvPr/>
          </p:nvSpPr>
          <p:spPr>
            <a:xfrm>
              <a:off x="1962712" y="1855336"/>
              <a:ext cx="4972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2000" i="1" dirty="0">
                  <a:latin typeface="Helvetica" charset="0"/>
                  <a:ea typeface="Helvetica" charset="0"/>
                  <a:cs typeface="Helvetica" charset="0"/>
                </a:rPr>
                <a:t>a</a:t>
              </a:r>
              <a:r>
                <a:rPr lang="en-US" sz="20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C1976B-C403-854F-BD22-0E16E9DAF8EF}"/>
                </a:ext>
              </a:extLst>
            </p:cNvPr>
            <p:cNvSpPr txBox="1"/>
            <p:nvPr/>
          </p:nvSpPr>
          <p:spPr>
            <a:xfrm>
              <a:off x="1962712" y="6411345"/>
              <a:ext cx="4972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2000" i="1" dirty="0">
                  <a:latin typeface="Helvetica" charset="0"/>
                  <a:ea typeface="Helvetica" charset="0"/>
                  <a:cs typeface="Helvetica" charset="0"/>
                </a:rPr>
                <a:t>b</a:t>
              </a:r>
              <a:r>
                <a:rPr lang="en-US" sz="20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AB0938E-EB91-4445-BD21-95239AA573F2}"/>
                </a:ext>
              </a:extLst>
            </p:cNvPr>
            <p:cNvSpPr txBox="1"/>
            <p:nvPr/>
          </p:nvSpPr>
          <p:spPr>
            <a:xfrm>
              <a:off x="7435054" y="4313561"/>
              <a:ext cx="12490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800" b="1" dirty="0">
                  <a:latin typeface="Helvetica" pitchFamily="2" charset="0"/>
                </a:rPr>
                <a:t>Level of </a:t>
              </a:r>
            </a:p>
            <a:p>
              <a:pPr algn="ctr"/>
              <a:r>
                <a:rPr lang="en-CA" sz="1800" b="1" dirty="0">
                  <a:latin typeface="Helvetica" pitchFamily="2" charset="0"/>
                </a:rPr>
                <a:t>gene flow</a:t>
              </a:r>
              <a:endParaRPr lang="en-US" sz="1800" b="1" dirty="0">
                <a:latin typeface="Helvetica" pitchFamily="2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B95E16-0308-E24C-A83E-2D7B02669A50}"/>
                </a:ext>
              </a:extLst>
            </p:cNvPr>
            <p:cNvSpPr/>
            <p:nvPr/>
          </p:nvSpPr>
          <p:spPr>
            <a:xfrm>
              <a:off x="7435848" y="4317250"/>
              <a:ext cx="1287268" cy="315082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1139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BAC69C9-CDF6-914B-836F-96787F371E2A}"/>
              </a:ext>
            </a:extLst>
          </p:cNvPr>
          <p:cNvGrpSpPr/>
          <p:nvPr/>
        </p:nvGrpSpPr>
        <p:grpSpPr>
          <a:xfrm>
            <a:off x="1278955" y="2473445"/>
            <a:ext cx="8010016" cy="10377301"/>
            <a:chOff x="1278955" y="2473445"/>
            <a:chExt cx="8010016" cy="1037730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EC23B1A-8963-534C-A7BA-DE55E22AB4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136" t="12189" b="15921"/>
            <a:stretch/>
          </p:blipFill>
          <p:spPr>
            <a:xfrm>
              <a:off x="1636888" y="2935112"/>
              <a:ext cx="3703157" cy="277706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65C9FAC-B15C-2A41-91C1-B56F9201C1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193" t="12188" b="16506"/>
            <a:stretch/>
          </p:blipFill>
          <p:spPr>
            <a:xfrm>
              <a:off x="5587998" y="2935111"/>
              <a:ext cx="3700973" cy="275449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64A2B09-616A-D24F-9262-AEE2AF696E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136" t="12163" b="16530"/>
            <a:stretch/>
          </p:blipFill>
          <p:spPr>
            <a:xfrm>
              <a:off x="1636887" y="6333069"/>
              <a:ext cx="3703157" cy="275448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9153A60-81F0-4342-85DF-FC5C5F40A1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646" t="12514" b="17057"/>
            <a:stretch/>
          </p:blipFill>
          <p:spPr>
            <a:xfrm>
              <a:off x="5531556" y="6366935"/>
              <a:ext cx="3757415" cy="272062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AB1015F-DDBD-D946-84A8-884A801F3B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4193" t="11525" b="16293"/>
            <a:stretch/>
          </p:blipFill>
          <p:spPr>
            <a:xfrm>
              <a:off x="1704622" y="9708447"/>
              <a:ext cx="3826934" cy="278835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F0270E7-062B-024A-A2B2-F740C62FBFE0}"/>
                </a:ext>
              </a:extLst>
            </p:cNvPr>
            <p:cNvSpPr txBox="1"/>
            <p:nvPr/>
          </p:nvSpPr>
          <p:spPr>
            <a:xfrm rot="16200000">
              <a:off x="1075837" y="4146674"/>
              <a:ext cx="768159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Count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B8A501-51BC-4C48-AF9E-F4AE57DE7BB0}"/>
                </a:ext>
              </a:extLst>
            </p:cNvPr>
            <p:cNvSpPr txBox="1"/>
            <p:nvPr/>
          </p:nvSpPr>
          <p:spPr>
            <a:xfrm rot="16200000">
              <a:off x="1071847" y="7457013"/>
              <a:ext cx="768159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Count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7C7A3B4-6A82-3F42-805A-CFE088099993}"/>
                </a:ext>
              </a:extLst>
            </p:cNvPr>
            <p:cNvSpPr txBox="1"/>
            <p:nvPr/>
          </p:nvSpPr>
          <p:spPr>
            <a:xfrm rot="16200000">
              <a:off x="1071847" y="10767353"/>
              <a:ext cx="768159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Count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F910511-754E-1F49-A7F1-9FF2CA98D089}"/>
                </a:ext>
              </a:extLst>
            </p:cNvPr>
            <p:cNvSpPr txBox="1"/>
            <p:nvPr/>
          </p:nvSpPr>
          <p:spPr>
            <a:xfrm>
              <a:off x="3246032" y="12496803"/>
              <a:ext cx="744114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Slope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468D847-65E3-E341-9B6E-191670C49EAA}"/>
                </a:ext>
              </a:extLst>
            </p:cNvPr>
            <p:cNvSpPr txBox="1"/>
            <p:nvPr/>
          </p:nvSpPr>
          <p:spPr>
            <a:xfrm>
              <a:off x="7247051" y="9087558"/>
              <a:ext cx="744114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Slope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F6676C7-E693-D847-A451-1F04B547BF5A}"/>
                </a:ext>
              </a:extLst>
            </p:cNvPr>
            <p:cNvSpPr txBox="1"/>
            <p:nvPr/>
          </p:nvSpPr>
          <p:spPr>
            <a:xfrm>
              <a:off x="2405258" y="2473446"/>
              <a:ext cx="242566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Strong drift gradient (min </a:t>
              </a:r>
              <a:r>
                <a:rPr lang="en-US" sz="1200" i="1" dirty="0">
                  <a:latin typeface="Helvetica" charset="0"/>
                  <a:ea typeface="Helvetica" charset="0"/>
                  <a:cs typeface="Helvetica" charset="0"/>
                </a:rPr>
                <a:t>N</a:t>
              </a:r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 = 10)</a:t>
              </a:r>
            </a:p>
            <a:p>
              <a:pPr algn="ctr"/>
              <a:r>
                <a:rPr lang="en-CA" sz="1200" dirty="0">
                  <a:latin typeface="Helvetica" charset="0"/>
                  <a:ea typeface="Helvetica" charset="0"/>
                  <a:cs typeface="Helvetica" charset="0"/>
                </a:rPr>
                <a:t>N</a:t>
              </a:r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o gene flow (</a:t>
              </a:r>
              <a:r>
                <a:rPr lang="en-US" sz="1200" i="1" dirty="0">
                  <a:latin typeface="Helvetica" charset="0"/>
                  <a:ea typeface="Helvetica" charset="0"/>
                  <a:cs typeface="Helvetica" charset="0"/>
                </a:rPr>
                <a:t>m </a:t>
              </a:r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= 0)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AC923EA-45A9-1B46-B6BA-11C0EC6772CF}"/>
                </a:ext>
              </a:extLst>
            </p:cNvPr>
            <p:cNvSpPr txBox="1"/>
            <p:nvPr/>
          </p:nvSpPr>
          <p:spPr>
            <a:xfrm>
              <a:off x="6163425" y="2473445"/>
              <a:ext cx="291137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Intermediate drift gradient (min </a:t>
              </a:r>
              <a:r>
                <a:rPr lang="en-US" sz="1200" i="1" dirty="0">
                  <a:latin typeface="Helvetica" charset="0"/>
                  <a:ea typeface="Helvetica" charset="0"/>
                  <a:cs typeface="Helvetica" charset="0"/>
                </a:rPr>
                <a:t>N</a:t>
              </a:r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 = 100)</a:t>
              </a:r>
            </a:p>
            <a:p>
              <a:pPr algn="ctr"/>
              <a:r>
                <a:rPr lang="en-CA" sz="1200" dirty="0">
                  <a:latin typeface="Helvetica" charset="0"/>
                  <a:ea typeface="Helvetica" charset="0"/>
                  <a:cs typeface="Helvetica" charset="0"/>
                </a:rPr>
                <a:t>N</a:t>
              </a:r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o gene flow (</a:t>
              </a:r>
              <a:r>
                <a:rPr lang="en-US" sz="1200" i="1" dirty="0">
                  <a:latin typeface="Helvetica" charset="0"/>
                  <a:ea typeface="Helvetica" charset="0"/>
                  <a:cs typeface="Helvetica" charset="0"/>
                </a:rPr>
                <a:t>m </a:t>
              </a:r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= 0)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7870C47-9CF8-C147-B5D2-112F86F4E659}"/>
                </a:ext>
              </a:extLst>
            </p:cNvPr>
            <p:cNvSpPr txBox="1"/>
            <p:nvPr/>
          </p:nvSpPr>
          <p:spPr>
            <a:xfrm>
              <a:off x="2275633" y="5871404"/>
              <a:ext cx="242566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Strong drift gradient (min </a:t>
              </a:r>
              <a:r>
                <a:rPr lang="en-US" sz="1200" i="1" dirty="0">
                  <a:latin typeface="Helvetica" charset="0"/>
                  <a:ea typeface="Helvetica" charset="0"/>
                  <a:cs typeface="Helvetica" charset="0"/>
                </a:rPr>
                <a:t>N</a:t>
              </a:r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 = 10)</a:t>
              </a:r>
            </a:p>
            <a:p>
              <a:pPr algn="ctr"/>
              <a:r>
                <a:rPr lang="en-CA" sz="1200" dirty="0">
                  <a:latin typeface="Helvetica" charset="0"/>
                  <a:ea typeface="Helvetica" charset="0"/>
                  <a:cs typeface="Helvetica" charset="0"/>
                </a:rPr>
                <a:t>High</a:t>
              </a:r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 gene flow (</a:t>
              </a:r>
              <a:r>
                <a:rPr lang="en-US" sz="1200" i="1" dirty="0">
                  <a:latin typeface="Helvetica" charset="0"/>
                  <a:ea typeface="Helvetica" charset="0"/>
                  <a:cs typeface="Helvetica" charset="0"/>
                </a:rPr>
                <a:t>m </a:t>
              </a:r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= 0.05)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BCEA28E-7975-4141-8948-7A416FCFD332}"/>
                </a:ext>
              </a:extLst>
            </p:cNvPr>
            <p:cNvSpPr txBox="1"/>
            <p:nvPr/>
          </p:nvSpPr>
          <p:spPr>
            <a:xfrm>
              <a:off x="6163425" y="5905270"/>
              <a:ext cx="291137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Intermediate drift gradient (min </a:t>
              </a:r>
              <a:r>
                <a:rPr lang="en-US" sz="1200" i="1" dirty="0">
                  <a:latin typeface="Helvetica" charset="0"/>
                  <a:ea typeface="Helvetica" charset="0"/>
                  <a:cs typeface="Helvetica" charset="0"/>
                </a:rPr>
                <a:t>N</a:t>
              </a:r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 = 100)</a:t>
              </a:r>
            </a:p>
            <a:p>
              <a:pPr algn="ctr"/>
              <a:r>
                <a:rPr lang="en-CA" sz="1200" dirty="0">
                  <a:latin typeface="Helvetica" charset="0"/>
                  <a:ea typeface="Helvetica" charset="0"/>
                  <a:cs typeface="Helvetica" charset="0"/>
                </a:rPr>
                <a:t>High</a:t>
              </a:r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 gene flow (</a:t>
              </a:r>
              <a:r>
                <a:rPr lang="en-US" sz="1200" i="1" dirty="0">
                  <a:latin typeface="Helvetica" charset="0"/>
                  <a:ea typeface="Helvetica" charset="0"/>
                  <a:cs typeface="Helvetica" charset="0"/>
                </a:rPr>
                <a:t>m </a:t>
              </a:r>
              <a:r>
                <a:rPr lang="en-US" sz="1200" dirty="0">
                  <a:latin typeface="Helvetica" charset="0"/>
                  <a:ea typeface="Helvetica" charset="0"/>
                  <a:cs typeface="Helvetica" charset="0"/>
                </a:rPr>
                <a:t>= 0.05)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63B141B-8C85-B74F-98B5-0DB31FF8E4A3}"/>
                </a:ext>
              </a:extLst>
            </p:cNvPr>
            <p:cNvSpPr txBox="1"/>
            <p:nvPr/>
          </p:nvSpPr>
          <p:spPr>
            <a:xfrm>
              <a:off x="2820654" y="9431401"/>
              <a:ext cx="133562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200" dirty="0">
                  <a:latin typeface="Helvetica" charset="0"/>
                  <a:ea typeface="Helvetica" charset="0"/>
                  <a:cs typeface="Helvetica" charset="0"/>
                </a:rPr>
                <a:t>Observed slopes</a:t>
              </a:r>
              <a:endParaRPr lang="en-US" sz="12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054B670-69C0-AC4E-AEB5-41E541907269}"/>
                </a:ext>
              </a:extLst>
            </p:cNvPr>
            <p:cNvGrpSpPr/>
            <p:nvPr/>
          </p:nvGrpSpPr>
          <p:grpSpPr>
            <a:xfrm>
              <a:off x="5587998" y="9708400"/>
              <a:ext cx="1530059" cy="633687"/>
              <a:chOff x="11157650" y="3468413"/>
              <a:chExt cx="1530059" cy="633687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1FF9806-2124-B948-B65F-87FC44746D96}"/>
                  </a:ext>
                </a:extLst>
              </p:cNvPr>
              <p:cNvSpPr/>
              <p:nvPr/>
            </p:nvSpPr>
            <p:spPr>
              <a:xfrm>
                <a:off x="11223357" y="3535625"/>
                <a:ext cx="154379" cy="1543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0663F85-853C-B44B-B0B3-AF994F96156C}"/>
                  </a:ext>
                </a:extLst>
              </p:cNvPr>
              <p:cNvSpPr/>
              <p:nvPr/>
            </p:nvSpPr>
            <p:spPr>
              <a:xfrm>
                <a:off x="11223356" y="3862376"/>
                <a:ext cx="154379" cy="154379"/>
              </a:xfrm>
              <a:prstGeom prst="rect">
                <a:avLst/>
              </a:prstGeom>
              <a:solidFill>
                <a:srgbClr val="0632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0589F9E-539A-AA4E-BAF6-B012F4C13D15}"/>
                  </a:ext>
                </a:extLst>
              </p:cNvPr>
              <p:cNvSpPr txBox="1"/>
              <p:nvPr/>
            </p:nvSpPr>
            <p:spPr>
              <a:xfrm>
                <a:off x="11377735" y="3790300"/>
                <a:ext cx="10118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latin typeface="Helvetica" pitchFamily="2" charset="0"/>
                  </a:rPr>
                  <a:t>Significant</a:t>
                </a:r>
                <a:endParaRPr lang="en-US" sz="1400" dirty="0">
                  <a:latin typeface="Helvetica" pitchFamily="2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CECE7DB-6B04-E845-97E7-FFEAE403A072}"/>
                  </a:ext>
                </a:extLst>
              </p:cNvPr>
              <p:cNvSpPr txBox="1"/>
              <p:nvPr/>
            </p:nvSpPr>
            <p:spPr>
              <a:xfrm>
                <a:off x="11377735" y="3468413"/>
                <a:ext cx="13099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latin typeface="Helvetica" pitchFamily="2" charset="0"/>
                  </a:rPr>
                  <a:t>Not significant</a:t>
                </a:r>
                <a:endParaRPr lang="en-US" sz="1400" dirty="0">
                  <a:latin typeface="Helvetica" pitchFamily="2" charset="0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042D4A9-31EB-444D-926B-8FE071180EB6}"/>
                  </a:ext>
                </a:extLst>
              </p:cNvPr>
              <p:cNvSpPr/>
              <p:nvPr/>
            </p:nvSpPr>
            <p:spPr>
              <a:xfrm>
                <a:off x="11157650" y="3468413"/>
                <a:ext cx="1478850" cy="63368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B277F5A-F737-5643-8701-72B7923D300D}"/>
                </a:ext>
              </a:extLst>
            </p:cNvPr>
            <p:cNvSpPr txBox="1"/>
            <p:nvPr/>
          </p:nvSpPr>
          <p:spPr>
            <a:xfrm>
              <a:off x="1467412" y="2504222"/>
              <a:ext cx="4972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2000" i="1" dirty="0">
                  <a:latin typeface="Helvetica" charset="0"/>
                  <a:ea typeface="Helvetica" charset="0"/>
                  <a:cs typeface="Helvetica" charset="0"/>
                </a:rPr>
                <a:t>a</a:t>
              </a:r>
              <a:r>
                <a:rPr lang="en-US" sz="20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73B09E2-F0AF-684C-8388-060E8932AED7}"/>
                </a:ext>
              </a:extLst>
            </p:cNvPr>
            <p:cNvSpPr txBox="1"/>
            <p:nvPr/>
          </p:nvSpPr>
          <p:spPr>
            <a:xfrm>
              <a:off x="5405078" y="2504222"/>
              <a:ext cx="4972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2000" i="1" dirty="0">
                  <a:latin typeface="Helvetica" charset="0"/>
                  <a:ea typeface="Helvetica" charset="0"/>
                  <a:cs typeface="Helvetica" charset="0"/>
                </a:rPr>
                <a:t>b</a:t>
              </a:r>
              <a:r>
                <a:rPr lang="en-US" sz="20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4E242FE-1E95-5346-9919-0F028CEE270B}"/>
                </a:ext>
              </a:extLst>
            </p:cNvPr>
            <p:cNvSpPr txBox="1"/>
            <p:nvPr/>
          </p:nvSpPr>
          <p:spPr>
            <a:xfrm>
              <a:off x="1467412" y="5880878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2000" i="1" dirty="0">
                  <a:latin typeface="Helvetica" charset="0"/>
                  <a:ea typeface="Helvetica" charset="0"/>
                  <a:cs typeface="Helvetica" charset="0"/>
                </a:rPr>
                <a:t>c</a:t>
              </a:r>
              <a:r>
                <a:rPr lang="en-US" sz="20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999D510-A82A-EE4D-AD2B-36875C333BE9}"/>
                </a:ext>
              </a:extLst>
            </p:cNvPr>
            <p:cNvSpPr txBox="1"/>
            <p:nvPr/>
          </p:nvSpPr>
          <p:spPr>
            <a:xfrm>
              <a:off x="5405078" y="5880878"/>
              <a:ext cx="4972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2000" i="1" dirty="0">
                  <a:latin typeface="Helvetica" charset="0"/>
                  <a:ea typeface="Helvetica" charset="0"/>
                  <a:cs typeface="Helvetica" charset="0"/>
                </a:rPr>
                <a:t>d</a:t>
              </a:r>
              <a:r>
                <a:rPr lang="en-US" sz="20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5C4E410-F520-5946-AB5E-87FF75C6325A}"/>
                </a:ext>
              </a:extLst>
            </p:cNvPr>
            <p:cNvSpPr txBox="1"/>
            <p:nvPr/>
          </p:nvSpPr>
          <p:spPr>
            <a:xfrm>
              <a:off x="1467412" y="9308314"/>
              <a:ext cx="4972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2000" i="1" dirty="0">
                  <a:latin typeface="Helvetica" charset="0"/>
                  <a:ea typeface="Helvetica" charset="0"/>
                  <a:cs typeface="Helvetica" charset="0"/>
                </a:rPr>
                <a:t>e</a:t>
              </a:r>
              <a:r>
                <a:rPr lang="en-US" sz="20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7255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076867B-89D7-DD47-9C46-CCC0C5E66249}"/>
              </a:ext>
            </a:extLst>
          </p:cNvPr>
          <p:cNvGrpSpPr/>
          <p:nvPr/>
        </p:nvGrpSpPr>
        <p:grpSpPr>
          <a:xfrm>
            <a:off x="2821569" y="715174"/>
            <a:ext cx="9110356" cy="5882351"/>
            <a:chOff x="2821569" y="715174"/>
            <a:chExt cx="9110356" cy="5882351"/>
          </a:xfrm>
        </p:grpSpPr>
        <p:sp>
          <p:nvSpPr>
            <p:cNvPr id="140" name="Triangle 139"/>
            <p:cNvSpPr/>
            <p:nvPr/>
          </p:nvSpPr>
          <p:spPr>
            <a:xfrm rot="16200000">
              <a:off x="4198441" y="275258"/>
              <a:ext cx="1540931" cy="3361086"/>
            </a:xfrm>
            <a:prstGeom prst="triangle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DF57656-6D71-CA42-B83F-B89D6F41F60D}"/>
                </a:ext>
              </a:extLst>
            </p:cNvPr>
            <p:cNvGrpSpPr/>
            <p:nvPr/>
          </p:nvGrpSpPr>
          <p:grpSpPr>
            <a:xfrm rot="10800000">
              <a:off x="3249915" y="1169050"/>
              <a:ext cx="3412271" cy="1561624"/>
              <a:chOff x="3290859" y="1169050"/>
              <a:chExt cx="3412271" cy="1561624"/>
            </a:xfrm>
          </p:grpSpPr>
          <p:sp>
            <p:nvSpPr>
              <p:cNvPr id="141" name="Triangle 140"/>
              <p:cNvSpPr/>
              <p:nvPr/>
            </p:nvSpPr>
            <p:spPr>
              <a:xfrm rot="5400000">
                <a:off x="4216183" y="243726"/>
                <a:ext cx="1561624" cy="3412271"/>
              </a:xfrm>
              <a:prstGeom prst="triangle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"/>
                  <a:cs typeface=""/>
                </a:endParaRPr>
              </a:p>
            </p:txBody>
          </p:sp>
          <p:cxnSp>
            <p:nvCxnSpPr>
              <p:cNvPr id="142" name="Straight Connector 141"/>
              <p:cNvCxnSpPr/>
              <p:nvPr/>
            </p:nvCxnSpPr>
            <p:spPr>
              <a:xfrm>
                <a:off x="3679167" y="1261872"/>
                <a:ext cx="0" cy="1362795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4001712" y="1315358"/>
                <a:ext cx="0" cy="1241575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4324257" y="1427967"/>
                <a:ext cx="0" cy="1060430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4646802" y="1490597"/>
                <a:ext cx="0" cy="927051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5291892" y="1640910"/>
                <a:ext cx="0" cy="622019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5614437" y="1716066"/>
                <a:ext cx="0" cy="488640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5936982" y="1774289"/>
                <a:ext cx="0" cy="346447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6259529" y="1849445"/>
                <a:ext cx="0" cy="200541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4969347" y="1553227"/>
                <a:ext cx="0" cy="776614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53" name="TextBox 152"/>
            <p:cNvSpPr txBox="1"/>
            <p:nvPr/>
          </p:nvSpPr>
          <p:spPr>
            <a:xfrm>
              <a:off x="6123921" y="2727672"/>
              <a:ext cx="9941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Rural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prstClr val="black"/>
                  </a:solidFill>
                </a:rPr>
                <a:t>K = 1000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2835843" y="2062912"/>
              <a:ext cx="7665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Urban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prstClr val="black"/>
                  </a:solidFill>
                </a:rPr>
                <a:t>K = 10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821569" y="715174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prstClr val="black"/>
                  </a:solidFill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kern="0" dirty="0">
                  <a:solidFill>
                    <a:prstClr val="black"/>
                  </a:solidFill>
                  <a:latin typeface="Helvetica" charset="0"/>
                  <a:ea typeface="Helvetica" charset="0"/>
                  <a:cs typeface="Helvetica" charset="0"/>
                </a:rPr>
                <a:t>a</a:t>
              </a:r>
              <a:r>
                <a:rPr lang="en-US" sz="1800" kern="0" dirty="0">
                  <a:solidFill>
                    <a:prstClr val="black"/>
                  </a:solidFill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0491252" y="1404730"/>
              <a:ext cx="355702" cy="1309663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0160000" y="1616765"/>
              <a:ext cx="335712" cy="1097627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9820331" y="1855699"/>
              <a:ext cx="388195" cy="872339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9484871" y="2059766"/>
              <a:ext cx="441218" cy="65367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9153693" y="2272747"/>
              <a:ext cx="342348" cy="441643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0828551" y="1185333"/>
              <a:ext cx="355600" cy="1528997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7775150" y="1164920"/>
              <a:ext cx="3412272" cy="1567671"/>
            </a:xfrm>
            <a:prstGeom prst="rect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8134602" y="1162430"/>
              <a:ext cx="3995" cy="155322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1" name="Straight Connector 120"/>
            <p:cNvCxnSpPr/>
            <p:nvPr/>
          </p:nvCxnSpPr>
          <p:spPr>
            <a:xfrm>
              <a:off x="8471600" y="1175305"/>
              <a:ext cx="3995" cy="155322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2" name="Straight Connector 121"/>
            <p:cNvCxnSpPr/>
            <p:nvPr/>
          </p:nvCxnSpPr>
          <p:spPr>
            <a:xfrm>
              <a:off x="8808598" y="1172915"/>
              <a:ext cx="3995" cy="155322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3" name="Straight Connector 122"/>
            <p:cNvCxnSpPr/>
            <p:nvPr/>
          </p:nvCxnSpPr>
          <p:spPr>
            <a:xfrm>
              <a:off x="9145596" y="1172167"/>
              <a:ext cx="3995" cy="155322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4" name="Straight Connector 123"/>
            <p:cNvCxnSpPr/>
            <p:nvPr/>
          </p:nvCxnSpPr>
          <p:spPr>
            <a:xfrm>
              <a:off x="9482594" y="1173631"/>
              <a:ext cx="3995" cy="155322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5" name="Straight Connector 124"/>
            <p:cNvCxnSpPr/>
            <p:nvPr/>
          </p:nvCxnSpPr>
          <p:spPr>
            <a:xfrm>
              <a:off x="9819592" y="1162430"/>
              <a:ext cx="3995" cy="155322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6" name="Straight Connector 125"/>
            <p:cNvCxnSpPr/>
            <p:nvPr/>
          </p:nvCxnSpPr>
          <p:spPr>
            <a:xfrm>
              <a:off x="10156590" y="1162430"/>
              <a:ext cx="3995" cy="155322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7" name="Straight Connector 126"/>
            <p:cNvCxnSpPr/>
            <p:nvPr/>
          </p:nvCxnSpPr>
          <p:spPr>
            <a:xfrm>
              <a:off x="10830583" y="1167654"/>
              <a:ext cx="3995" cy="155322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8" name="Straight Connector 127"/>
            <p:cNvCxnSpPr/>
            <p:nvPr/>
          </p:nvCxnSpPr>
          <p:spPr>
            <a:xfrm>
              <a:off x="10493588" y="1161103"/>
              <a:ext cx="3995" cy="155322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31" name="TextBox 130"/>
            <p:cNvSpPr txBox="1"/>
            <p:nvPr/>
          </p:nvSpPr>
          <p:spPr>
            <a:xfrm>
              <a:off x="10937742" y="2733586"/>
              <a:ext cx="9941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Rural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prstClr val="black"/>
                  </a:solidFill>
                </a:rPr>
                <a:t>K = 1000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291013" y="2727672"/>
              <a:ext cx="9941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Urban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prstClr val="black"/>
                  </a:solidFill>
                </a:rPr>
                <a:t>K = 1000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9524902" y="3014098"/>
              <a:ext cx="13490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Colonization</a:t>
              </a:r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4335684" y="4928709"/>
              <a:ext cx="726511" cy="726511"/>
            </a:xfrm>
            <a:prstGeom prst="roundRect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6078887" y="4597813"/>
              <a:ext cx="1388302" cy="1388302"/>
            </a:xfrm>
            <a:prstGeom prst="roundRect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8485602" y="4597813"/>
              <a:ext cx="1388302" cy="1388302"/>
            </a:xfrm>
            <a:prstGeom prst="roundRect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8481799" y="5053969"/>
              <a:ext cx="1390389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99" name="Straight Arrow Connector 98"/>
            <p:cNvCxnSpPr/>
            <p:nvPr/>
          </p:nvCxnSpPr>
          <p:spPr>
            <a:xfrm flipV="1">
              <a:off x="8995365" y="3776316"/>
              <a:ext cx="0" cy="821497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0" name="Straight Arrow Connector 99"/>
            <p:cNvCxnSpPr/>
            <p:nvPr/>
          </p:nvCxnSpPr>
          <p:spPr>
            <a:xfrm>
              <a:off x="9358621" y="3776316"/>
              <a:ext cx="0" cy="834023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1" name="TextBox 100"/>
            <p:cNvSpPr txBox="1"/>
            <p:nvPr/>
          </p:nvSpPr>
          <p:spPr>
            <a:xfrm>
              <a:off x="8548142" y="3474675"/>
              <a:ext cx="1146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Gene flow</a:t>
              </a:r>
            </a:p>
          </p:txBody>
        </p:sp>
        <p:cxnSp>
          <p:nvCxnSpPr>
            <p:cNvPr id="102" name="Straight Arrow Connector 101"/>
            <p:cNvCxnSpPr/>
            <p:nvPr/>
          </p:nvCxnSpPr>
          <p:spPr>
            <a:xfrm>
              <a:off x="9873904" y="5291964"/>
              <a:ext cx="1313517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3" name="TextBox 102"/>
            <p:cNvSpPr txBox="1"/>
            <p:nvPr/>
          </p:nvSpPr>
          <p:spPr>
            <a:xfrm>
              <a:off x="9854403" y="4922632"/>
              <a:ext cx="13490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Colonization</a:t>
              </a:r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>
              <a:off x="7467189" y="5291964"/>
              <a:ext cx="1018413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5" name="Straight Arrow Connector 104"/>
            <p:cNvCxnSpPr/>
            <p:nvPr/>
          </p:nvCxnSpPr>
          <p:spPr>
            <a:xfrm>
              <a:off x="5060474" y="5291964"/>
              <a:ext cx="1018413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6" name="Bent Arrow 105"/>
            <p:cNvSpPr/>
            <p:nvPr/>
          </p:nvSpPr>
          <p:spPr>
            <a:xfrm rot="5400000">
              <a:off x="3780296" y="3925032"/>
              <a:ext cx="495637" cy="1474511"/>
            </a:xfrm>
            <a:prstGeom prst="bentArrow">
              <a:avLst>
                <a:gd name="adj1" fmla="val 0"/>
                <a:gd name="adj2" fmla="val 7309"/>
                <a:gd name="adj3" fmla="val 7309"/>
                <a:gd name="adj4" fmla="val 28586"/>
              </a:avLst>
            </a:prstGeom>
            <a:solidFill>
              <a:srgbClr val="4472C4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290859" y="4045137"/>
              <a:ext cx="13490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Colonization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124042" y="4928896"/>
              <a:ext cx="8963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Growth</a:t>
              </a:r>
            </a:p>
          </p:txBody>
        </p:sp>
        <p:sp>
          <p:nvSpPr>
            <p:cNvPr id="109" name="U-Turn Arrow 108"/>
            <p:cNvSpPr/>
            <p:nvPr/>
          </p:nvSpPr>
          <p:spPr>
            <a:xfrm rot="10800000">
              <a:off x="4652471" y="5673823"/>
              <a:ext cx="4601396" cy="923702"/>
            </a:xfrm>
            <a:prstGeom prst="uturnArrow">
              <a:avLst>
                <a:gd name="adj1" fmla="val 3200"/>
                <a:gd name="adj2" fmla="val 7797"/>
                <a:gd name="adj3" fmla="val 6786"/>
                <a:gd name="adj4" fmla="val 43750"/>
                <a:gd name="adj5" fmla="val 100000"/>
              </a:avLst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9061439" y="5417039"/>
              <a:ext cx="463463" cy="53862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530567" y="6224109"/>
              <a:ext cx="2845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Within-population dynamics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453655" y="4928896"/>
              <a:ext cx="1045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Selection</a:t>
              </a:r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6088266" y="5298228"/>
              <a:ext cx="1390389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87" name="TextBox 86"/>
            <p:cNvSpPr txBox="1"/>
            <p:nvPr/>
          </p:nvSpPr>
          <p:spPr>
            <a:xfrm>
              <a:off x="6222930" y="4637361"/>
              <a:ext cx="1111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p</a:t>
              </a:r>
              <a:r>
                <a:rPr kumimoji="0" lang="en-US" sz="1800" b="0" i="0" u="none" strike="noStrike" kern="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B</a:t>
              </a:r>
              <a:r>
                <a:rPr kumimoji="0" 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(e.g. </a:t>
              </a:r>
              <a:r>
                <a: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Li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)</a:t>
              </a:r>
              <a:endParaRPr kumimoji="0" lang="en-US" sz="1800" b="0" i="1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624260" y="4631309"/>
              <a:ext cx="1160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p’</a:t>
              </a:r>
              <a:r>
                <a:rPr kumimoji="0" lang="en-US" sz="1800" b="0" i="0" u="none" strike="noStrike" kern="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B</a:t>
              </a:r>
              <a:r>
                <a:rPr kumimoji="0" 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(e.g. </a:t>
              </a:r>
              <a:r>
                <a: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Li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)</a:t>
              </a:r>
              <a:endParaRPr kumimoji="0" lang="en-US" sz="1800" b="0" i="1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244190" y="5431259"/>
              <a:ext cx="10670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q</a:t>
              </a:r>
              <a:r>
                <a:rPr kumimoji="0" lang="en-US" sz="1800" b="0" i="0" u="none" strike="noStrike" kern="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B</a:t>
              </a:r>
              <a:r>
                <a:rPr kumimoji="0" 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(e.g. </a:t>
              </a:r>
              <a:r>
                <a: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li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)</a:t>
              </a:r>
              <a:endParaRPr kumimoji="0" lang="en-US" sz="1800" b="0" i="1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8640274" y="5431259"/>
              <a:ext cx="1116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q’</a:t>
              </a:r>
              <a:r>
                <a:rPr kumimoji="0" lang="en-US" sz="1800" b="0" i="0" u="none" strike="noStrike" kern="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B</a:t>
              </a:r>
              <a:r>
                <a:rPr kumimoji="0" 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(e.g. </a:t>
              </a:r>
              <a:r>
                <a: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li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)</a:t>
              </a:r>
              <a:endParaRPr kumimoji="0" lang="en-US" sz="1800" b="0" i="1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349270" y="4619433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(1)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758914" y="4616684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(2)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9580416" y="3474674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(3)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0308149" y="4624602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(4)</a:t>
              </a: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3288363" y="718417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Drift scenario 1</a:t>
              </a: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7737664" y="718144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Drift scenario 2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292120" y="724788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prstClr val="black"/>
                  </a:solidFill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kern="0" dirty="0">
                  <a:solidFill>
                    <a:prstClr val="black"/>
                  </a:solidFill>
                  <a:latin typeface="Helvetica" charset="0"/>
                  <a:ea typeface="Helvetica" charset="0"/>
                  <a:cs typeface="Helvetica" charset="0"/>
                </a:rPr>
                <a:t>b</a:t>
              </a:r>
              <a:r>
                <a:rPr lang="en-US" sz="1800" kern="0" dirty="0">
                  <a:solidFill>
                    <a:prstClr val="black"/>
                  </a:solidFill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821569" y="4045137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>
                  <a:solidFill>
                    <a:prstClr val="black"/>
                  </a:solidFill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kern="0" dirty="0">
                  <a:solidFill>
                    <a:prstClr val="black"/>
                  </a:solidFill>
                  <a:latin typeface="Helvetica" charset="0"/>
                  <a:ea typeface="Helvetica" charset="0"/>
                  <a:cs typeface="Helvetica" charset="0"/>
                </a:rPr>
                <a:t>c</a:t>
              </a:r>
              <a:r>
                <a:rPr lang="en-US" sz="1800" kern="0">
                  <a:solidFill>
                    <a:prstClr val="black"/>
                  </a:solidFill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5" name="U-Turn Arrow 4">
              <a:extLst>
                <a:ext uri="{FF2B5EF4-FFF2-40B4-BE49-F238E27FC236}">
                  <a16:creationId xmlns:a16="http://schemas.microsoft.com/office/drawing/2014/main" id="{26874518-68AB-5D43-8EB5-485C515D9DCE}"/>
                </a:ext>
              </a:extLst>
            </p:cNvPr>
            <p:cNvSpPr/>
            <p:nvPr/>
          </p:nvSpPr>
          <p:spPr>
            <a:xfrm rot="10800000">
              <a:off x="10692984" y="2757192"/>
              <a:ext cx="320759" cy="253549"/>
            </a:xfrm>
            <a:prstGeom prst="uturnArrow">
              <a:avLst>
                <a:gd name="adj1" fmla="val 4956"/>
                <a:gd name="adj2" fmla="val 18181"/>
                <a:gd name="adj3" fmla="val 26869"/>
                <a:gd name="adj4" fmla="val 24780"/>
                <a:gd name="adj5" fmla="val 10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7" name="U-Turn Arrow 156">
              <a:extLst>
                <a:ext uri="{FF2B5EF4-FFF2-40B4-BE49-F238E27FC236}">
                  <a16:creationId xmlns:a16="http://schemas.microsoft.com/office/drawing/2014/main" id="{0FA83757-2828-2344-9E23-7F0A17A69F3C}"/>
                </a:ext>
              </a:extLst>
            </p:cNvPr>
            <p:cNvSpPr/>
            <p:nvPr/>
          </p:nvSpPr>
          <p:spPr>
            <a:xfrm rot="10800000">
              <a:off x="10353207" y="2758094"/>
              <a:ext cx="325977" cy="253549"/>
            </a:xfrm>
            <a:prstGeom prst="uturnArrow">
              <a:avLst>
                <a:gd name="adj1" fmla="val 4956"/>
                <a:gd name="adj2" fmla="val 18181"/>
                <a:gd name="adj3" fmla="val 26869"/>
                <a:gd name="adj4" fmla="val 24780"/>
                <a:gd name="adj5" fmla="val 10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8" name="U-Turn Arrow 157">
              <a:extLst>
                <a:ext uri="{FF2B5EF4-FFF2-40B4-BE49-F238E27FC236}">
                  <a16:creationId xmlns:a16="http://schemas.microsoft.com/office/drawing/2014/main" id="{B0233413-8209-574B-9201-19666C3C3335}"/>
                </a:ext>
              </a:extLst>
            </p:cNvPr>
            <p:cNvSpPr/>
            <p:nvPr/>
          </p:nvSpPr>
          <p:spPr>
            <a:xfrm rot="10800000">
              <a:off x="10013430" y="2753585"/>
              <a:ext cx="325785" cy="253549"/>
            </a:xfrm>
            <a:prstGeom prst="uturnArrow">
              <a:avLst>
                <a:gd name="adj1" fmla="val 4956"/>
                <a:gd name="adj2" fmla="val 18181"/>
                <a:gd name="adj3" fmla="val 26869"/>
                <a:gd name="adj4" fmla="val 24780"/>
                <a:gd name="adj5" fmla="val 10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9" name="U-Turn Arrow 158">
              <a:extLst>
                <a:ext uri="{FF2B5EF4-FFF2-40B4-BE49-F238E27FC236}">
                  <a16:creationId xmlns:a16="http://schemas.microsoft.com/office/drawing/2014/main" id="{44E35D0B-2B41-F046-AEAD-8A50942B1A92}"/>
                </a:ext>
              </a:extLst>
            </p:cNvPr>
            <p:cNvSpPr/>
            <p:nvPr/>
          </p:nvSpPr>
          <p:spPr>
            <a:xfrm rot="10800000">
              <a:off x="9673652" y="2759898"/>
              <a:ext cx="325594" cy="253549"/>
            </a:xfrm>
            <a:prstGeom prst="uturnArrow">
              <a:avLst>
                <a:gd name="adj1" fmla="val 4956"/>
                <a:gd name="adj2" fmla="val 18181"/>
                <a:gd name="adj3" fmla="val 26869"/>
                <a:gd name="adj4" fmla="val 24780"/>
                <a:gd name="adj5" fmla="val 10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3" name="U-Turn Arrow 162">
              <a:extLst>
                <a:ext uri="{FF2B5EF4-FFF2-40B4-BE49-F238E27FC236}">
                  <a16:creationId xmlns:a16="http://schemas.microsoft.com/office/drawing/2014/main" id="{AD271960-437D-1745-99EF-58F2FF1AF0DE}"/>
                </a:ext>
              </a:extLst>
            </p:cNvPr>
            <p:cNvSpPr/>
            <p:nvPr/>
          </p:nvSpPr>
          <p:spPr>
            <a:xfrm rot="10800000">
              <a:off x="9331377" y="2752403"/>
              <a:ext cx="325594" cy="253549"/>
            </a:xfrm>
            <a:prstGeom prst="uturnArrow">
              <a:avLst>
                <a:gd name="adj1" fmla="val 4956"/>
                <a:gd name="adj2" fmla="val 18181"/>
                <a:gd name="adj3" fmla="val 26869"/>
                <a:gd name="adj4" fmla="val 24780"/>
                <a:gd name="adj5" fmla="val 10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090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7980F44-6D7F-5A4D-92DC-7B521DB82400}"/>
              </a:ext>
            </a:extLst>
          </p:cNvPr>
          <p:cNvGrpSpPr/>
          <p:nvPr/>
        </p:nvGrpSpPr>
        <p:grpSpPr>
          <a:xfrm>
            <a:off x="3924113" y="1284354"/>
            <a:ext cx="7151872" cy="3198171"/>
            <a:chOff x="3924113" y="1284354"/>
            <a:chExt cx="7151872" cy="3198171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5095770" y="1621189"/>
              <a:ext cx="0" cy="2861336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3924113" y="3948141"/>
              <a:ext cx="1124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–Maximum </a:t>
              </a:r>
              <a:r>
                <a:rPr kumimoji="0" lang="en-US" sz="14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968997" y="1820076"/>
              <a:ext cx="10342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Maximum </a:t>
              </a:r>
              <a:r>
                <a:rPr kumimoji="0" lang="en-US" sz="14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5039262" y="1924702"/>
              <a:ext cx="116977" cy="116977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8655015" y="4060793"/>
              <a:ext cx="116977" cy="116977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63012" y="305690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0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922388" y="2938154"/>
              <a:ext cx="0" cy="184666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>
            <a:xfrm>
              <a:off x="8713584" y="2948050"/>
              <a:ext cx="0" cy="184666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3" name="TextBox 32"/>
            <p:cNvSpPr txBox="1"/>
            <p:nvPr/>
          </p:nvSpPr>
          <p:spPr>
            <a:xfrm>
              <a:off x="6747327" y="305492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20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5095770" y="3030487"/>
              <a:ext cx="3957351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8537921" y="305492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CA" sz="1400" kern="0" dirty="0">
                  <a:solidFill>
                    <a:prstClr val="black"/>
                  </a:solidFill>
                </a:rPr>
                <a:t>40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36" name="Straight Connector 35"/>
            <p:cNvCxnSpPr>
              <a:cxnSpLocks/>
              <a:stCxn id="28" idx="1"/>
              <a:endCxn id="29" idx="1"/>
            </p:cNvCxnSpPr>
            <p:nvPr/>
          </p:nvCxnSpPr>
          <p:spPr>
            <a:xfrm>
              <a:off x="5056393" y="1941833"/>
              <a:ext cx="3615753" cy="2136091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7" name="Straight Connector 36"/>
            <p:cNvCxnSpPr/>
            <p:nvPr/>
          </p:nvCxnSpPr>
          <p:spPr>
            <a:xfrm>
              <a:off x="6926805" y="1621189"/>
              <a:ext cx="0" cy="2861336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8961304" y="2759469"/>
              <a:ext cx="211468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Distance from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urban-most population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121841" y="1284354"/>
              <a:ext cx="17844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Urban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Selection against HCN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190625" y="1284354"/>
              <a:ext cx="14702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Rural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Selection for HCN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 rot="16200000">
              <a:off x="4192342" y="2747595"/>
              <a:ext cx="118654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Strength of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selection (</a:t>
              </a:r>
              <a:r>
                <a:rPr kumimoji="0" lang="en-US" sz="16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)</a:t>
              </a: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4980257" y="1976253"/>
              <a:ext cx="213757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>
            <a:xfrm>
              <a:off x="4980003" y="4113438"/>
              <a:ext cx="213757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941553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88662" y="2732562"/>
            <a:ext cx="10829178" cy="8935972"/>
            <a:chOff x="1588662" y="2732562"/>
            <a:chExt cx="10829178" cy="8935972"/>
          </a:xfrm>
        </p:grpSpPr>
        <p:grpSp>
          <p:nvGrpSpPr>
            <p:cNvPr id="48" name="Group 47"/>
            <p:cNvGrpSpPr/>
            <p:nvPr/>
          </p:nvGrpSpPr>
          <p:grpSpPr>
            <a:xfrm>
              <a:off x="1588662" y="2732562"/>
              <a:ext cx="10829178" cy="8935972"/>
              <a:chOff x="1588662" y="2732562"/>
              <a:chExt cx="10829178" cy="8935972"/>
            </a:xfrm>
          </p:grpSpPr>
          <p:pic>
            <p:nvPicPr>
              <p:cNvPr id="38" name="Picture 37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93" t="13194" b="17824"/>
              <a:stretch/>
            </p:blipFill>
            <p:spPr>
              <a:xfrm>
                <a:off x="2108200" y="7314115"/>
                <a:ext cx="5207000" cy="3784600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51" t="11614" b="16405"/>
              <a:stretch/>
            </p:blipFill>
            <p:spPr>
              <a:xfrm>
                <a:off x="7315200" y="7288715"/>
                <a:ext cx="5102640" cy="3949148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31" t="13909" b="18216"/>
              <a:stretch/>
            </p:blipFill>
            <p:spPr>
              <a:xfrm>
                <a:off x="1966292" y="3140766"/>
                <a:ext cx="5226878" cy="3723862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71" t="12822" b="16646"/>
              <a:stretch/>
            </p:blipFill>
            <p:spPr>
              <a:xfrm>
                <a:off x="7193170" y="3140766"/>
                <a:ext cx="5224670" cy="3869635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 rot="16200000">
                <a:off x="1089808" y="4645220"/>
                <a:ext cx="1351652" cy="3539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700" dirty="0">
                    <a:latin typeface="Helvetica" charset="0"/>
                    <a:ea typeface="Helvetica" charset="0"/>
                    <a:cs typeface="Helvetica" charset="0"/>
                  </a:rPr>
                  <a:t>Mean Slope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 rot="16200000">
                <a:off x="184913" y="8838239"/>
                <a:ext cx="3161443" cy="3539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700" dirty="0">
                    <a:latin typeface="Helvetica" charset="0"/>
                    <a:ea typeface="Helvetica" charset="0"/>
                    <a:cs typeface="Helvetica" charset="0"/>
                  </a:rPr>
                  <a:t>Proportion of significant slopes</a:t>
                </a:r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11074896" y="7340646"/>
                <a:ext cx="1319592" cy="938624"/>
                <a:chOff x="6820939" y="992654"/>
                <a:chExt cx="1319592" cy="938624"/>
              </a:xfrm>
            </p:grpSpPr>
            <p:sp>
              <p:nvSpPr>
                <p:cNvPr id="17" name="Triangle 16"/>
                <p:cNvSpPr/>
                <p:nvPr/>
              </p:nvSpPr>
              <p:spPr>
                <a:xfrm>
                  <a:off x="6965457" y="1310655"/>
                  <a:ext cx="218072" cy="18799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Triangle 17"/>
                <p:cNvSpPr/>
                <p:nvPr/>
              </p:nvSpPr>
              <p:spPr>
                <a:xfrm rot="10800000">
                  <a:off x="6961845" y="1633761"/>
                  <a:ext cx="219600" cy="18720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7194560" y="1260658"/>
                  <a:ext cx="7216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Helvetica" charset="0"/>
                      <a:ea typeface="Helvetica" charset="0"/>
                      <a:cs typeface="Helvetica" charset="0"/>
                    </a:rPr>
                    <a:t>Positive</a:t>
                  </a: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7207260" y="1592787"/>
                  <a:ext cx="78899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Helvetica" charset="0"/>
                      <a:ea typeface="Helvetica" charset="0"/>
                      <a:cs typeface="Helvetica" charset="0"/>
                    </a:rPr>
                    <a:t>Negative</a:t>
                  </a: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6858430" y="1018493"/>
                  <a:ext cx="1231900" cy="91278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6820939" y="992654"/>
                  <a:ext cx="13195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Helvetica" charset="0"/>
                      <a:ea typeface="Helvetica" charset="0"/>
                      <a:cs typeface="Helvetica" charset="0"/>
                    </a:rPr>
                    <a:t>Cline direction</a:t>
                  </a:r>
                </a:p>
              </p:txBody>
            </p:sp>
          </p:grpSp>
          <p:sp>
            <p:nvSpPr>
              <p:cNvPr id="16" name="TextBox 15"/>
              <p:cNvSpPr txBox="1"/>
              <p:nvPr/>
            </p:nvSpPr>
            <p:spPr>
              <a:xfrm>
                <a:off x="11407256" y="3182419"/>
                <a:ext cx="5164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HCN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1405096" y="3474318"/>
                <a:ext cx="9509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>
                    <a:latin typeface="Helvetica" charset="0"/>
                    <a:ea typeface="Helvetica" charset="0"/>
                    <a:cs typeface="Helvetica" charset="0"/>
                  </a:rPr>
                  <a:t>CYP79D15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405096" y="3808627"/>
                <a:ext cx="3032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>
                    <a:latin typeface="Helvetica" charset="0"/>
                    <a:ea typeface="Helvetica" charset="0"/>
                    <a:cs typeface="Helvetica" charset="0"/>
                  </a:rPr>
                  <a:t>Li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1118135" y="3140766"/>
                <a:ext cx="1231900" cy="9802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1223357" y="3535625"/>
                <a:ext cx="154379" cy="1543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 rot="2700000">
                <a:off x="11234666" y="3865060"/>
                <a:ext cx="154800" cy="15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11217370" y="3238297"/>
                <a:ext cx="154800" cy="154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5969496" y="7340646"/>
                <a:ext cx="1319592" cy="938624"/>
                <a:chOff x="6820939" y="992654"/>
                <a:chExt cx="1319592" cy="938624"/>
              </a:xfrm>
            </p:grpSpPr>
            <p:sp>
              <p:nvSpPr>
                <p:cNvPr id="32" name="Triangle 31"/>
                <p:cNvSpPr/>
                <p:nvPr/>
              </p:nvSpPr>
              <p:spPr>
                <a:xfrm>
                  <a:off x="6965457" y="1310655"/>
                  <a:ext cx="218072" cy="18799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Triangle 32"/>
                <p:cNvSpPr/>
                <p:nvPr/>
              </p:nvSpPr>
              <p:spPr>
                <a:xfrm rot="10800000">
                  <a:off x="6961845" y="1633761"/>
                  <a:ext cx="219600" cy="18720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7194560" y="1260658"/>
                  <a:ext cx="7216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Helvetica" charset="0"/>
                      <a:ea typeface="Helvetica" charset="0"/>
                      <a:cs typeface="Helvetica" charset="0"/>
                    </a:rPr>
                    <a:t>Positive</a:t>
                  </a: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7207260" y="1592787"/>
                  <a:ext cx="78899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Helvetica" charset="0"/>
                      <a:ea typeface="Helvetica" charset="0"/>
                      <a:cs typeface="Helvetica" charset="0"/>
                    </a:rPr>
                    <a:t>Negative</a:t>
                  </a:r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6858430" y="1018493"/>
                  <a:ext cx="1231900" cy="91278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6820939" y="992654"/>
                  <a:ext cx="13195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Helvetica" charset="0"/>
                      <a:ea typeface="Helvetica" charset="0"/>
                      <a:cs typeface="Helvetica" charset="0"/>
                    </a:rPr>
                    <a:t>Cline direction</a:t>
                  </a:r>
                </a:p>
              </p:txBody>
            </p:sp>
          </p:grpSp>
          <p:sp>
            <p:nvSpPr>
              <p:cNvPr id="39" name="TextBox 38"/>
              <p:cNvSpPr txBox="1"/>
              <p:nvPr/>
            </p:nvSpPr>
            <p:spPr>
              <a:xfrm>
                <a:off x="8972664" y="11185369"/>
                <a:ext cx="2334293" cy="3539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700" dirty="0">
                    <a:latin typeface="Helvetica" charset="0"/>
                    <a:ea typeface="Helvetica" charset="0"/>
                    <a:cs typeface="Helvetica" charset="0"/>
                  </a:rPr>
                  <a:t>Level of gene flow (</a:t>
                </a:r>
                <a:r>
                  <a:rPr lang="en-US" sz="1700" i="1" dirty="0">
                    <a:latin typeface="Helvetica" charset="0"/>
                    <a:ea typeface="Helvetica" charset="0"/>
                    <a:cs typeface="Helvetica" charset="0"/>
                  </a:rPr>
                  <a:t>m</a:t>
                </a:r>
                <a:r>
                  <a:rPr lang="en-US" sz="1700" dirty="0">
                    <a:latin typeface="Helvetica" charset="0"/>
                    <a:ea typeface="Helvetica" charset="0"/>
                    <a:cs typeface="Helvetica" charset="0"/>
                  </a:rPr>
                  <a:t>)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419516" y="11102377"/>
                <a:ext cx="117852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Helvetica" charset="0"/>
                    <a:ea typeface="Helvetica" charset="0"/>
                    <a:cs typeface="Helvetica" charset="0"/>
                  </a:rPr>
                  <a:t>Strong </a:t>
                </a:r>
              </a:p>
              <a:p>
                <a:pPr algn="ctr"/>
                <a:r>
                  <a:rPr lang="en-US" sz="1400" dirty="0">
                    <a:latin typeface="Helvetica" charset="0"/>
                    <a:ea typeface="Helvetica" charset="0"/>
                    <a:cs typeface="Helvetica" charset="0"/>
                  </a:rPr>
                  <a:t>drift gradient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6195855" y="11102377"/>
                <a:ext cx="117852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Helvetica" charset="0"/>
                    <a:ea typeface="Helvetica" charset="0"/>
                    <a:cs typeface="Helvetica" charset="0"/>
                  </a:rPr>
                  <a:t>No </a:t>
                </a:r>
              </a:p>
              <a:p>
                <a:pPr algn="ctr"/>
                <a:r>
                  <a:rPr lang="en-US" sz="1400" dirty="0">
                    <a:latin typeface="Helvetica" charset="0"/>
                    <a:ea typeface="Helvetica" charset="0"/>
                    <a:cs typeface="Helvetica" charset="0"/>
                  </a:rPr>
                  <a:t>drift gradient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024388" y="11052981"/>
                <a:ext cx="1749197" cy="61555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700" dirty="0">
                    <a:latin typeface="Helvetica" charset="0"/>
                    <a:ea typeface="Helvetica" charset="0"/>
                    <a:cs typeface="Helvetica" charset="0"/>
                  </a:rPr>
                  <a:t>Minimum urban </a:t>
                </a:r>
              </a:p>
              <a:p>
                <a:pPr algn="ctr"/>
                <a:r>
                  <a:rPr lang="en-US" sz="1700" dirty="0">
                    <a:latin typeface="Helvetica" charset="0"/>
                    <a:ea typeface="Helvetica" charset="0"/>
                    <a:cs typeface="Helvetica" charset="0"/>
                  </a:rPr>
                  <a:t>population size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153345" y="2732562"/>
                <a:ext cx="466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latin typeface="Helvetica" charset="0"/>
                    <a:ea typeface="Helvetica" charset="0"/>
                    <a:cs typeface="Helvetica" charset="0"/>
                  </a:rPr>
                  <a:t>(</a:t>
                </a:r>
                <a:r>
                  <a:rPr lang="en-US" sz="1800" i="1" dirty="0">
                    <a:latin typeface="Helvetica" charset="0"/>
                    <a:ea typeface="Helvetica" charset="0"/>
                    <a:cs typeface="Helvetica" charset="0"/>
                  </a:rPr>
                  <a:t>a</a:t>
                </a:r>
                <a:r>
                  <a:rPr lang="en-US" sz="1800" dirty="0">
                    <a:latin typeface="Helvetica" charset="0"/>
                    <a:ea typeface="Helvetica" charset="0"/>
                    <a:cs typeface="Helvetica" charset="0"/>
                  </a:rPr>
                  <a:t>)</a:t>
                </a: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7374383" y="2732562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dirty="0">
                  <a:latin typeface="Helvetica" charset="0"/>
                  <a:ea typeface="Helvetica" charset="0"/>
                  <a:cs typeface="Helvetica" charset="0"/>
                </a:rPr>
                <a:t>b</a:t>
              </a:r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153345" y="6910060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dirty="0">
                  <a:latin typeface="Helvetica" charset="0"/>
                  <a:ea typeface="Helvetica" charset="0"/>
                  <a:cs typeface="Helvetica" charset="0"/>
                </a:rPr>
                <a:t>c</a:t>
              </a:r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374383" y="6910060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dirty="0">
                  <a:latin typeface="Helvetica" charset="0"/>
                  <a:ea typeface="Helvetica" charset="0"/>
                  <a:cs typeface="Helvetica" charset="0"/>
                </a:rPr>
                <a:t>d</a:t>
              </a:r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4634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CF1DA9E-61E0-FC4E-BC63-D02470DA44E7}"/>
              </a:ext>
            </a:extLst>
          </p:cNvPr>
          <p:cNvGrpSpPr/>
          <p:nvPr/>
        </p:nvGrpSpPr>
        <p:grpSpPr>
          <a:xfrm>
            <a:off x="4230263" y="2211862"/>
            <a:ext cx="5599537" cy="9034419"/>
            <a:chOff x="4230263" y="2211862"/>
            <a:chExt cx="5599537" cy="9034419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61" t="13658" b="17824"/>
            <a:stretch/>
          </p:blipFill>
          <p:spPr>
            <a:xfrm>
              <a:off x="4610100" y="2622664"/>
              <a:ext cx="5219700" cy="37592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61" t="11806" b="16667"/>
            <a:stretch/>
          </p:blipFill>
          <p:spPr>
            <a:xfrm>
              <a:off x="4851400" y="6819900"/>
              <a:ext cx="4978400" cy="39243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 rot="16200000">
              <a:off x="3731409" y="4226122"/>
              <a:ext cx="1351652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Mean Slope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2826513" y="8190539"/>
              <a:ext cx="3161443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Proportion of significant slopes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16163" y="10807700"/>
              <a:ext cx="3017173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Proportion of founding alleles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98000" y="10723061"/>
              <a:ext cx="761747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Strong </a:t>
              </a:r>
            </a:p>
            <a:p>
              <a:pPr algn="ctr"/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drift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189752" y="10723061"/>
              <a:ext cx="64004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Weak</a:t>
              </a:r>
            </a:p>
            <a:p>
              <a:pPr algn="ctr"/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drift</a:t>
              </a: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8497508" y="6819900"/>
              <a:ext cx="1319592" cy="938624"/>
              <a:chOff x="11074896" y="7340646"/>
              <a:chExt cx="1319592" cy="938624"/>
            </a:xfrm>
          </p:grpSpPr>
          <p:sp>
            <p:nvSpPr>
              <p:cNvPr id="15" name="Triangle 14"/>
              <p:cNvSpPr/>
              <p:nvPr/>
            </p:nvSpPr>
            <p:spPr>
              <a:xfrm>
                <a:off x="11219414" y="7658647"/>
                <a:ext cx="218072" cy="18799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riangle 15"/>
              <p:cNvSpPr/>
              <p:nvPr/>
            </p:nvSpPr>
            <p:spPr>
              <a:xfrm rot="10800000">
                <a:off x="11215802" y="7981753"/>
                <a:ext cx="219600" cy="1872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1448517" y="7608650"/>
                <a:ext cx="7216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Positive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1461217" y="7940779"/>
                <a:ext cx="7889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Negative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1112387" y="7366485"/>
                <a:ext cx="1231900" cy="9127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074896" y="7340646"/>
                <a:ext cx="13195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Helvetica" charset="0"/>
                    <a:ea typeface="Helvetica" charset="0"/>
                    <a:cs typeface="Helvetica" charset="0"/>
                  </a:rPr>
                  <a:t>Cline direction</a:t>
                </a: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194300" y="2648544"/>
              <a:ext cx="2417120" cy="970956"/>
              <a:chOff x="5194300" y="2661244"/>
              <a:chExt cx="2417120" cy="970956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5256666" y="3133391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5260801" y="2835945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5667771" y="2697446"/>
                <a:ext cx="16145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No gene flow (m = 0)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667771" y="2991263"/>
                <a:ext cx="19127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Low gene flow (m = 0.01)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665053" y="3319121"/>
                <a:ext cx="19463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High gene flow (m = 0.05)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194300" y="2661244"/>
                <a:ext cx="2336800" cy="97095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5410918" y="3056103"/>
                <a:ext cx="154379" cy="15437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 rot="2700000">
                <a:off x="5422227" y="3385538"/>
                <a:ext cx="154800" cy="1548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04931" y="2758775"/>
                <a:ext cx="154800" cy="154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>
                <a:off x="5256666" y="3457620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/>
            <p:cNvSpPr txBox="1"/>
            <p:nvPr/>
          </p:nvSpPr>
          <p:spPr>
            <a:xfrm>
              <a:off x="4794945" y="2211862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dirty="0">
                  <a:latin typeface="Helvetica" charset="0"/>
                  <a:ea typeface="Helvetica" charset="0"/>
                  <a:cs typeface="Helvetica" charset="0"/>
                </a:rPr>
                <a:t>a</a:t>
              </a:r>
              <a:r>
                <a:rPr lang="en-US" sz="18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796283" y="6377462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dirty="0">
                  <a:latin typeface="Helvetica" charset="0"/>
                  <a:ea typeface="Helvetica" charset="0"/>
                  <a:cs typeface="Helvetica" charset="0"/>
                </a:rPr>
                <a:t>b</a:t>
              </a:r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2811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6F6DEBF-877D-9944-8355-2F3016CA5B97}"/>
              </a:ext>
            </a:extLst>
          </p:cNvPr>
          <p:cNvGrpSpPr/>
          <p:nvPr/>
        </p:nvGrpSpPr>
        <p:grpSpPr>
          <a:xfrm>
            <a:off x="492477" y="2643143"/>
            <a:ext cx="11354215" cy="5174130"/>
            <a:chOff x="492477" y="2643143"/>
            <a:chExt cx="11354215" cy="517413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65" t="15741" b="19676"/>
            <a:stretch/>
          </p:blipFill>
          <p:spPr>
            <a:xfrm>
              <a:off x="1117599" y="3641311"/>
              <a:ext cx="5054879" cy="3543300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6316666" y="3807618"/>
              <a:ext cx="539750" cy="3263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5095859" y="5123945"/>
              <a:ext cx="2589170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Mean frequency of HCN 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 rot="16200000">
              <a:off x="-524788" y="5131193"/>
              <a:ext cx="2650084" cy="61555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Proportion of simulations </a:t>
              </a:r>
            </a:p>
            <a:p>
              <a:pPr algn="ctr"/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in which HCN is lost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945658" y="3216745"/>
              <a:ext cx="15985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" charset="0"/>
                  <a:ea typeface="Helvetica" charset="0"/>
                  <a:cs typeface="Helvetica" charset="0"/>
                </a:rPr>
                <a:t>Colonization</a:t>
              </a: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H="1">
              <a:off x="2280910" y="3616855"/>
              <a:ext cx="292801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8087171" y="7201720"/>
              <a:ext cx="2757486" cy="61555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Distance from urban-most </a:t>
              </a:r>
            </a:p>
            <a:p>
              <a:pPr algn="ctr"/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population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1197005" y="7332793"/>
              <a:ext cx="612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Rural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068628" y="7332793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Urban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37345" y="3189762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dirty="0">
                  <a:latin typeface="Helvetica" charset="0"/>
                  <a:ea typeface="Helvetica" charset="0"/>
                  <a:cs typeface="Helvetica" charset="0"/>
                </a:rPr>
                <a:t>a</a:t>
              </a:r>
              <a:r>
                <a:rPr lang="en-US" sz="18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811559" y="3119904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dirty="0">
                  <a:latin typeface="Helvetica" charset="0"/>
                  <a:ea typeface="Helvetica" charset="0"/>
                  <a:cs typeface="Helvetica" charset="0"/>
                </a:rPr>
                <a:t>b</a:t>
              </a:r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C40DC33-8772-4D46-BF8E-7266BE58D3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138" t="16703" b="20325"/>
            <a:stretch/>
          </p:blipFill>
          <p:spPr>
            <a:xfrm>
              <a:off x="6677786" y="3658420"/>
              <a:ext cx="5168906" cy="3543300"/>
            </a:xfrm>
            <a:prstGeom prst="rect">
              <a:avLst/>
            </a:prstGeom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85A084-8945-0A48-A21A-3D7887E57076}"/>
                </a:ext>
              </a:extLst>
            </p:cNvPr>
            <p:cNvCxnSpPr/>
            <p:nvPr/>
          </p:nvCxnSpPr>
          <p:spPr>
            <a:xfrm>
              <a:off x="8935944" y="2859604"/>
              <a:ext cx="4500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4540CA2-2D52-1D4F-89EB-A7FE6E623BE5}"/>
                </a:ext>
              </a:extLst>
            </p:cNvPr>
            <p:cNvCxnSpPr/>
            <p:nvPr/>
          </p:nvCxnSpPr>
          <p:spPr>
            <a:xfrm>
              <a:off x="4986615" y="2856517"/>
              <a:ext cx="4500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4A2C94A-83D6-A941-853F-EDDFDC786CFA}"/>
                </a:ext>
              </a:extLst>
            </p:cNvPr>
            <p:cNvCxnSpPr/>
            <p:nvPr/>
          </p:nvCxnSpPr>
          <p:spPr>
            <a:xfrm>
              <a:off x="1388738" y="2857026"/>
              <a:ext cx="4500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6C68DD2-124F-3B41-AA90-74B3CF407A55}"/>
                </a:ext>
              </a:extLst>
            </p:cNvPr>
            <p:cNvSpPr/>
            <p:nvPr/>
          </p:nvSpPr>
          <p:spPr>
            <a:xfrm>
              <a:off x="1539221" y="2769748"/>
              <a:ext cx="154379" cy="15437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F567DBC-DB02-A34B-9CF6-0EAC85525335}"/>
                </a:ext>
              </a:extLst>
            </p:cNvPr>
            <p:cNvSpPr/>
            <p:nvPr/>
          </p:nvSpPr>
          <p:spPr>
            <a:xfrm>
              <a:off x="5137098" y="2772418"/>
              <a:ext cx="154800" cy="154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riangle 44">
              <a:extLst>
                <a:ext uri="{FF2B5EF4-FFF2-40B4-BE49-F238E27FC236}">
                  <a16:creationId xmlns:a16="http://schemas.microsoft.com/office/drawing/2014/main" id="{74B2F091-1904-AE4E-8FE3-1C63CABF4666}"/>
                </a:ext>
              </a:extLst>
            </p:cNvPr>
            <p:cNvSpPr/>
            <p:nvPr/>
          </p:nvSpPr>
          <p:spPr>
            <a:xfrm>
              <a:off x="9054581" y="2743166"/>
              <a:ext cx="218072" cy="187993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0FC8400-E435-D749-93C5-E58834AAC516}"/>
                </a:ext>
              </a:extLst>
            </p:cNvPr>
            <p:cNvSpPr txBox="1"/>
            <p:nvPr/>
          </p:nvSpPr>
          <p:spPr>
            <a:xfrm>
              <a:off x="1813928" y="2646739"/>
              <a:ext cx="25864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Helvetica" pitchFamily="2" charset="0"/>
                  <a:ea typeface="Helvetica" charset="0"/>
                  <a:cs typeface="Helvetica" charset="0"/>
                </a:rPr>
                <a:t>Strong founder effect (prop. = 0.01)</a:t>
              </a:r>
            </a:p>
            <a:p>
              <a:r>
                <a:rPr lang="en-US" sz="1200" dirty="0">
                  <a:latin typeface="Helvetica" pitchFamily="2" charset="0"/>
                </a:rPr>
                <a:t>β = 0.003; P = 0.002; R</a:t>
              </a:r>
              <a:r>
                <a:rPr lang="en-US" sz="1200" baseline="30000" dirty="0">
                  <a:latin typeface="Helvetica" pitchFamily="2" charset="0"/>
                </a:rPr>
                <a:t>2</a:t>
              </a:r>
              <a:r>
                <a:rPr lang="en-US" sz="1200" dirty="0">
                  <a:latin typeface="Helvetica" pitchFamily="2" charset="0"/>
                </a:rPr>
                <a:t> = 0.22</a:t>
              </a:r>
              <a:endParaRPr lang="en-US" sz="1200" dirty="0">
                <a:latin typeface="Helvetica" pitchFamily="2" charset="0"/>
                <a:ea typeface="Helvetica" charset="0"/>
                <a:cs typeface="Helvetica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CE7CAD1-205C-A446-A3A3-E6A4790AE50B}"/>
                </a:ext>
              </a:extLst>
            </p:cNvPr>
            <p:cNvSpPr txBox="1"/>
            <p:nvPr/>
          </p:nvSpPr>
          <p:spPr>
            <a:xfrm>
              <a:off x="5415619" y="2643143"/>
              <a:ext cx="29022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Helvetica" pitchFamily="2" charset="0"/>
                  <a:ea typeface="Helvetica" charset="0"/>
                  <a:cs typeface="Helvetica" charset="0"/>
                </a:rPr>
                <a:t>Intermediate founder effect (prop. = 0.2)</a:t>
              </a:r>
            </a:p>
            <a:p>
              <a:r>
                <a:rPr lang="en-US" sz="1200" dirty="0">
                  <a:latin typeface="Helvetica" pitchFamily="2" charset="0"/>
                </a:rPr>
                <a:t>β = 0.007; P &lt; 0.001; R</a:t>
              </a:r>
              <a:r>
                <a:rPr lang="en-US" sz="1200" baseline="30000" dirty="0">
                  <a:latin typeface="Helvetica" pitchFamily="2" charset="0"/>
                </a:rPr>
                <a:t>2</a:t>
              </a:r>
              <a:r>
                <a:rPr lang="en-US" sz="1200" dirty="0">
                  <a:latin typeface="Helvetica" pitchFamily="2" charset="0"/>
                </a:rPr>
                <a:t> = 0.93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290DE89-81F0-F64A-8101-2F464C41FF03}"/>
                </a:ext>
              </a:extLst>
            </p:cNvPr>
            <p:cNvSpPr txBox="1"/>
            <p:nvPr/>
          </p:nvSpPr>
          <p:spPr>
            <a:xfrm>
              <a:off x="9367466" y="2643143"/>
              <a:ext cx="24422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Helvetica" pitchFamily="2" charset="0"/>
                  <a:ea typeface="Helvetica" charset="0"/>
                  <a:cs typeface="Helvetica" charset="0"/>
                </a:rPr>
                <a:t>No founder effect (prop. = 1.0)</a:t>
              </a:r>
            </a:p>
            <a:p>
              <a:r>
                <a:rPr lang="en-US" sz="1200" dirty="0">
                  <a:latin typeface="Helvetica" pitchFamily="2" charset="0"/>
                </a:rPr>
                <a:t>β = 0.0009; P &lt; 0.001; R</a:t>
              </a:r>
              <a:r>
                <a:rPr lang="en-US" sz="1200" baseline="30000" dirty="0">
                  <a:latin typeface="Helvetica" pitchFamily="2" charset="0"/>
                </a:rPr>
                <a:t>2</a:t>
              </a:r>
              <a:r>
                <a:rPr lang="en-US" sz="1200" dirty="0">
                  <a:latin typeface="Helvetica" pitchFamily="2" charset="0"/>
                </a:rPr>
                <a:t> = 0.99</a:t>
              </a:r>
              <a:r>
                <a:rPr lang="en-US" sz="1200" dirty="0">
                  <a:latin typeface="Helvetica" pitchFamily="2" charset="0"/>
                  <a:ea typeface="Helvetica" charset="0"/>
                  <a:cs typeface="Helvetica" charset="0"/>
                </a:rPr>
                <a:t> 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C3DD8E3-6FBE-824D-B32E-2014C90450F7}"/>
                </a:ext>
              </a:extLst>
            </p:cNvPr>
            <p:cNvSpPr txBox="1"/>
            <p:nvPr/>
          </p:nvSpPr>
          <p:spPr>
            <a:xfrm>
              <a:off x="2392953" y="7201720"/>
              <a:ext cx="2757486" cy="61555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Distance from urban-most </a:t>
              </a:r>
            </a:p>
            <a:p>
              <a:pPr algn="ctr"/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population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E0D838E-F200-834C-973A-8BD9614E0A68}"/>
                </a:ext>
              </a:extLst>
            </p:cNvPr>
            <p:cNvSpPr txBox="1"/>
            <p:nvPr/>
          </p:nvSpPr>
          <p:spPr>
            <a:xfrm>
              <a:off x="5502787" y="7332793"/>
              <a:ext cx="612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Rural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2692FDB-20C7-FE45-8BA9-05D02F3B67AA}"/>
                </a:ext>
              </a:extLst>
            </p:cNvPr>
            <p:cNvSpPr txBox="1"/>
            <p:nvPr/>
          </p:nvSpPr>
          <p:spPr>
            <a:xfrm>
              <a:off x="1374410" y="7332793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Urban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5324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62A915A8-5065-5446-A9CD-FD9AA828692E}"/>
              </a:ext>
            </a:extLst>
          </p:cNvPr>
          <p:cNvGrpSpPr/>
          <p:nvPr/>
        </p:nvGrpSpPr>
        <p:grpSpPr>
          <a:xfrm>
            <a:off x="454904" y="1945162"/>
            <a:ext cx="10962396" cy="8797381"/>
            <a:chOff x="454904" y="1945162"/>
            <a:chExt cx="10962396" cy="879738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8E91DA4-A30E-D74F-97CD-970BF8CCC9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970" t="13751" b="17413"/>
            <a:stretch/>
          </p:blipFill>
          <p:spPr>
            <a:xfrm>
              <a:off x="748144" y="2341418"/>
              <a:ext cx="5360555" cy="3871278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93" t="12847" b="16089"/>
            <a:stretch/>
          </p:blipFill>
          <p:spPr>
            <a:xfrm>
              <a:off x="6438900" y="6492784"/>
              <a:ext cx="4978400" cy="3898900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7" t="12731" b="16204"/>
            <a:stretch/>
          </p:blipFill>
          <p:spPr>
            <a:xfrm>
              <a:off x="1003300" y="6490139"/>
              <a:ext cx="5105400" cy="38989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61" t="14352" b="17362"/>
            <a:stretch/>
          </p:blipFill>
          <p:spPr>
            <a:xfrm>
              <a:off x="6197600" y="2387600"/>
              <a:ext cx="5219700" cy="37846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 rot="16200000">
              <a:off x="-40810" y="3731977"/>
              <a:ext cx="1351652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Mean Slope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 rot="16200000">
              <a:off x="-948846" y="7948084"/>
              <a:ext cx="3161443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Proportion of significant slopes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564221" y="10388600"/>
              <a:ext cx="2439579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Selection coefficient (</a:t>
              </a:r>
              <a:r>
                <a:rPr lang="en-US" sz="1700" i="1" dirty="0">
                  <a:latin typeface="Helvetica" charset="0"/>
                  <a:ea typeface="Helvetica" charset="0"/>
                  <a:cs typeface="Helvetica" charset="0"/>
                </a:rPr>
                <a:t>s</a:t>
              </a:r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949021" y="10388600"/>
              <a:ext cx="2439579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>
                  <a:latin typeface="Helvetica" charset="0"/>
                  <a:ea typeface="Helvetica" charset="0"/>
                  <a:cs typeface="Helvetica" charset="0"/>
                </a:rPr>
                <a:t>Selection coefficient (</a:t>
              </a:r>
              <a:r>
                <a:rPr lang="en-US" sz="1700" i="1">
                  <a:latin typeface="Helvetica" charset="0"/>
                  <a:ea typeface="Helvetica" charset="0"/>
                  <a:cs typeface="Helvetica" charset="0"/>
                </a:rPr>
                <a:t>s</a:t>
              </a:r>
              <a:r>
                <a:rPr lang="en-US" sz="170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7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846508" y="6464300"/>
              <a:ext cx="1319592" cy="938624"/>
              <a:chOff x="8497508" y="6819900"/>
              <a:chExt cx="1319592" cy="938624"/>
            </a:xfrm>
          </p:grpSpPr>
          <p:sp>
            <p:nvSpPr>
              <p:cNvPr id="16" name="Triangle 15"/>
              <p:cNvSpPr/>
              <p:nvPr/>
            </p:nvSpPr>
            <p:spPr>
              <a:xfrm>
                <a:off x="8642026" y="7137901"/>
                <a:ext cx="218072" cy="18799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riangle 16"/>
              <p:cNvSpPr/>
              <p:nvPr/>
            </p:nvSpPr>
            <p:spPr>
              <a:xfrm rot="10800000">
                <a:off x="8638414" y="7461007"/>
                <a:ext cx="219600" cy="1872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871129" y="7087904"/>
                <a:ext cx="7216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Positive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883829" y="7420033"/>
                <a:ext cx="7889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Negative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8534999" y="6845739"/>
                <a:ext cx="1231900" cy="9127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497508" y="6819900"/>
                <a:ext cx="13195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Helvetica" charset="0"/>
                    <a:ea typeface="Helvetica" charset="0"/>
                    <a:cs typeface="Helvetica" charset="0"/>
                  </a:rPr>
                  <a:t>Cline direction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416683" y="6464300"/>
              <a:ext cx="1319592" cy="938624"/>
              <a:chOff x="8497508" y="6819900"/>
              <a:chExt cx="1319592" cy="938624"/>
            </a:xfrm>
          </p:grpSpPr>
          <p:sp>
            <p:nvSpPr>
              <p:cNvPr id="24" name="Triangle 23"/>
              <p:cNvSpPr/>
              <p:nvPr/>
            </p:nvSpPr>
            <p:spPr>
              <a:xfrm>
                <a:off x="8642026" y="7137901"/>
                <a:ext cx="218072" cy="18799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riangle 24"/>
              <p:cNvSpPr/>
              <p:nvPr/>
            </p:nvSpPr>
            <p:spPr>
              <a:xfrm rot="10800000">
                <a:off x="8638414" y="7461007"/>
                <a:ext cx="219600" cy="1872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8871129" y="7087904"/>
                <a:ext cx="7216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Positive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8883829" y="7420033"/>
                <a:ext cx="7889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Negative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8534999" y="6845739"/>
                <a:ext cx="1231900" cy="9127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8497508" y="6819900"/>
                <a:ext cx="13195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Helvetica" charset="0"/>
                    <a:ea typeface="Helvetica" charset="0"/>
                    <a:cs typeface="Helvetica" charset="0"/>
                  </a:rPr>
                  <a:t>Cline direction</a:t>
                </a: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1073845" y="1945162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dirty="0">
                  <a:latin typeface="Helvetica" charset="0"/>
                  <a:ea typeface="Helvetica" charset="0"/>
                  <a:cs typeface="Helvetica" charset="0"/>
                </a:rPr>
                <a:t>a</a:t>
              </a:r>
              <a:r>
                <a:rPr lang="en-US" sz="18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498083" y="1945162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dirty="0">
                  <a:latin typeface="Helvetica" charset="0"/>
                  <a:ea typeface="Helvetica" charset="0"/>
                  <a:cs typeface="Helvetica" charset="0"/>
                </a:rPr>
                <a:t>b</a:t>
              </a:r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73845" y="6046460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dirty="0">
                  <a:latin typeface="Helvetica" charset="0"/>
                  <a:ea typeface="Helvetica" charset="0"/>
                  <a:cs typeface="Helvetica" charset="0"/>
                </a:rPr>
                <a:t>c</a:t>
              </a:r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498083" y="6046460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dirty="0">
                  <a:latin typeface="Helvetica" charset="0"/>
                  <a:ea typeface="Helvetica" charset="0"/>
                  <a:cs typeface="Helvetica" charset="0"/>
                </a:rPr>
                <a:t>d</a:t>
              </a:r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6C1DCD4-F690-904A-BC09-F49BA6DE0717}"/>
                </a:ext>
              </a:extLst>
            </p:cNvPr>
            <p:cNvGrpSpPr/>
            <p:nvPr/>
          </p:nvGrpSpPr>
          <p:grpSpPr>
            <a:xfrm>
              <a:off x="1441772" y="2367644"/>
              <a:ext cx="2417120" cy="970956"/>
              <a:chOff x="5194300" y="2661244"/>
              <a:chExt cx="2417120" cy="970956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620B17FB-3189-DD4B-B48D-573F77615811}"/>
                  </a:ext>
                </a:extLst>
              </p:cNvPr>
              <p:cNvCxnSpPr/>
              <p:nvPr/>
            </p:nvCxnSpPr>
            <p:spPr>
              <a:xfrm>
                <a:off x="5256666" y="3133391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95F4AED-5F00-DF45-8DA4-863DFE8D5D6D}"/>
                  </a:ext>
                </a:extLst>
              </p:cNvPr>
              <p:cNvCxnSpPr/>
              <p:nvPr/>
            </p:nvCxnSpPr>
            <p:spPr>
              <a:xfrm>
                <a:off x="5260801" y="2835945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C63451C-7F6E-6046-81B3-9ADE0A49C389}"/>
                  </a:ext>
                </a:extLst>
              </p:cNvPr>
              <p:cNvSpPr txBox="1"/>
              <p:nvPr/>
            </p:nvSpPr>
            <p:spPr>
              <a:xfrm>
                <a:off x="5667771" y="2697446"/>
                <a:ext cx="16145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No gene flow (m = 0)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9E4504E-00A6-1F4E-998A-2E01B9D8B6DA}"/>
                  </a:ext>
                </a:extLst>
              </p:cNvPr>
              <p:cNvSpPr txBox="1"/>
              <p:nvPr/>
            </p:nvSpPr>
            <p:spPr>
              <a:xfrm>
                <a:off x="5667771" y="2991263"/>
                <a:ext cx="19127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Low gene flow (m = 0.01)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CB93960-FF1E-0644-9838-053EA832236D}"/>
                  </a:ext>
                </a:extLst>
              </p:cNvPr>
              <p:cNvSpPr txBox="1"/>
              <p:nvPr/>
            </p:nvSpPr>
            <p:spPr>
              <a:xfrm>
                <a:off x="5665053" y="3319121"/>
                <a:ext cx="19463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High gene flow (m = 0.05)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7516B6EC-E9E4-1A4B-987B-0D3399CF59A0}"/>
                  </a:ext>
                </a:extLst>
              </p:cNvPr>
              <p:cNvSpPr/>
              <p:nvPr/>
            </p:nvSpPr>
            <p:spPr>
              <a:xfrm>
                <a:off x="5194300" y="2661244"/>
                <a:ext cx="2336800" cy="97095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CFCAA92-547E-B241-ABEE-1257CC145CD0}"/>
                  </a:ext>
                </a:extLst>
              </p:cNvPr>
              <p:cNvSpPr/>
              <p:nvPr/>
            </p:nvSpPr>
            <p:spPr>
              <a:xfrm>
                <a:off x="5410918" y="3056103"/>
                <a:ext cx="154379" cy="15437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DAF7B90D-C3B3-DE46-9F0A-8CB0D3E467EB}"/>
                  </a:ext>
                </a:extLst>
              </p:cNvPr>
              <p:cNvSpPr/>
              <p:nvPr/>
            </p:nvSpPr>
            <p:spPr>
              <a:xfrm rot="2700000">
                <a:off x="5422227" y="3385538"/>
                <a:ext cx="154800" cy="1548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D895943E-B9F2-2E40-B711-31D8CFB5872E}"/>
                  </a:ext>
                </a:extLst>
              </p:cNvPr>
              <p:cNvSpPr/>
              <p:nvPr/>
            </p:nvSpPr>
            <p:spPr>
              <a:xfrm>
                <a:off x="5404931" y="2758775"/>
                <a:ext cx="154800" cy="154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3A8EBDE2-EA89-AF4A-8E32-94336B9781E4}"/>
                  </a:ext>
                </a:extLst>
              </p:cNvPr>
              <p:cNvCxnSpPr/>
              <p:nvPr/>
            </p:nvCxnSpPr>
            <p:spPr>
              <a:xfrm>
                <a:off x="5256666" y="3457620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DC1DCACE-C814-DC4A-92A8-019B8DF9DA52}"/>
                </a:ext>
              </a:extLst>
            </p:cNvPr>
            <p:cNvGrpSpPr/>
            <p:nvPr/>
          </p:nvGrpSpPr>
          <p:grpSpPr>
            <a:xfrm>
              <a:off x="6883999" y="2381498"/>
              <a:ext cx="2417120" cy="970956"/>
              <a:chOff x="5194300" y="2661244"/>
              <a:chExt cx="2417120" cy="970956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1808580D-0A39-B140-8C47-2886D3B3BF5C}"/>
                  </a:ext>
                </a:extLst>
              </p:cNvPr>
              <p:cNvCxnSpPr/>
              <p:nvPr/>
            </p:nvCxnSpPr>
            <p:spPr>
              <a:xfrm>
                <a:off x="5256666" y="3133391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734B19A5-1487-224B-8F8C-31E04D7F3A32}"/>
                  </a:ext>
                </a:extLst>
              </p:cNvPr>
              <p:cNvCxnSpPr/>
              <p:nvPr/>
            </p:nvCxnSpPr>
            <p:spPr>
              <a:xfrm>
                <a:off x="5260801" y="2835945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9E45C61-C9E0-814F-8BB8-59C19556200D}"/>
                  </a:ext>
                </a:extLst>
              </p:cNvPr>
              <p:cNvSpPr txBox="1"/>
              <p:nvPr/>
            </p:nvSpPr>
            <p:spPr>
              <a:xfrm>
                <a:off x="5667771" y="2697446"/>
                <a:ext cx="16145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No gene flow (m = 0)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794D438-FE23-8D4F-8F0C-1A188C203080}"/>
                  </a:ext>
                </a:extLst>
              </p:cNvPr>
              <p:cNvSpPr txBox="1"/>
              <p:nvPr/>
            </p:nvSpPr>
            <p:spPr>
              <a:xfrm>
                <a:off x="5667771" y="2991263"/>
                <a:ext cx="19127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Low gene flow (m = 0.01)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9765D6D-71AB-EF4A-AA2D-74E5B4DE14BD}"/>
                  </a:ext>
                </a:extLst>
              </p:cNvPr>
              <p:cNvSpPr txBox="1"/>
              <p:nvPr/>
            </p:nvSpPr>
            <p:spPr>
              <a:xfrm>
                <a:off x="5665053" y="3319121"/>
                <a:ext cx="19463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High gene flow (m = 0.05)</a:t>
                </a: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7C82158E-FC93-D743-8CD8-4DF04E67BBEB}"/>
                  </a:ext>
                </a:extLst>
              </p:cNvPr>
              <p:cNvSpPr/>
              <p:nvPr/>
            </p:nvSpPr>
            <p:spPr>
              <a:xfrm>
                <a:off x="5194300" y="2661244"/>
                <a:ext cx="2336800" cy="97095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E9C7F719-FEF6-8249-A060-5581A2E13778}"/>
                  </a:ext>
                </a:extLst>
              </p:cNvPr>
              <p:cNvSpPr/>
              <p:nvPr/>
            </p:nvSpPr>
            <p:spPr>
              <a:xfrm>
                <a:off x="5410918" y="3056103"/>
                <a:ext cx="154379" cy="15437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26AF1888-C58A-3E4A-BBEB-BD5EEB7CA191}"/>
                  </a:ext>
                </a:extLst>
              </p:cNvPr>
              <p:cNvSpPr/>
              <p:nvPr/>
            </p:nvSpPr>
            <p:spPr>
              <a:xfrm rot="2700000">
                <a:off x="5422227" y="3385538"/>
                <a:ext cx="154800" cy="1548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1EEE194B-FAB4-5A45-8C5D-D4643BA71CE6}"/>
                  </a:ext>
                </a:extLst>
              </p:cNvPr>
              <p:cNvSpPr/>
              <p:nvPr/>
            </p:nvSpPr>
            <p:spPr>
              <a:xfrm>
                <a:off x="5404931" y="2758775"/>
                <a:ext cx="154800" cy="154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84FB72F6-666F-6B4E-896A-48D064AC23D8}"/>
                  </a:ext>
                </a:extLst>
              </p:cNvPr>
              <p:cNvCxnSpPr/>
              <p:nvPr/>
            </p:nvCxnSpPr>
            <p:spPr>
              <a:xfrm>
                <a:off x="5256666" y="3457620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95524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4B4FCD7-778B-0A42-A688-B495CD1D2A7F}"/>
              </a:ext>
            </a:extLst>
          </p:cNvPr>
          <p:cNvGrpSpPr/>
          <p:nvPr/>
        </p:nvGrpSpPr>
        <p:grpSpPr>
          <a:xfrm>
            <a:off x="2960263" y="586262"/>
            <a:ext cx="5612237" cy="9315392"/>
            <a:chOff x="2960263" y="586262"/>
            <a:chExt cx="5612237" cy="931539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93" t="12731" b="16436"/>
            <a:stretch/>
          </p:blipFill>
          <p:spPr>
            <a:xfrm>
              <a:off x="3365500" y="1028700"/>
              <a:ext cx="5207000" cy="38862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61" t="11575" b="14815"/>
            <a:stretch/>
          </p:blipFill>
          <p:spPr>
            <a:xfrm>
              <a:off x="3568700" y="5511800"/>
              <a:ext cx="5003800" cy="40386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 rot="16200000">
              <a:off x="2474112" y="2676723"/>
              <a:ext cx="1351652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Mean Slope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1556513" y="7022139"/>
              <a:ext cx="3161443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700" dirty="0">
                  <a:latin typeface="Helvetica" charset="0"/>
                  <a:ea typeface="Helvetica" charset="0"/>
                  <a:cs typeface="Helvetica" charset="0"/>
                </a:rPr>
                <a:t>Proportion of significant slopes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3880483" y="5485848"/>
              <a:ext cx="1319592" cy="938624"/>
              <a:chOff x="8497508" y="6819900"/>
              <a:chExt cx="1319592" cy="938624"/>
            </a:xfrm>
          </p:grpSpPr>
          <p:sp>
            <p:nvSpPr>
              <p:cNvPr id="11" name="Triangle 10"/>
              <p:cNvSpPr/>
              <p:nvPr/>
            </p:nvSpPr>
            <p:spPr>
              <a:xfrm>
                <a:off x="8642026" y="7137901"/>
                <a:ext cx="218072" cy="18799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riangle 11"/>
              <p:cNvSpPr/>
              <p:nvPr/>
            </p:nvSpPr>
            <p:spPr>
              <a:xfrm rot="10800000">
                <a:off x="8638414" y="7461007"/>
                <a:ext cx="219600" cy="1872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8871129" y="7087904"/>
                <a:ext cx="7216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Positive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8883829" y="7420033"/>
                <a:ext cx="7889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Negative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534999" y="6845739"/>
                <a:ext cx="1231900" cy="9127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497508" y="6819900"/>
                <a:ext cx="13195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Helvetica" charset="0"/>
                    <a:ea typeface="Helvetica" charset="0"/>
                    <a:cs typeface="Helvetica" charset="0"/>
                  </a:rPr>
                  <a:t>Cline direction</a:t>
                </a: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4621314" y="9563100"/>
              <a:ext cx="315477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Helvetica" charset="0"/>
                  <a:ea typeface="Helvetica" charset="0"/>
                  <a:cs typeface="Helvetica" charset="0"/>
                </a:rPr>
                <a:t>Initial allele frequency (</a:t>
              </a:r>
              <a:r>
                <a:rPr lang="en-US" sz="1600" i="1">
                  <a:latin typeface="Helvetica" charset="0"/>
                  <a:ea typeface="Helvetica" charset="0"/>
                  <a:cs typeface="Helvetica" charset="0"/>
                </a:rPr>
                <a:t>CYP – Li</a:t>
              </a:r>
              <a:r>
                <a:rPr lang="en-US" sz="160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6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550345" y="586262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dirty="0">
                  <a:latin typeface="Helvetica" charset="0"/>
                  <a:ea typeface="Helvetica" charset="0"/>
                  <a:cs typeface="Helvetica" charset="0"/>
                </a:rPr>
                <a:t>a</a:t>
              </a:r>
              <a:r>
                <a:rPr lang="en-US" sz="18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51683" y="5094762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800" i="1" dirty="0">
                  <a:latin typeface="Helvetica" charset="0"/>
                  <a:ea typeface="Helvetica" charset="0"/>
                  <a:cs typeface="Helvetica" charset="0"/>
                </a:rPr>
                <a:t>b</a:t>
              </a:r>
              <a:r>
                <a:rPr lang="en-US" sz="1800"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1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3210A02-1066-644C-AC67-E639524AE545}"/>
                </a:ext>
              </a:extLst>
            </p:cNvPr>
            <p:cNvGrpSpPr/>
            <p:nvPr/>
          </p:nvGrpSpPr>
          <p:grpSpPr>
            <a:xfrm>
              <a:off x="3941314" y="1028700"/>
              <a:ext cx="2417120" cy="970956"/>
              <a:chOff x="5194300" y="2661244"/>
              <a:chExt cx="2417120" cy="970956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652C78B-36DD-504C-AB12-7136A64E065B}"/>
                  </a:ext>
                </a:extLst>
              </p:cNvPr>
              <p:cNvCxnSpPr/>
              <p:nvPr/>
            </p:nvCxnSpPr>
            <p:spPr>
              <a:xfrm>
                <a:off x="5256666" y="3133391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CDE48A94-6CAD-9E43-8D08-97B4840A5B0E}"/>
                  </a:ext>
                </a:extLst>
              </p:cNvPr>
              <p:cNvCxnSpPr/>
              <p:nvPr/>
            </p:nvCxnSpPr>
            <p:spPr>
              <a:xfrm>
                <a:off x="5260801" y="2835945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D467C51-79FD-7142-A712-E6CD2028B1DA}"/>
                  </a:ext>
                </a:extLst>
              </p:cNvPr>
              <p:cNvSpPr txBox="1"/>
              <p:nvPr/>
            </p:nvSpPr>
            <p:spPr>
              <a:xfrm>
                <a:off x="5667771" y="2697446"/>
                <a:ext cx="16145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No gene flow (m = 0)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FD6C07B-01CE-104C-A80F-87BC0D0567B4}"/>
                  </a:ext>
                </a:extLst>
              </p:cNvPr>
              <p:cNvSpPr txBox="1"/>
              <p:nvPr/>
            </p:nvSpPr>
            <p:spPr>
              <a:xfrm>
                <a:off x="5667771" y="2991263"/>
                <a:ext cx="19127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Low gene flow (m = 0.01)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256CE28-BF40-9647-89D4-60B84EF5CB8D}"/>
                  </a:ext>
                </a:extLst>
              </p:cNvPr>
              <p:cNvSpPr txBox="1"/>
              <p:nvPr/>
            </p:nvSpPr>
            <p:spPr>
              <a:xfrm>
                <a:off x="5665053" y="3319121"/>
                <a:ext cx="19463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charset="0"/>
                    <a:ea typeface="Helvetica" charset="0"/>
                    <a:cs typeface="Helvetica" charset="0"/>
                  </a:rPr>
                  <a:t>High gene flow (m = 0.05)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4F32B58-1DD0-B947-94CE-062CCE527184}"/>
                  </a:ext>
                </a:extLst>
              </p:cNvPr>
              <p:cNvSpPr/>
              <p:nvPr/>
            </p:nvSpPr>
            <p:spPr>
              <a:xfrm>
                <a:off x="5194300" y="2661244"/>
                <a:ext cx="2336800" cy="97095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CA886B9-53D1-2241-9AAC-52C13AC4315B}"/>
                  </a:ext>
                </a:extLst>
              </p:cNvPr>
              <p:cNvSpPr/>
              <p:nvPr/>
            </p:nvSpPr>
            <p:spPr>
              <a:xfrm>
                <a:off x="5410918" y="3056103"/>
                <a:ext cx="154379" cy="15437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CA0517A-5B1F-824A-AE03-3C1CAAE3975D}"/>
                  </a:ext>
                </a:extLst>
              </p:cNvPr>
              <p:cNvSpPr/>
              <p:nvPr/>
            </p:nvSpPr>
            <p:spPr>
              <a:xfrm rot="2700000">
                <a:off x="5422227" y="3385538"/>
                <a:ext cx="154800" cy="1548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F635BA4D-0B0E-B34B-A37E-7ABCC7A11A04}"/>
                  </a:ext>
                </a:extLst>
              </p:cNvPr>
              <p:cNvSpPr/>
              <p:nvPr/>
            </p:nvSpPr>
            <p:spPr>
              <a:xfrm>
                <a:off x="5404931" y="2758775"/>
                <a:ext cx="154800" cy="1548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CD9297BA-A6A5-7A4D-AA80-7DCE39862B93}"/>
                  </a:ext>
                </a:extLst>
              </p:cNvPr>
              <p:cNvCxnSpPr/>
              <p:nvPr/>
            </p:nvCxnSpPr>
            <p:spPr>
              <a:xfrm>
                <a:off x="5256666" y="3457620"/>
                <a:ext cx="45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96855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00978B66-7E69-2847-BE13-15CC3997F077}"/>
              </a:ext>
            </a:extLst>
          </p:cNvPr>
          <p:cNvGrpSpPr/>
          <p:nvPr/>
        </p:nvGrpSpPr>
        <p:grpSpPr>
          <a:xfrm>
            <a:off x="2371844" y="1183960"/>
            <a:ext cx="8335927" cy="4935688"/>
            <a:chOff x="2371844" y="1183960"/>
            <a:chExt cx="8335927" cy="493568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2C8E524-DF83-3D45-91D4-2FB57336D4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366" t="13027" b="16630"/>
            <a:stretch/>
          </p:blipFill>
          <p:spPr>
            <a:xfrm>
              <a:off x="2608728" y="1627094"/>
              <a:ext cx="2623429" cy="192965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81071AB-944D-4A42-833A-94A593EB4F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886" t="13781" b="17591"/>
            <a:stretch/>
          </p:blipFill>
          <p:spPr>
            <a:xfrm>
              <a:off x="5358654" y="1635072"/>
              <a:ext cx="2609156" cy="192167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EF7F397-7703-2442-A14B-E47B6F3603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729" t="13141" b="17496"/>
            <a:stretch/>
          </p:blipFill>
          <p:spPr>
            <a:xfrm>
              <a:off x="8094307" y="1627322"/>
              <a:ext cx="2613464" cy="192942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78A2BE5-BE60-5543-8258-614D1BDAB6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912" t="11631" b="15084"/>
            <a:stretch/>
          </p:blipFill>
          <p:spPr>
            <a:xfrm>
              <a:off x="2743199" y="3854953"/>
              <a:ext cx="2488957" cy="201033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275F373-CD23-5041-B4AB-A2E4EC02A8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4667" t="11801" b="15650"/>
            <a:stretch/>
          </p:blipFill>
          <p:spPr>
            <a:xfrm>
              <a:off x="5533465" y="3875122"/>
              <a:ext cx="2434345" cy="199016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CBE8FD7-B97B-574F-BF36-DC1DFBD138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4396" t="11434" b="15527"/>
            <a:stretch/>
          </p:blipFill>
          <p:spPr>
            <a:xfrm>
              <a:off x="8263217" y="3858313"/>
              <a:ext cx="2444553" cy="2003613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AE8E5DC0-5EEB-4742-B2A0-26657C49D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907345" y="1640834"/>
              <a:ext cx="1180213" cy="488151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06019A45-78E0-3C4B-B5BA-DE708C521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698214" y="1646000"/>
              <a:ext cx="1180213" cy="488151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095F3846-FF76-CF49-B3B9-79C8DB9A7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434104" y="1636841"/>
              <a:ext cx="1180213" cy="488151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99C15715-C10D-DC47-B870-0CF73A4BA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893016" y="3863449"/>
              <a:ext cx="617464" cy="442710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9A795B9B-A2F9-1C4B-9457-A7F459210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350346" y="3863237"/>
              <a:ext cx="617464" cy="442710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B5211A7B-FED2-9C46-B2B0-187B80306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090306" y="3854518"/>
              <a:ext cx="617464" cy="44271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339BA17-5817-A749-A28A-89E638F89E32}"/>
                </a:ext>
              </a:extLst>
            </p:cNvPr>
            <p:cNvSpPr txBox="1"/>
            <p:nvPr/>
          </p:nvSpPr>
          <p:spPr>
            <a:xfrm>
              <a:off x="2602792" y="1291456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400" i="1" dirty="0">
                  <a:latin typeface="Helvetica" charset="0"/>
                  <a:ea typeface="Helvetica" charset="0"/>
                  <a:cs typeface="Helvetica" charset="0"/>
                </a:rPr>
                <a:t>a</a:t>
              </a:r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52424D5-131D-DF4A-B69C-1059EA4DF529}"/>
                </a:ext>
              </a:extLst>
            </p:cNvPr>
            <p:cNvSpPr txBox="1"/>
            <p:nvPr/>
          </p:nvSpPr>
          <p:spPr>
            <a:xfrm>
              <a:off x="5358654" y="1291455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400" i="1" dirty="0">
                  <a:latin typeface="Helvetica" charset="0"/>
                  <a:ea typeface="Helvetica" charset="0"/>
                  <a:cs typeface="Helvetica" charset="0"/>
                </a:rPr>
                <a:t>b</a:t>
              </a:r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66091E7-DBD0-7846-A15C-E8FE95CE068A}"/>
                </a:ext>
              </a:extLst>
            </p:cNvPr>
            <p:cNvSpPr txBox="1"/>
            <p:nvPr/>
          </p:nvSpPr>
          <p:spPr>
            <a:xfrm>
              <a:off x="8114516" y="1291454"/>
              <a:ext cx="393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400" i="1" dirty="0">
                  <a:latin typeface="Helvetica" charset="0"/>
                  <a:ea typeface="Helvetica" charset="0"/>
                  <a:cs typeface="Helvetica" charset="0"/>
                </a:rPr>
                <a:t>c</a:t>
              </a:r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EEAC227-68FD-DB4E-B9EF-2A3407EC2785}"/>
                </a:ext>
              </a:extLst>
            </p:cNvPr>
            <p:cNvSpPr txBox="1"/>
            <p:nvPr/>
          </p:nvSpPr>
          <p:spPr>
            <a:xfrm>
              <a:off x="2602792" y="3515745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400" i="1" dirty="0">
                  <a:latin typeface="Helvetica" charset="0"/>
                  <a:ea typeface="Helvetica" charset="0"/>
                  <a:cs typeface="Helvetica" charset="0"/>
                </a:rPr>
                <a:t>d</a:t>
              </a:r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58EBE39-4C0A-F349-B7E5-CA6D836832C7}"/>
                </a:ext>
              </a:extLst>
            </p:cNvPr>
            <p:cNvSpPr txBox="1"/>
            <p:nvPr/>
          </p:nvSpPr>
          <p:spPr>
            <a:xfrm>
              <a:off x="5358654" y="3515744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400" i="1" dirty="0">
                  <a:latin typeface="Helvetica" charset="0"/>
                  <a:ea typeface="Helvetica" charset="0"/>
                  <a:cs typeface="Helvetica" charset="0"/>
                </a:rPr>
                <a:t>e</a:t>
              </a:r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61E857C-8DDE-0643-A963-A4C4600C8188}"/>
                </a:ext>
              </a:extLst>
            </p:cNvPr>
            <p:cNvSpPr txBox="1"/>
            <p:nvPr/>
          </p:nvSpPr>
          <p:spPr>
            <a:xfrm>
              <a:off x="8114516" y="3515743"/>
              <a:ext cx="3529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400" i="1" dirty="0">
                  <a:latin typeface="Helvetica" charset="0"/>
                  <a:ea typeface="Helvetica" charset="0"/>
                  <a:cs typeface="Helvetica" charset="0"/>
                </a:rPr>
                <a:t>f</a:t>
              </a:r>
              <a:r>
                <a:rPr lang="en-US" sz="14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B1BB62D-B9BA-334F-95E1-41345CE15E2E}"/>
                </a:ext>
              </a:extLst>
            </p:cNvPr>
            <p:cNvSpPr txBox="1"/>
            <p:nvPr/>
          </p:nvSpPr>
          <p:spPr>
            <a:xfrm>
              <a:off x="3510480" y="1183960"/>
              <a:ext cx="12458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00" b="1" dirty="0">
                  <a:latin typeface="Helvetica" pitchFamily="2" charset="0"/>
                </a:rPr>
                <a:t>No founder effect</a:t>
              </a:r>
            </a:p>
            <a:p>
              <a:pPr algn="ctr"/>
              <a:r>
                <a:rPr lang="en-CA" sz="1000" b="1" dirty="0">
                  <a:latin typeface="Helvetica" pitchFamily="2" charset="0"/>
                </a:rPr>
                <a:t>(prop. = 1.0)</a:t>
              </a:r>
              <a:endParaRPr lang="en-US" sz="1000" b="1" dirty="0">
                <a:latin typeface="Helvetica" pitchFamily="2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6946863-7727-5544-9972-78F59554756F}"/>
                </a:ext>
              </a:extLst>
            </p:cNvPr>
            <p:cNvSpPr txBox="1"/>
            <p:nvPr/>
          </p:nvSpPr>
          <p:spPr>
            <a:xfrm>
              <a:off x="6020843" y="1183960"/>
              <a:ext cx="18341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00" b="1" dirty="0">
                  <a:latin typeface="Helvetica" pitchFamily="2" charset="0"/>
                </a:rPr>
                <a:t>Intermediate founder effect</a:t>
              </a:r>
            </a:p>
            <a:p>
              <a:pPr algn="ctr"/>
              <a:r>
                <a:rPr lang="en-CA" sz="1000" b="1" dirty="0">
                  <a:latin typeface="Helvetica" pitchFamily="2" charset="0"/>
                </a:rPr>
                <a:t>(prop. = 0.2)</a:t>
              </a:r>
              <a:endParaRPr lang="en-US" sz="1000" b="1" dirty="0">
                <a:latin typeface="Helvetica" pitchFamily="2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0316AEF-E1BD-BC4D-A1E7-D81173BDDDFA}"/>
                </a:ext>
              </a:extLst>
            </p:cNvPr>
            <p:cNvSpPr txBox="1"/>
            <p:nvPr/>
          </p:nvSpPr>
          <p:spPr>
            <a:xfrm>
              <a:off x="8908634" y="1190050"/>
              <a:ext cx="14734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00" b="1" dirty="0">
                  <a:latin typeface="Helvetica" pitchFamily="2" charset="0"/>
                </a:rPr>
                <a:t>strong founder effect</a:t>
              </a:r>
            </a:p>
            <a:p>
              <a:pPr algn="ctr"/>
              <a:r>
                <a:rPr lang="en-CA" sz="1000" b="1" dirty="0">
                  <a:latin typeface="Helvetica" pitchFamily="2" charset="0"/>
                </a:rPr>
                <a:t>(prop. = 0.01)</a:t>
              </a:r>
              <a:endParaRPr lang="en-US" sz="1000" b="1" dirty="0">
                <a:latin typeface="Helvetica" pitchFamily="2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7B44F8C-0459-EC43-BECF-A7C36D94EAC0}"/>
                </a:ext>
              </a:extLst>
            </p:cNvPr>
            <p:cNvSpPr txBox="1"/>
            <p:nvPr/>
          </p:nvSpPr>
          <p:spPr>
            <a:xfrm rot="16200000">
              <a:off x="2066840" y="2312128"/>
              <a:ext cx="86433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Helvetica" charset="0"/>
                  <a:ea typeface="Helvetica" charset="0"/>
                  <a:cs typeface="Helvetica" charset="0"/>
                </a:rPr>
                <a:t>Mean Slope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20F012F-5A82-FE41-9988-DB4C54A4A759}"/>
                </a:ext>
              </a:extLst>
            </p:cNvPr>
            <p:cNvSpPr txBox="1"/>
            <p:nvPr/>
          </p:nvSpPr>
          <p:spPr>
            <a:xfrm rot="16200000">
              <a:off x="1534595" y="4573022"/>
              <a:ext cx="192071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Helvetica" charset="0"/>
                  <a:ea typeface="Helvetica" charset="0"/>
                  <a:cs typeface="Helvetica" charset="0"/>
                </a:rPr>
                <a:t>Proportion of significant slopes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8C956B4-2692-8046-9975-0300BC9FD958}"/>
                </a:ext>
              </a:extLst>
            </p:cNvPr>
            <p:cNvSpPr txBox="1"/>
            <p:nvPr/>
          </p:nvSpPr>
          <p:spPr>
            <a:xfrm>
              <a:off x="3311011" y="5870843"/>
              <a:ext cx="150393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Helvetica" charset="0"/>
                  <a:ea typeface="Helvetica" charset="0"/>
                  <a:cs typeface="Helvetica" charset="0"/>
                </a:rPr>
                <a:t>Selection coefficient (</a:t>
              </a:r>
              <a:r>
                <a:rPr lang="en-US" sz="1000" i="1" dirty="0">
                  <a:latin typeface="Helvetica" charset="0"/>
                  <a:ea typeface="Helvetica" charset="0"/>
                  <a:cs typeface="Helvetica" charset="0"/>
                </a:rPr>
                <a:t>s</a:t>
              </a:r>
              <a:r>
                <a:rPr lang="en-US" sz="10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4E33707-7F00-984B-A358-745B5B288B32}"/>
                </a:ext>
              </a:extLst>
            </p:cNvPr>
            <p:cNvSpPr txBox="1"/>
            <p:nvPr/>
          </p:nvSpPr>
          <p:spPr>
            <a:xfrm>
              <a:off x="6074875" y="5868261"/>
              <a:ext cx="150393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Helvetica" charset="0"/>
                  <a:ea typeface="Helvetica" charset="0"/>
                  <a:cs typeface="Helvetica" charset="0"/>
                </a:rPr>
                <a:t>Selection coefficient (</a:t>
              </a:r>
              <a:r>
                <a:rPr lang="en-US" sz="1000" i="1" dirty="0">
                  <a:latin typeface="Helvetica" charset="0"/>
                  <a:ea typeface="Helvetica" charset="0"/>
                  <a:cs typeface="Helvetica" charset="0"/>
                </a:rPr>
                <a:t>s</a:t>
              </a:r>
              <a:r>
                <a:rPr lang="en-US" sz="10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6329389-6622-5048-B8C5-C7B0C8F2F483}"/>
                </a:ext>
              </a:extLst>
            </p:cNvPr>
            <p:cNvSpPr txBox="1"/>
            <p:nvPr/>
          </p:nvSpPr>
          <p:spPr>
            <a:xfrm>
              <a:off x="8823241" y="5873427"/>
              <a:ext cx="150393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Helvetica" charset="0"/>
                  <a:ea typeface="Helvetica" charset="0"/>
                  <a:cs typeface="Helvetica" charset="0"/>
                </a:rPr>
                <a:t>Selection coefficient (</a:t>
              </a:r>
              <a:r>
                <a:rPr lang="en-US" sz="1000" i="1" dirty="0">
                  <a:latin typeface="Helvetica" charset="0"/>
                  <a:ea typeface="Helvetica" charset="0"/>
                  <a:cs typeface="Helvetica" charset="0"/>
                </a:rPr>
                <a:t>s</a:t>
              </a:r>
              <a:r>
                <a:rPr lang="en-US" sz="10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6838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2367</TotalTime>
  <Words>607</Words>
  <Application>Microsoft Macintosh PowerPoint</Application>
  <PresentationFormat>Custom</PresentationFormat>
  <Paragraphs>174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Santangelo</dc:creator>
  <cp:lastModifiedBy>James Santangelo</cp:lastModifiedBy>
  <cp:revision>76</cp:revision>
  <dcterms:created xsi:type="dcterms:W3CDTF">2017-12-29T20:50:25Z</dcterms:created>
  <dcterms:modified xsi:type="dcterms:W3CDTF">2018-01-25T19:01:26Z</dcterms:modified>
</cp:coreProperties>
</file>