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7" r:id="rId3"/>
    <p:sldId id="258" r:id="rId4"/>
    <p:sldId id="264" r:id="rId5"/>
    <p:sldId id="265" r:id="rId6"/>
    <p:sldId id="260" r:id="rId7"/>
    <p:sldId id="266" r:id="rId8"/>
    <p:sldId id="267" r:id="rId9"/>
    <p:sldId id="268" r:id="rId10"/>
    <p:sldId id="271" r:id="rId11"/>
    <p:sldId id="269" r:id="rId12"/>
    <p:sldId id="270" r:id="rId13"/>
  </p:sldIdLst>
  <p:sldSz cx="14400213" cy="1440021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2FF"/>
    <a:srgbClr val="023DFF"/>
    <a:srgbClr val="F0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6"/>
    <p:restoredTop sz="94666"/>
  </p:normalViewPr>
  <p:slideViewPr>
    <p:cSldViewPr snapToGrid="0" snapToObjects="1">
      <p:cViewPr>
        <p:scale>
          <a:sx n="165" d="100"/>
          <a:sy n="165" d="100"/>
        </p:scale>
        <p:origin x="-2856" y="-3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(null)"/><Relationship Id="rId3" Type="http://schemas.openxmlformats.org/officeDocument/2006/relationships/image" Target="../media/image23.emf"/><Relationship Id="rId7" Type="http://schemas.openxmlformats.org/officeDocument/2006/relationships/image" Target="../media/image24.emf"/><Relationship Id="rId2" Type="http://schemas.openxmlformats.org/officeDocument/2006/relationships/image" Target="../media/image25.(null)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(null)"/><Relationship Id="rId5" Type="http://schemas.openxmlformats.org/officeDocument/2006/relationships/image" Target="../media/image27.(null)"/><Relationship Id="rId4" Type="http://schemas.openxmlformats.org/officeDocument/2006/relationships/image" Target="../media/image26.(null)"/><Relationship Id="rId9" Type="http://schemas.openxmlformats.org/officeDocument/2006/relationships/image" Target="../media/image30.(null)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(null)"/><Relationship Id="rId2" Type="http://schemas.openxmlformats.org/officeDocument/2006/relationships/image" Target="../media/image31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(null)"/><Relationship Id="rId2" Type="http://schemas.openxmlformats.org/officeDocument/2006/relationships/image" Target="../media/image34.(null)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(null)"/><Relationship Id="rId5" Type="http://schemas.openxmlformats.org/officeDocument/2006/relationships/image" Target="../media/image37.(null)"/><Relationship Id="rId4" Type="http://schemas.openxmlformats.org/officeDocument/2006/relationships/image" Target="../media/image36.(null)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(null)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(null)"/><Relationship Id="rId7" Type="http://schemas.openxmlformats.org/officeDocument/2006/relationships/image" Target="../media/image22.(null)"/><Relationship Id="rId2" Type="http://schemas.openxmlformats.org/officeDocument/2006/relationships/image" Target="../media/image17.(null)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(null)"/><Relationship Id="rId5" Type="http://schemas.openxmlformats.org/officeDocument/2006/relationships/image" Target="../media/image20.(null)"/><Relationship Id="rId4" Type="http://schemas.openxmlformats.org/officeDocument/2006/relationships/image" Target="../media/image19.(null)"/><Relationship Id="rId9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786505" y="2691556"/>
            <a:ext cx="8571306" cy="7286634"/>
            <a:chOff x="2786505" y="2691556"/>
            <a:chExt cx="8571306" cy="7286634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86505" y="2691556"/>
              <a:ext cx="8571306" cy="728663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540000">
              <a:off x="3942896" y="3401831"/>
              <a:ext cx="2240150" cy="1296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82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059CF1D-FE87-204E-973A-06B84B6C1454}"/>
              </a:ext>
            </a:extLst>
          </p:cNvPr>
          <p:cNvGrpSpPr/>
          <p:nvPr/>
        </p:nvGrpSpPr>
        <p:grpSpPr>
          <a:xfrm>
            <a:off x="3197165" y="4587697"/>
            <a:ext cx="8359355" cy="4971068"/>
            <a:chOff x="3197165" y="4587697"/>
            <a:chExt cx="8359355" cy="497106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CCF5A8-A8E8-914F-A004-766E1FC8E4B2}"/>
                </a:ext>
              </a:extLst>
            </p:cNvPr>
            <p:cNvSpPr txBox="1"/>
            <p:nvPr/>
          </p:nvSpPr>
          <p:spPr>
            <a:xfrm rot="16200000">
              <a:off x="2898525" y="5783460"/>
              <a:ext cx="84350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16BE2BB-3EA2-E24D-A86D-C056C448C0E5}"/>
                </a:ext>
              </a:extLst>
            </p:cNvPr>
            <p:cNvSpPr txBox="1"/>
            <p:nvPr/>
          </p:nvSpPr>
          <p:spPr>
            <a:xfrm rot="16200000">
              <a:off x="2364328" y="7934288"/>
              <a:ext cx="192071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093722F-8B3E-404B-B56A-A2A22EF05BC8}"/>
                </a:ext>
              </a:extLst>
            </p:cNvPr>
            <p:cNvGrpSpPr/>
            <p:nvPr/>
          </p:nvGrpSpPr>
          <p:grpSpPr>
            <a:xfrm>
              <a:off x="8941055" y="5010568"/>
              <a:ext cx="2614839" cy="1906699"/>
              <a:chOff x="3438666" y="5010568"/>
              <a:chExt cx="2614839" cy="1906699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957FA3BA-50C9-FE40-99E4-A6FB24E9A1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679" t="13630" b="16926"/>
              <a:stretch/>
            </p:blipFill>
            <p:spPr>
              <a:xfrm>
                <a:off x="3438666" y="5012267"/>
                <a:ext cx="2614839" cy="190500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4F570EA2-467A-E64C-A7A1-9DD7313D20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9411" y="5010568"/>
                <a:ext cx="1180213" cy="488151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BA52CB1-8E15-D245-B3CB-E389A954343E}"/>
                </a:ext>
              </a:extLst>
            </p:cNvPr>
            <p:cNvGrpSpPr/>
            <p:nvPr/>
          </p:nvGrpSpPr>
          <p:grpSpPr>
            <a:xfrm>
              <a:off x="6189130" y="4961467"/>
              <a:ext cx="2612125" cy="1955800"/>
              <a:chOff x="6189130" y="4961467"/>
              <a:chExt cx="2612125" cy="195580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2A56C812-1CEA-8844-AD43-9C384C87E6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778" t="12488" b="16215"/>
              <a:stretch/>
            </p:blipFill>
            <p:spPr>
              <a:xfrm>
                <a:off x="6189130" y="4961467"/>
                <a:ext cx="2612125" cy="1955800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091F5B77-CE15-0C4F-AC24-6E490FD9EF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0278" y="4976701"/>
                <a:ext cx="1180213" cy="488151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54E32F9-3880-124C-B8BC-E42BBDAF9015}"/>
                </a:ext>
              </a:extLst>
            </p:cNvPr>
            <p:cNvGrpSpPr/>
            <p:nvPr/>
          </p:nvGrpSpPr>
          <p:grpSpPr>
            <a:xfrm>
              <a:off x="3441725" y="5022782"/>
              <a:ext cx="2619640" cy="1905001"/>
              <a:chOff x="8936880" y="5003800"/>
              <a:chExt cx="2619640" cy="190500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6DFBB32-3AFF-D240-9067-462A955268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504" t="13414" b="17142"/>
              <a:stretch/>
            </p:blipFill>
            <p:spPr>
              <a:xfrm>
                <a:off x="8936880" y="5003800"/>
                <a:ext cx="2619640" cy="1905001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CE01BBF6-FB00-D140-A65E-D5DA55084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1927" y="5010568"/>
                <a:ext cx="1180213" cy="488151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263293B-B377-CD4C-B4F9-A22DD7F59D13}"/>
                </a:ext>
              </a:extLst>
            </p:cNvPr>
            <p:cNvGrpSpPr/>
            <p:nvPr/>
          </p:nvGrpSpPr>
          <p:grpSpPr>
            <a:xfrm>
              <a:off x="9118282" y="7227092"/>
              <a:ext cx="2438238" cy="2020886"/>
              <a:chOff x="3615267" y="7241649"/>
              <a:chExt cx="2438238" cy="2020886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713F8EF-7C94-A04A-9347-172E19F0EC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944" t="11644" b="14899"/>
              <a:stretch/>
            </p:blipFill>
            <p:spPr>
              <a:xfrm>
                <a:off x="3615267" y="7247467"/>
                <a:ext cx="2438238" cy="2015068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6784FBE5-1F6E-2E4F-98DD-F24C04115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56616" y="7241649"/>
                <a:ext cx="617464" cy="442710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3BE2A4A-4F40-0447-B11C-479CB8AD83B8}"/>
                </a:ext>
              </a:extLst>
            </p:cNvPr>
            <p:cNvGrpSpPr/>
            <p:nvPr/>
          </p:nvGrpSpPr>
          <p:grpSpPr>
            <a:xfrm>
              <a:off x="3615585" y="7259376"/>
              <a:ext cx="2437920" cy="2023534"/>
              <a:chOff x="9118600" y="7239001"/>
              <a:chExt cx="2437920" cy="202353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4C229410-2705-504F-A9C8-C1790D61B9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4905" t="11335" b="14899"/>
              <a:stretch/>
            </p:blipFill>
            <p:spPr>
              <a:xfrm>
                <a:off x="9118600" y="7239001"/>
                <a:ext cx="2437920" cy="2023534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35667F95-12DA-514E-8AFB-19511F511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39056" y="7247467"/>
                <a:ext cx="617464" cy="442710"/>
              </a:xfrm>
              <a:prstGeom prst="rect">
                <a:avLst/>
              </a:prstGeom>
            </p:spPr>
          </p:pic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AAD716F-8FEB-4946-9A73-42BA0FAA58D4}"/>
                </a:ext>
              </a:extLst>
            </p:cNvPr>
            <p:cNvGrpSpPr/>
            <p:nvPr/>
          </p:nvGrpSpPr>
          <p:grpSpPr>
            <a:xfrm>
              <a:off x="6299199" y="7239002"/>
              <a:ext cx="2502055" cy="2023533"/>
              <a:chOff x="6299199" y="7239002"/>
              <a:chExt cx="2502055" cy="2023533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0DE79F8-4BAC-1F46-9944-6A8CFF9866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4462" t="11335" b="14900"/>
              <a:stretch/>
            </p:blipFill>
            <p:spPr>
              <a:xfrm>
                <a:off x="6299199" y="7239002"/>
                <a:ext cx="2502055" cy="2023533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C5A89C59-FDB6-3B48-A732-BE85FB77F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46361" y="7247467"/>
                <a:ext cx="617464" cy="442710"/>
              </a:xfrm>
              <a:prstGeom prst="rect">
                <a:avLst/>
              </a:prstGeom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B31450-8B82-7049-90D6-7CAE1FEEAEDE}"/>
                </a:ext>
              </a:extLst>
            </p:cNvPr>
            <p:cNvSpPr txBox="1"/>
            <p:nvPr/>
          </p:nvSpPr>
          <p:spPr>
            <a:xfrm>
              <a:off x="3515864" y="4654464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B63A923-231C-2442-8100-69555A0536B8}"/>
                </a:ext>
              </a:extLst>
            </p:cNvPr>
            <p:cNvSpPr txBox="1"/>
            <p:nvPr/>
          </p:nvSpPr>
          <p:spPr>
            <a:xfrm>
              <a:off x="6203661" y="4652666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ED953D-2B69-DC41-B102-D6A39E2BA522}"/>
                </a:ext>
              </a:extLst>
            </p:cNvPr>
            <p:cNvSpPr txBox="1"/>
            <p:nvPr/>
          </p:nvSpPr>
          <p:spPr>
            <a:xfrm>
              <a:off x="9026689" y="4652666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9E8434-1052-1345-92C2-E3CE434BE7C1}"/>
                </a:ext>
              </a:extLst>
            </p:cNvPr>
            <p:cNvSpPr txBox="1"/>
            <p:nvPr/>
          </p:nvSpPr>
          <p:spPr>
            <a:xfrm>
              <a:off x="3515066" y="6927783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10CBF7-500D-3644-AC6A-4F404203AE7F}"/>
                </a:ext>
              </a:extLst>
            </p:cNvPr>
            <p:cNvSpPr txBox="1"/>
            <p:nvPr/>
          </p:nvSpPr>
          <p:spPr>
            <a:xfrm>
              <a:off x="6206939" y="691931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e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054982-C773-074C-A4C5-682885EA738E}"/>
                </a:ext>
              </a:extLst>
            </p:cNvPr>
            <p:cNvSpPr txBox="1"/>
            <p:nvPr/>
          </p:nvSpPr>
          <p:spPr>
            <a:xfrm>
              <a:off x="9038173" y="6927783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f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F7C96C9-6D26-8749-BBEA-A58553DE6CEC}"/>
                </a:ext>
              </a:extLst>
            </p:cNvPr>
            <p:cNvSpPr txBox="1"/>
            <p:nvPr/>
          </p:nvSpPr>
          <p:spPr>
            <a:xfrm>
              <a:off x="4364960" y="4593621"/>
              <a:ext cx="1245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No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1.0)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2288C76-C3D3-AA49-952B-FA3D272AFA5D}"/>
                </a:ext>
              </a:extLst>
            </p:cNvPr>
            <p:cNvSpPr txBox="1"/>
            <p:nvPr/>
          </p:nvSpPr>
          <p:spPr>
            <a:xfrm>
              <a:off x="6786810" y="4587697"/>
              <a:ext cx="183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Intermediate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0.2)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0B097-1BEC-0C4E-BA39-568D6AB174C2}"/>
                </a:ext>
              </a:extLst>
            </p:cNvPr>
            <p:cNvSpPr txBox="1"/>
            <p:nvPr/>
          </p:nvSpPr>
          <p:spPr>
            <a:xfrm>
              <a:off x="9721780" y="4593621"/>
              <a:ext cx="1487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Strong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0.01)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C5A6AF-29BB-FF4F-8E36-72EA5410972C}"/>
                </a:ext>
              </a:extLst>
            </p:cNvPr>
            <p:cNvSpPr txBox="1"/>
            <p:nvPr/>
          </p:nvSpPr>
          <p:spPr>
            <a:xfrm>
              <a:off x="3861897" y="9307378"/>
              <a:ext cx="203613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Initial allele frequency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CYP – Li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69FD30-42A8-304E-B0E9-39EF29DFE003}"/>
                </a:ext>
              </a:extLst>
            </p:cNvPr>
            <p:cNvSpPr txBox="1"/>
            <p:nvPr/>
          </p:nvSpPr>
          <p:spPr>
            <a:xfrm>
              <a:off x="6602514" y="9312544"/>
              <a:ext cx="203613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Initial allele frequency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CYP – Li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75E2A01-AA1B-6740-9651-050B972FA93E}"/>
                </a:ext>
              </a:extLst>
            </p:cNvPr>
            <p:cNvSpPr txBox="1"/>
            <p:nvPr/>
          </p:nvSpPr>
          <p:spPr>
            <a:xfrm>
              <a:off x="9343131" y="9309961"/>
              <a:ext cx="203613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Initial allele frequency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CYP – Li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5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4321D0F-D11A-4242-9830-D73F5C21F06F}"/>
              </a:ext>
            </a:extLst>
          </p:cNvPr>
          <p:cNvGrpSpPr/>
          <p:nvPr/>
        </p:nvGrpSpPr>
        <p:grpSpPr>
          <a:xfrm>
            <a:off x="1119694" y="1855336"/>
            <a:ext cx="8357521" cy="9355450"/>
            <a:chOff x="1119694" y="1855336"/>
            <a:chExt cx="8357521" cy="93554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2C6F9D-8B08-754B-B060-2B435DDEB0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65" t="23612" r="25937" b="26889"/>
            <a:stretch/>
          </p:blipFill>
          <p:spPr>
            <a:xfrm>
              <a:off x="1511300" y="2324100"/>
              <a:ext cx="5600700" cy="4000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B89A8A-6279-D44D-8C1A-0E919256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0" t="22452" r="25613" b="25935"/>
            <a:stretch/>
          </p:blipFill>
          <p:spPr>
            <a:xfrm>
              <a:off x="1866900" y="6896100"/>
              <a:ext cx="5245100" cy="3911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44F415D-BEFE-A84C-9A63-6B0DBF7E8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313"/>
            <a:stretch/>
          </p:blipFill>
          <p:spPr>
            <a:xfrm>
              <a:off x="7474056" y="4936646"/>
              <a:ext cx="2003159" cy="2531429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C7B9ED-82DE-A347-A6A2-4E541A5E824D}"/>
                </a:ext>
              </a:extLst>
            </p:cNvPr>
            <p:cNvSpPr txBox="1"/>
            <p:nvPr/>
          </p:nvSpPr>
          <p:spPr>
            <a:xfrm rot="16200000">
              <a:off x="542934" y="3898417"/>
              <a:ext cx="155363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AB88FE-8FAD-4B40-960C-F50FDD459D8A}"/>
                </a:ext>
              </a:extLst>
            </p:cNvPr>
            <p:cNvSpPr txBox="1"/>
            <p:nvPr/>
          </p:nvSpPr>
          <p:spPr>
            <a:xfrm rot="16200000">
              <a:off x="-617639" y="8378316"/>
              <a:ext cx="38747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Proportion of sig. positive slopes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167691-F4EE-9347-B82F-60B9C66FBB22}"/>
                </a:ext>
              </a:extLst>
            </p:cNvPr>
            <p:cNvSpPr txBox="1"/>
            <p:nvPr/>
          </p:nvSpPr>
          <p:spPr>
            <a:xfrm>
              <a:off x="3955720" y="10810676"/>
              <a:ext cx="14526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Generation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9BF1E2-BB7D-584B-BC9F-272F15F18B42}"/>
                </a:ext>
              </a:extLst>
            </p:cNvPr>
            <p:cNvSpPr txBox="1"/>
            <p:nvPr/>
          </p:nvSpPr>
          <p:spPr>
            <a:xfrm>
              <a:off x="1962712" y="1855336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C1976B-C403-854F-BD22-0E16E9DAF8EF}"/>
                </a:ext>
              </a:extLst>
            </p:cNvPr>
            <p:cNvSpPr txBox="1"/>
            <p:nvPr/>
          </p:nvSpPr>
          <p:spPr>
            <a:xfrm>
              <a:off x="1962712" y="6411345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B0938E-EB91-4445-BD21-95239AA573F2}"/>
                </a:ext>
              </a:extLst>
            </p:cNvPr>
            <p:cNvSpPr txBox="1"/>
            <p:nvPr/>
          </p:nvSpPr>
          <p:spPr>
            <a:xfrm>
              <a:off x="7435054" y="4313561"/>
              <a:ext cx="1249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800" b="1" dirty="0">
                  <a:latin typeface="Helvetica" pitchFamily="2" charset="0"/>
                </a:rPr>
                <a:t>Level of </a:t>
              </a:r>
            </a:p>
            <a:p>
              <a:pPr algn="ctr"/>
              <a:r>
                <a:rPr lang="en-CA" sz="1800" b="1" dirty="0">
                  <a:latin typeface="Helvetica" pitchFamily="2" charset="0"/>
                </a:rPr>
                <a:t>gene flow</a:t>
              </a:r>
              <a:endParaRPr lang="en-US" sz="1800" b="1" dirty="0">
                <a:latin typeface="Helvetica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B95E16-0308-E24C-A83E-2D7B02669A50}"/>
                </a:ext>
              </a:extLst>
            </p:cNvPr>
            <p:cNvSpPr/>
            <p:nvPr/>
          </p:nvSpPr>
          <p:spPr>
            <a:xfrm>
              <a:off x="7435848" y="4317250"/>
              <a:ext cx="1287268" cy="3150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13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BAC69C9-CDF6-914B-836F-96787F371E2A}"/>
              </a:ext>
            </a:extLst>
          </p:cNvPr>
          <p:cNvGrpSpPr/>
          <p:nvPr/>
        </p:nvGrpSpPr>
        <p:grpSpPr>
          <a:xfrm>
            <a:off x="1278955" y="2473445"/>
            <a:ext cx="8010016" cy="10377301"/>
            <a:chOff x="1278955" y="2473445"/>
            <a:chExt cx="8010016" cy="103773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C23B1A-8963-534C-A7BA-DE55E22AB4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36" t="12189" b="15921"/>
            <a:stretch/>
          </p:blipFill>
          <p:spPr>
            <a:xfrm>
              <a:off x="1636888" y="2935112"/>
              <a:ext cx="3703157" cy="277706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65C9FAC-B15C-2A41-91C1-B56F9201C1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93" t="12188" b="16506"/>
            <a:stretch/>
          </p:blipFill>
          <p:spPr>
            <a:xfrm>
              <a:off x="5587998" y="2935111"/>
              <a:ext cx="3700973" cy="275449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64A2B09-616A-D24F-9262-AEE2AF696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136" t="12163" b="16530"/>
            <a:stretch/>
          </p:blipFill>
          <p:spPr>
            <a:xfrm>
              <a:off x="1636887" y="6333069"/>
              <a:ext cx="3703157" cy="275448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153A60-81F0-4342-85DF-FC5C5F40A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46" t="12514" b="17057"/>
            <a:stretch/>
          </p:blipFill>
          <p:spPr>
            <a:xfrm>
              <a:off x="5531556" y="6366935"/>
              <a:ext cx="3757415" cy="27206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B1015F-DDBD-D946-84A8-884A801F3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193" t="11525" b="16293"/>
            <a:stretch/>
          </p:blipFill>
          <p:spPr>
            <a:xfrm>
              <a:off x="1704622" y="9708447"/>
              <a:ext cx="3826934" cy="27883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0270E7-062B-024A-A2B2-F740C62FBFE0}"/>
                </a:ext>
              </a:extLst>
            </p:cNvPr>
            <p:cNvSpPr txBox="1"/>
            <p:nvPr/>
          </p:nvSpPr>
          <p:spPr>
            <a:xfrm rot="16200000">
              <a:off x="1075837" y="4146674"/>
              <a:ext cx="76815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Count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8A501-51BC-4C48-AF9E-F4AE57DE7BB0}"/>
                </a:ext>
              </a:extLst>
            </p:cNvPr>
            <p:cNvSpPr txBox="1"/>
            <p:nvPr/>
          </p:nvSpPr>
          <p:spPr>
            <a:xfrm rot="16200000">
              <a:off x="1071847" y="7457013"/>
              <a:ext cx="76815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Count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C7A3B4-6A82-3F42-805A-CFE088099993}"/>
                </a:ext>
              </a:extLst>
            </p:cNvPr>
            <p:cNvSpPr txBox="1"/>
            <p:nvPr/>
          </p:nvSpPr>
          <p:spPr>
            <a:xfrm rot="16200000">
              <a:off x="1071847" y="10767353"/>
              <a:ext cx="76815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Count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910511-754E-1F49-A7F1-9FF2CA98D089}"/>
                </a:ext>
              </a:extLst>
            </p:cNvPr>
            <p:cNvSpPr txBox="1"/>
            <p:nvPr/>
          </p:nvSpPr>
          <p:spPr>
            <a:xfrm>
              <a:off x="3246032" y="12496803"/>
              <a:ext cx="74411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Slope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68D847-65E3-E341-9B6E-191670C49EAA}"/>
                </a:ext>
              </a:extLst>
            </p:cNvPr>
            <p:cNvSpPr txBox="1"/>
            <p:nvPr/>
          </p:nvSpPr>
          <p:spPr>
            <a:xfrm>
              <a:off x="7247051" y="9087558"/>
              <a:ext cx="74411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Slope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6676C7-E693-D847-A451-1F04B547BF5A}"/>
                </a:ext>
              </a:extLst>
            </p:cNvPr>
            <p:cNvSpPr txBox="1"/>
            <p:nvPr/>
          </p:nvSpPr>
          <p:spPr>
            <a:xfrm>
              <a:off x="2405258" y="2473446"/>
              <a:ext cx="24256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Strong drift gradient (min 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= 10)</a:t>
              </a:r>
            </a:p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o gene flow (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m 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= 0)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C923EA-45A9-1B46-B6BA-11C0EC6772CF}"/>
                </a:ext>
              </a:extLst>
            </p:cNvPr>
            <p:cNvSpPr txBox="1"/>
            <p:nvPr/>
          </p:nvSpPr>
          <p:spPr>
            <a:xfrm>
              <a:off x="6163425" y="2473445"/>
              <a:ext cx="29113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Intermediate drift gradient (min 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= 100)</a:t>
              </a:r>
            </a:p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o gene flow (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m 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= 0)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870C47-9CF8-C147-B5D2-112F86F4E659}"/>
                </a:ext>
              </a:extLst>
            </p:cNvPr>
            <p:cNvSpPr txBox="1"/>
            <p:nvPr/>
          </p:nvSpPr>
          <p:spPr>
            <a:xfrm>
              <a:off x="2275633" y="5871404"/>
              <a:ext cx="24256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Strong drift gradient (min 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= 10)</a:t>
              </a:r>
            </a:p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High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gene flow (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m 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= 0.05)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CEA28E-7975-4141-8948-7A416FCFD332}"/>
                </a:ext>
              </a:extLst>
            </p:cNvPr>
            <p:cNvSpPr txBox="1"/>
            <p:nvPr/>
          </p:nvSpPr>
          <p:spPr>
            <a:xfrm>
              <a:off x="6163425" y="5905270"/>
              <a:ext cx="29113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Intermediate drift gradient (min 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= 100)</a:t>
              </a:r>
            </a:p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High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gene flow (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m 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= 0.05)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3B141B-8C85-B74F-98B5-0DB31FF8E4A3}"/>
                </a:ext>
              </a:extLst>
            </p:cNvPr>
            <p:cNvSpPr txBox="1"/>
            <p:nvPr/>
          </p:nvSpPr>
          <p:spPr>
            <a:xfrm>
              <a:off x="2820654" y="9431401"/>
              <a:ext cx="133562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Observed slopes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054B670-69C0-AC4E-AEB5-41E541907269}"/>
                </a:ext>
              </a:extLst>
            </p:cNvPr>
            <p:cNvGrpSpPr/>
            <p:nvPr/>
          </p:nvGrpSpPr>
          <p:grpSpPr>
            <a:xfrm>
              <a:off x="5587998" y="9708400"/>
              <a:ext cx="1530059" cy="633687"/>
              <a:chOff x="11157650" y="3468413"/>
              <a:chExt cx="1530059" cy="63368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FF9806-2124-B948-B65F-87FC44746D96}"/>
                  </a:ext>
                </a:extLst>
              </p:cNvPr>
              <p:cNvSpPr/>
              <p:nvPr/>
            </p:nvSpPr>
            <p:spPr>
              <a:xfrm>
                <a:off x="11223357" y="3535625"/>
                <a:ext cx="154379" cy="154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0663F85-853C-B44B-B0B3-AF994F96156C}"/>
                  </a:ext>
                </a:extLst>
              </p:cNvPr>
              <p:cNvSpPr/>
              <p:nvPr/>
            </p:nvSpPr>
            <p:spPr>
              <a:xfrm>
                <a:off x="11223356" y="3862376"/>
                <a:ext cx="154379" cy="154379"/>
              </a:xfrm>
              <a:prstGeom prst="rect">
                <a:avLst/>
              </a:prstGeom>
              <a:solidFill>
                <a:srgbClr val="0632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0589F9E-539A-AA4E-BAF6-B012F4C13D15}"/>
                  </a:ext>
                </a:extLst>
              </p:cNvPr>
              <p:cNvSpPr txBox="1"/>
              <p:nvPr/>
            </p:nvSpPr>
            <p:spPr>
              <a:xfrm>
                <a:off x="11377735" y="3790300"/>
                <a:ext cx="101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latin typeface="Helvetica" pitchFamily="2" charset="0"/>
                  </a:rPr>
                  <a:t>Significant</a:t>
                </a:r>
                <a:endParaRPr lang="en-US" sz="1400" dirty="0">
                  <a:latin typeface="Helvetica" pitchFamily="2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ECE7DB-6B04-E845-97E7-FFEAE403A072}"/>
                  </a:ext>
                </a:extLst>
              </p:cNvPr>
              <p:cNvSpPr txBox="1"/>
              <p:nvPr/>
            </p:nvSpPr>
            <p:spPr>
              <a:xfrm>
                <a:off x="11377735" y="3468413"/>
                <a:ext cx="13099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latin typeface="Helvetica" pitchFamily="2" charset="0"/>
                  </a:rPr>
                  <a:t>Not significant</a:t>
                </a:r>
                <a:endParaRPr lang="en-US" sz="1400" dirty="0">
                  <a:latin typeface="Helvetica" pitchFamily="2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42D4A9-31EB-444D-926B-8FE071180EB6}"/>
                  </a:ext>
                </a:extLst>
              </p:cNvPr>
              <p:cNvSpPr/>
              <p:nvPr/>
            </p:nvSpPr>
            <p:spPr>
              <a:xfrm>
                <a:off x="11157650" y="3468413"/>
                <a:ext cx="1478850" cy="6336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277F5A-F737-5643-8701-72B7923D300D}"/>
                </a:ext>
              </a:extLst>
            </p:cNvPr>
            <p:cNvSpPr txBox="1"/>
            <p:nvPr/>
          </p:nvSpPr>
          <p:spPr>
            <a:xfrm>
              <a:off x="1467412" y="2504222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3B09E2-F0AF-684C-8388-060E8932AED7}"/>
                </a:ext>
              </a:extLst>
            </p:cNvPr>
            <p:cNvSpPr txBox="1"/>
            <p:nvPr/>
          </p:nvSpPr>
          <p:spPr>
            <a:xfrm>
              <a:off x="5405078" y="2504222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E242FE-1E95-5346-9919-0F028CEE270B}"/>
                </a:ext>
              </a:extLst>
            </p:cNvPr>
            <p:cNvSpPr txBox="1"/>
            <p:nvPr/>
          </p:nvSpPr>
          <p:spPr>
            <a:xfrm>
              <a:off x="1467412" y="5880878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99D510-A82A-EE4D-AD2B-36875C333BE9}"/>
                </a:ext>
              </a:extLst>
            </p:cNvPr>
            <p:cNvSpPr txBox="1"/>
            <p:nvPr/>
          </p:nvSpPr>
          <p:spPr>
            <a:xfrm>
              <a:off x="5405078" y="5880878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C4E410-F520-5946-AB5E-87FF75C6325A}"/>
                </a:ext>
              </a:extLst>
            </p:cNvPr>
            <p:cNvSpPr txBox="1"/>
            <p:nvPr/>
          </p:nvSpPr>
          <p:spPr>
            <a:xfrm>
              <a:off x="1467412" y="9308314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e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25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76867B-89D7-DD47-9C46-CCC0C5E66249}"/>
              </a:ext>
            </a:extLst>
          </p:cNvPr>
          <p:cNvGrpSpPr/>
          <p:nvPr/>
        </p:nvGrpSpPr>
        <p:grpSpPr>
          <a:xfrm>
            <a:off x="2821569" y="715174"/>
            <a:ext cx="9110356" cy="5882351"/>
            <a:chOff x="2821569" y="715174"/>
            <a:chExt cx="9110356" cy="5882351"/>
          </a:xfrm>
        </p:grpSpPr>
        <p:sp>
          <p:nvSpPr>
            <p:cNvPr id="140" name="Triangle 139"/>
            <p:cNvSpPr/>
            <p:nvPr/>
          </p:nvSpPr>
          <p:spPr>
            <a:xfrm rot="16200000">
              <a:off x="4198441" y="275258"/>
              <a:ext cx="1540931" cy="3361086"/>
            </a:xfrm>
            <a:prstGeom prst="triangle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DF57656-6D71-CA42-B83F-B89D6F41F60D}"/>
                </a:ext>
              </a:extLst>
            </p:cNvPr>
            <p:cNvGrpSpPr/>
            <p:nvPr/>
          </p:nvGrpSpPr>
          <p:grpSpPr>
            <a:xfrm rot="10800000">
              <a:off x="3249915" y="1169050"/>
              <a:ext cx="3412271" cy="1561624"/>
              <a:chOff x="3290859" y="1169050"/>
              <a:chExt cx="3412271" cy="1561624"/>
            </a:xfrm>
          </p:grpSpPr>
          <p:sp>
            <p:nvSpPr>
              <p:cNvPr id="141" name="Triangle 140"/>
              <p:cNvSpPr/>
              <p:nvPr/>
            </p:nvSpPr>
            <p:spPr>
              <a:xfrm rot="5400000">
                <a:off x="4216183" y="243726"/>
                <a:ext cx="1561624" cy="3412271"/>
              </a:xfrm>
              <a:prstGeom prst="triangl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3679167" y="1261872"/>
                <a:ext cx="0" cy="136279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001712" y="1315358"/>
                <a:ext cx="0" cy="124157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324257" y="1427967"/>
                <a:ext cx="0" cy="106043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646802" y="1490597"/>
                <a:ext cx="0" cy="92705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291892" y="1640910"/>
                <a:ext cx="0" cy="622019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614437" y="1716066"/>
                <a:ext cx="0" cy="48864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5936982" y="1774289"/>
                <a:ext cx="0" cy="346447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259529" y="1849445"/>
                <a:ext cx="0" cy="20054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969347" y="1553227"/>
                <a:ext cx="0" cy="77661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3" name="TextBox 152"/>
            <p:cNvSpPr txBox="1"/>
            <p:nvPr/>
          </p:nvSpPr>
          <p:spPr>
            <a:xfrm>
              <a:off x="6123921" y="2727672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835843" y="2062912"/>
              <a:ext cx="7665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821569" y="715174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491252" y="1404730"/>
              <a:ext cx="355702" cy="1309663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160000" y="1616765"/>
              <a:ext cx="335712" cy="109762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820331" y="1855699"/>
              <a:ext cx="388195" cy="87233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484871" y="2059766"/>
              <a:ext cx="441218" cy="653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153693" y="2272747"/>
              <a:ext cx="342348" cy="441643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828551" y="1185333"/>
              <a:ext cx="355600" cy="152899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775150" y="1164920"/>
              <a:ext cx="3412272" cy="1567671"/>
            </a:xfrm>
            <a:prstGeom prst="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8134602" y="1162430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8471600" y="1175305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>
              <a:off x="8808598" y="1172915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>
            <a:xfrm>
              <a:off x="9145596" y="1172167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>
            <a:xfrm>
              <a:off x="9482594" y="1173631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>
            <a:xfrm>
              <a:off x="9819592" y="1162430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>
            <a:xfrm>
              <a:off x="10156590" y="1162430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>
            <a:xfrm>
              <a:off x="10830583" y="1167654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>
            <a:xfrm>
              <a:off x="10493588" y="1161103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10937742" y="2733586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91013" y="2727672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524902" y="3014098"/>
              <a:ext cx="134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Colonization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335684" y="4928709"/>
              <a:ext cx="726511" cy="726511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6078887" y="4597813"/>
              <a:ext cx="1388302" cy="138830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8485602" y="4597813"/>
              <a:ext cx="1388302" cy="138830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481799" y="5053969"/>
              <a:ext cx="139038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Arrow Connector 98"/>
            <p:cNvCxnSpPr/>
            <p:nvPr/>
          </p:nvCxnSpPr>
          <p:spPr>
            <a:xfrm flipV="1">
              <a:off x="8995365" y="3776316"/>
              <a:ext cx="0" cy="82149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/>
            <p:cNvCxnSpPr/>
            <p:nvPr/>
          </p:nvCxnSpPr>
          <p:spPr>
            <a:xfrm>
              <a:off x="9358621" y="3776316"/>
              <a:ext cx="0" cy="834023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8548142" y="3474675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Gene flow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9873904" y="5291964"/>
              <a:ext cx="1313517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3" name="TextBox 102"/>
            <p:cNvSpPr txBox="1"/>
            <p:nvPr/>
          </p:nvSpPr>
          <p:spPr>
            <a:xfrm>
              <a:off x="9854403" y="4922632"/>
              <a:ext cx="134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Colonization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7467189" y="5291964"/>
              <a:ext cx="101841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5" name="Straight Arrow Connector 104"/>
            <p:cNvCxnSpPr/>
            <p:nvPr/>
          </p:nvCxnSpPr>
          <p:spPr>
            <a:xfrm>
              <a:off x="5060474" y="5291964"/>
              <a:ext cx="101841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6" name="Bent Arrow 105"/>
            <p:cNvSpPr/>
            <p:nvPr/>
          </p:nvSpPr>
          <p:spPr>
            <a:xfrm rot="5400000">
              <a:off x="3780296" y="3925032"/>
              <a:ext cx="495637" cy="1474511"/>
            </a:xfrm>
            <a:prstGeom prst="bentArrow">
              <a:avLst>
                <a:gd name="adj1" fmla="val 0"/>
                <a:gd name="adj2" fmla="val 7309"/>
                <a:gd name="adj3" fmla="val 7309"/>
                <a:gd name="adj4" fmla="val 28586"/>
              </a:avLst>
            </a:prstGeom>
            <a:solidFill>
              <a:srgbClr val="4472C4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90859" y="4045137"/>
              <a:ext cx="134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Colonization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24042" y="4928896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Growth</a:t>
              </a:r>
            </a:p>
          </p:txBody>
        </p:sp>
        <p:sp>
          <p:nvSpPr>
            <p:cNvPr id="109" name="U-Turn Arrow 108"/>
            <p:cNvSpPr/>
            <p:nvPr/>
          </p:nvSpPr>
          <p:spPr>
            <a:xfrm rot="10800000">
              <a:off x="4652471" y="5673823"/>
              <a:ext cx="4601396" cy="923702"/>
            </a:xfrm>
            <a:prstGeom prst="uturnArrow">
              <a:avLst>
                <a:gd name="adj1" fmla="val 3200"/>
                <a:gd name="adj2" fmla="val 7797"/>
                <a:gd name="adj3" fmla="val 6786"/>
                <a:gd name="adj4" fmla="val 43750"/>
                <a:gd name="adj5" fmla="val 10000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061439" y="5417039"/>
              <a:ext cx="463463" cy="53862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530567" y="6224109"/>
              <a:ext cx="2845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Within-population dynamics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453655" y="4928896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6088266" y="5298228"/>
              <a:ext cx="139038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6222930" y="4637361"/>
              <a:ext cx="111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624260" y="4631309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p’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244190" y="5431259"/>
              <a:ext cx="1067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q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640274" y="5431259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q’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349270" y="4619433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(1)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58914" y="461668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(2)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580416" y="347467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(3)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308149" y="462460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(4)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3288363" y="718417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1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7737664" y="71814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292120" y="72478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21569" y="404513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 kern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" name="U-Turn Arrow 4">
              <a:extLst>
                <a:ext uri="{FF2B5EF4-FFF2-40B4-BE49-F238E27FC236}">
                  <a16:creationId xmlns:a16="http://schemas.microsoft.com/office/drawing/2014/main" id="{26874518-68AB-5D43-8EB5-485C515D9DCE}"/>
                </a:ext>
              </a:extLst>
            </p:cNvPr>
            <p:cNvSpPr/>
            <p:nvPr/>
          </p:nvSpPr>
          <p:spPr>
            <a:xfrm rot="10800000">
              <a:off x="10692984" y="2757192"/>
              <a:ext cx="320759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U-Turn Arrow 156">
              <a:extLst>
                <a:ext uri="{FF2B5EF4-FFF2-40B4-BE49-F238E27FC236}">
                  <a16:creationId xmlns:a16="http://schemas.microsoft.com/office/drawing/2014/main" id="{0FA83757-2828-2344-9E23-7F0A17A69F3C}"/>
                </a:ext>
              </a:extLst>
            </p:cNvPr>
            <p:cNvSpPr/>
            <p:nvPr/>
          </p:nvSpPr>
          <p:spPr>
            <a:xfrm rot="10800000">
              <a:off x="10353207" y="2758094"/>
              <a:ext cx="325977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U-Turn Arrow 157">
              <a:extLst>
                <a:ext uri="{FF2B5EF4-FFF2-40B4-BE49-F238E27FC236}">
                  <a16:creationId xmlns:a16="http://schemas.microsoft.com/office/drawing/2014/main" id="{B0233413-8209-574B-9201-19666C3C3335}"/>
                </a:ext>
              </a:extLst>
            </p:cNvPr>
            <p:cNvSpPr/>
            <p:nvPr/>
          </p:nvSpPr>
          <p:spPr>
            <a:xfrm rot="10800000">
              <a:off x="10013430" y="2753585"/>
              <a:ext cx="325785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U-Turn Arrow 158">
              <a:extLst>
                <a:ext uri="{FF2B5EF4-FFF2-40B4-BE49-F238E27FC236}">
                  <a16:creationId xmlns:a16="http://schemas.microsoft.com/office/drawing/2014/main" id="{44E35D0B-2B41-F046-AEAD-8A50942B1A92}"/>
                </a:ext>
              </a:extLst>
            </p:cNvPr>
            <p:cNvSpPr/>
            <p:nvPr/>
          </p:nvSpPr>
          <p:spPr>
            <a:xfrm rot="10800000">
              <a:off x="9673652" y="2759898"/>
              <a:ext cx="325594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U-Turn Arrow 162">
              <a:extLst>
                <a:ext uri="{FF2B5EF4-FFF2-40B4-BE49-F238E27FC236}">
                  <a16:creationId xmlns:a16="http://schemas.microsoft.com/office/drawing/2014/main" id="{AD271960-437D-1745-99EF-58F2FF1AF0DE}"/>
                </a:ext>
              </a:extLst>
            </p:cNvPr>
            <p:cNvSpPr/>
            <p:nvPr/>
          </p:nvSpPr>
          <p:spPr>
            <a:xfrm rot="10800000">
              <a:off x="9331377" y="2752403"/>
              <a:ext cx="325594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7980F44-6D7F-5A4D-92DC-7B521DB82400}"/>
              </a:ext>
            </a:extLst>
          </p:cNvPr>
          <p:cNvGrpSpPr/>
          <p:nvPr/>
        </p:nvGrpSpPr>
        <p:grpSpPr>
          <a:xfrm>
            <a:off x="3924113" y="1284354"/>
            <a:ext cx="7151872" cy="3198171"/>
            <a:chOff x="3924113" y="1284354"/>
            <a:chExt cx="7151872" cy="3198171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095770" y="1621189"/>
              <a:ext cx="0" cy="286133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924113" y="3948141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–Maximum </a:t>
              </a: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8997" y="1820076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Maximum </a:t>
              </a: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039262" y="1924702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8655015" y="4060793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63012" y="30569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922388" y="2938154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>
              <a:off x="8713584" y="2948050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6747327" y="30549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20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095770" y="3030487"/>
              <a:ext cx="3957351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8537921" y="30549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A" sz="1400" kern="0" dirty="0">
                  <a:solidFill>
                    <a:prstClr val="black"/>
                  </a:solidFill>
                </a:rPr>
                <a:t>40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6" name="Straight Connector 35"/>
            <p:cNvCxnSpPr>
              <a:cxnSpLocks/>
              <a:stCxn id="28" idx="1"/>
              <a:endCxn id="29" idx="1"/>
            </p:cNvCxnSpPr>
            <p:nvPr/>
          </p:nvCxnSpPr>
          <p:spPr>
            <a:xfrm>
              <a:off x="5056393" y="1941833"/>
              <a:ext cx="3615753" cy="2136091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>
            <a:xfrm>
              <a:off x="6926805" y="1621189"/>
              <a:ext cx="0" cy="286133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961304" y="2759469"/>
              <a:ext cx="21146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Distance from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urban-most population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21841" y="1284354"/>
              <a:ext cx="17844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against HCN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90625" y="1284354"/>
              <a:ext cx="1470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for HCN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192342" y="2747595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Strength of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(</a:t>
              </a: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980257" y="1976253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4980003" y="4113438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4155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88662" y="2732562"/>
            <a:ext cx="10829178" cy="8935972"/>
            <a:chOff x="1588662" y="2732562"/>
            <a:chExt cx="10829178" cy="8935972"/>
          </a:xfrm>
        </p:grpSpPr>
        <p:grpSp>
          <p:nvGrpSpPr>
            <p:cNvPr id="48" name="Group 47"/>
            <p:cNvGrpSpPr/>
            <p:nvPr/>
          </p:nvGrpSpPr>
          <p:grpSpPr>
            <a:xfrm>
              <a:off x="1588662" y="2732562"/>
              <a:ext cx="10829178" cy="8935972"/>
              <a:chOff x="1588662" y="2732562"/>
              <a:chExt cx="10829178" cy="8935972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3" t="13194" b="17824"/>
              <a:stretch/>
            </p:blipFill>
            <p:spPr>
              <a:xfrm>
                <a:off x="2108200" y="7314115"/>
                <a:ext cx="5207000" cy="37846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51" t="11614" b="16405"/>
              <a:stretch/>
            </p:blipFill>
            <p:spPr>
              <a:xfrm>
                <a:off x="7315200" y="7288715"/>
                <a:ext cx="5102640" cy="3949148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31" t="13909" b="18216"/>
              <a:stretch/>
            </p:blipFill>
            <p:spPr>
              <a:xfrm>
                <a:off x="1966292" y="3140766"/>
                <a:ext cx="5226878" cy="372386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71" t="12822" b="16646"/>
              <a:stretch/>
            </p:blipFill>
            <p:spPr>
              <a:xfrm>
                <a:off x="7193170" y="3140766"/>
                <a:ext cx="5224670" cy="3869635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 rot="16200000">
                <a:off x="1089808" y="4645220"/>
                <a:ext cx="1351652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Mean Slope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184913" y="8838239"/>
                <a:ext cx="316144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Proportion of significant slopes</a:t>
                </a: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11074896" y="7340646"/>
                <a:ext cx="1319592" cy="938624"/>
                <a:chOff x="6820939" y="992654"/>
                <a:chExt cx="1319592" cy="938624"/>
              </a:xfrm>
            </p:grpSpPr>
            <p:sp>
              <p:nvSpPr>
                <p:cNvPr id="17" name="Triangle 16"/>
                <p:cNvSpPr/>
                <p:nvPr/>
              </p:nvSpPr>
              <p:spPr>
                <a:xfrm>
                  <a:off x="6965457" y="1310655"/>
                  <a:ext cx="218072" cy="18799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riangle 17"/>
                <p:cNvSpPr/>
                <p:nvPr/>
              </p:nvSpPr>
              <p:spPr>
                <a:xfrm rot="10800000">
                  <a:off x="6961845" y="1633761"/>
                  <a:ext cx="219600" cy="1872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194560" y="1260658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207260" y="1592787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858430" y="1018493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6820939" y="992654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1407256" y="3182419"/>
                <a:ext cx="5164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HCN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405096" y="3474318"/>
                <a:ext cx="9509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Helvetica" charset="0"/>
                    <a:ea typeface="Helvetica" charset="0"/>
                    <a:cs typeface="Helvetica" charset="0"/>
                  </a:rPr>
                  <a:t>CYP79D15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05096" y="3808627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Helvetica" charset="0"/>
                    <a:ea typeface="Helvetica" charset="0"/>
                    <a:cs typeface="Helvetica" charset="0"/>
                  </a:rPr>
                  <a:t>Li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118135" y="3140766"/>
                <a:ext cx="1231900" cy="9802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223357" y="3535625"/>
                <a:ext cx="154379" cy="154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2700000">
                <a:off x="11234666" y="3865060"/>
                <a:ext cx="154800" cy="15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1217370" y="3238297"/>
                <a:ext cx="154800" cy="15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5969496" y="7340646"/>
                <a:ext cx="1319592" cy="938624"/>
                <a:chOff x="6820939" y="992654"/>
                <a:chExt cx="1319592" cy="938624"/>
              </a:xfrm>
            </p:grpSpPr>
            <p:sp>
              <p:nvSpPr>
                <p:cNvPr id="32" name="Triangle 31"/>
                <p:cNvSpPr/>
                <p:nvPr/>
              </p:nvSpPr>
              <p:spPr>
                <a:xfrm>
                  <a:off x="6965457" y="1310655"/>
                  <a:ext cx="218072" cy="18799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riangle 32"/>
                <p:cNvSpPr/>
                <p:nvPr/>
              </p:nvSpPr>
              <p:spPr>
                <a:xfrm rot="10800000">
                  <a:off x="6961845" y="1633761"/>
                  <a:ext cx="219600" cy="1872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194560" y="1260658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207260" y="1592787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6858430" y="1018493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820939" y="992654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8972664" y="11185369"/>
                <a:ext cx="233429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Level of gene flow (</a:t>
                </a:r>
                <a:r>
                  <a:rPr lang="en-US" sz="1700" i="1" dirty="0">
                    <a:latin typeface="Helvetica" charset="0"/>
                    <a:ea typeface="Helvetica" charset="0"/>
                    <a:cs typeface="Helvetica" charset="0"/>
                  </a:rPr>
                  <a:t>m</a:t>
                </a:r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419516" y="11102377"/>
                <a:ext cx="117852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Strong </a:t>
                </a:r>
              </a:p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drift gradient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195855" y="11102377"/>
                <a:ext cx="117852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No </a:t>
                </a:r>
              </a:p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drift gradient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024388" y="11052981"/>
                <a:ext cx="1749197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Minimum urban </a:t>
                </a:r>
              </a:p>
              <a:p>
                <a:pPr algn="ctr"/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population size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153345" y="273256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Helvetica" charset="0"/>
                    <a:ea typeface="Helvetica" charset="0"/>
                    <a:cs typeface="Helvetica" charset="0"/>
                  </a:rPr>
                  <a:t>(</a:t>
                </a:r>
                <a:r>
                  <a:rPr lang="en-US" sz="1800" i="1" dirty="0">
                    <a:latin typeface="Helvetica" charset="0"/>
                    <a:ea typeface="Helvetica" charset="0"/>
                    <a:cs typeface="Helvetica" charset="0"/>
                  </a:rPr>
                  <a:t>a</a:t>
                </a:r>
                <a:r>
                  <a:rPr lang="en-US" sz="1800" dirty="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7374383" y="27325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53345" y="691006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74383" y="691006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63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CF1DA9E-61E0-FC4E-BC63-D02470DA44E7}"/>
              </a:ext>
            </a:extLst>
          </p:cNvPr>
          <p:cNvGrpSpPr/>
          <p:nvPr/>
        </p:nvGrpSpPr>
        <p:grpSpPr>
          <a:xfrm>
            <a:off x="4230263" y="2211862"/>
            <a:ext cx="5599537" cy="9034419"/>
            <a:chOff x="4230263" y="2211862"/>
            <a:chExt cx="5599537" cy="903441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3658" b="17824"/>
            <a:stretch/>
          </p:blipFill>
          <p:spPr>
            <a:xfrm>
              <a:off x="4610100" y="2622664"/>
              <a:ext cx="5219700" cy="3759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1806" b="16667"/>
            <a:stretch/>
          </p:blipFill>
          <p:spPr>
            <a:xfrm>
              <a:off x="4851400" y="6819900"/>
              <a:ext cx="4978400" cy="39243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3731409" y="4226122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2826513" y="81905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16163" y="10807700"/>
              <a:ext cx="301717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founding alleles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98000" y="10723061"/>
              <a:ext cx="76174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drift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89752" y="10723061"/>
              <a:ext cx="6400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Weak</a:t>
              </a:r>
            </a:p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drift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497508" y="6819900"/>
              <a:ext cx="1319592" cy="938624"/>
              <a:chOff x="11074896" y="7340646"/>
              <a:chExt cx="1319592" cy="938624"/>
            </a:xfrm>
          </p:grpSpPr>
          <p:sp>
            <p:nvSpPr>
              <p:cNvPr id="15" name="Triangle 14"/>
              <p:cNvSpPr/>
              <p:nvPr/>
            </p:nvSpPr>
            <p:spPr>
              <a:xfrm>
                <a:off x="11219414" y="7658647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iangle 15"/>
              <p:cNvSpPr/>
              <p:nvPr/>
            </p:nvSpPr>
            <p:spPr>
              <a:xfrm rot="10800000">
                <a:off x="11215802" y="7981753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448517" y="7608650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461217" y="7940779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112387" y="7366485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074896" y="7340646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194300" y="2648544"/>
              <a:ext cx="2417120" cy="970956"/>
              <a:chOff x="5194300" y="2661244"/>
              <a:chExt cx="2417120" cy="970956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4794945" y="22118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96283" y="63774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81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F6DEBF-877D-9944-8355-2F3016CA5B97}"/>
              </a:ext>
            </a:extLst>
          </p:cNvPr>
          <p:cNvGrpSpPr/>
          <p:nvPr/>
        </p:nvGrpSpPr>
        <p:grpSpPr>
          <a:xfrm>
            <a:off x="492477" y="2643143"/>
            <a:ext cx="11354215" cy="5174130"/>
            <a:chOff x="492477" y="2643143"/>
            <a:chExt cx="11354215" cy="5174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" t="15741" b="19676"/>
            <a:stretch/>
          </p:blipFill>
          <p:spPr>
            <a:xfrm>
              <a:off x="1117599" y="3641311"/>
              <a:ext cx="5054879" cy="354330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316666" y="3807618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095859" y="5123945"/>
              <a:ext cx="2589170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-524788" y="5131193"/>
              <a:ext cx="2650084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simulations </a:t>
              </a:r>
            </a:p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in which HCN is lost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45658" y="3216745"/>
              <a:ext cx="1598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Colonization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2280910" y="3616855"/>
              <a:ext cx="292801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087171" y="7201720"/>
              <a:ext cx="275748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197005" y="733279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Rural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068628" y="7332793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Urban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37345" y="31897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11559" y="3119904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C40DC33-8772-4D46-BF8E-7266BE58D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38" t="16703" b="20325"/>
            <a:stretch/>
          </p:blipFill>
          <p:spPr>
            <a:xfrm>
              <a:off x="6677786" y="3658420"/>
              <a:ext cx="5168906" cy="3543300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85A084-8945-0A48-A21A-3D7887E57076}"/>
                </a:ext>
              </a:extLst>
            </p:cNvPr>
            <p:cNvCxnSpPr/>
            <p:nvPr/>
          </p:nvCxnSpPr>
          <p:spPr>
            <a:xfrm>
              <a:off x="8935944" y="2859604"/>
              <a:ext cx="45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4540CA2-2D52-1D4F-89EB-A7FE6E623BE5}"/>
                </a:ext>
              </a:extLst>
            </p:cNvPr>
            <p:cNvCxnSpPr/>
            <p:nvPr/>
          </p:nvCxnSpPr>
          <p:spPr>
            <a:xfrm>
              <a:off x="4986615" y="2856517"/>
              <a:ext cx="45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4A2C94A-83D6-A941-853F-EDDFDC786CFA}"/>
                </a:ext>
              </a:extLst>
            </p:cNvPr>
            <p:cNvCxnSpPr/>
            <p:nvPr/>
          </p:nvCxnSpPr>
          <p:spPr>
            <a:xfrm>
              <a:off x="1388738" y="2857026"/>
              <a:ext cx="45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C68DD2-124F-3B41-AA90-74B3CF407A55}"/>
                </a:ext>
              </a:extLst>
            </p:cNvPr>
            <p:cNvSpPr/>
            <p:nvPr/>
          </p:nvSpPr>
          <p:spPr>
            <a:xfrm>
              <a:off x="1539221" y="2769748"/>
              <a:ext cx="154379" cy="1543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F567DBC-DB02-A34B-9CF6-0EAC85525335}"/>
                </a:ext>
              </a:extLst>
            </p:cNvPr>
            <p:cNvSpPr/>
            <p:nvPr/>
          </p:nvSpPr>
          <p:spPr>
            <a:xfrm>
              <a:off x="5137098" y="2772418"/>
              <a:ext cx="154800" cy="15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74B2F091-1904-AE4E-8FE3-1C63CABF4666}"/>
                </a:ext>
              </a:extLst>
            </p:cNvPr>
            <p:cNvSpPr/>
            <p:nvPr/>
          </p:nvSpPr>
          <p:spPr>
            <a:xfrm>
              <a:off x="9054581" y="2743166"/>
              <a:ext cx="218072" cy="18799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FC8400-E435-D749-93C5-E58834AAC516}"/>
                </a:ext>
              </a:extLst>
            </p:cNvPr>
            <p:cNvSpPr txBox="1"/>
            <p:nvPr/>
          </p:nvSpPr>
          <p:spPr>
            <a:xfrm>
              <a:off x="1813928" y="2646739"/>
              <a:ext cx="2586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  <a:ea typeface="Helvetica" charset="0"/>
                  <a:cs typeface="Helvetica" charset="0"/>
                </a:rPr>
                <a:t>Strong founder effect (prop. = 0.01)</a:t>
              </a:r>
            </a:p>
            <a:p>
              <a:r>
                <a:rPr lang="en-US" sz="1200" dirty="0">
                  <a:latin typeface="Helvetica" pitchFamily="2" charset="0"/>
                </a:rPr>
                <a:t>β = 0.003; P = 0.002; R</a:t>
              </a:r>
              <a:r>
                <a:rPr lang="en-US" sz="1200" baseline="30000" dirty="0">
                  <a:latin typeface="Helvetica" pitchFamily="2" charset="0"/>
                </a:rPr>
                <a:t>2</a:t>
              </a:r>
              <a:r>
                <a:rPr lang="en-US" sz="1200" dirty="0">
                  <a:latin typeface="Helvetica" pitchFamily="2" charset="0"/>
                </a:rPr>
                <a:t> = 0.22</a:t>
              </a:r>
              <a:endParaRPr lang="en-US" sz="1200" dirty="0">
                <a:latin typeface="Helvetica" pitchFamily="2" charset="0"/>
                <a:ea typeface="Helvetica" charset="0"/>
                <a:cs typeface="Helvetica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E7CAD1-205C-A446-A3A3-E6A4790AE50B}"/>
                </a:ext>
              </a:extLst>
            </p:cNvPr>
            <p:cNvSpPr txBox="1"/>
            <p:nvPr/>
          </p:nvSpPr>
          <p:spPr>
            <a:xfrm>
              <a:off x="5415619" y="2643143"/>
              <a:ext cx="29022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  <a:ea typeface="Helvetica" charset="0"/>
                  <a:cs typeface="Helvetica" charset="0"/>
                </a:rPr>
                <a:t>Intermediate founder effect (prop. = 0.2)</a:t>
              </a:r>
            </a:p>
            <a:p>
              <a:r>
                <a:rPr lang="en-US" sz="1200" dirty="0">
                  <a:latin typeface="Helvetica" pitchFamily="2" charset="0"/>
                </a:rPr>
                <a:t>β = 0.007; P &lt; 0.001; R</a:t>
              </a:r>
              <a:r>
                <a:rPr lang="en-US" sz="1200" baseline="30000" dirty="0">
                  <a:latin typeface="Helvetica" pitchFamily="2" charset="0"/>
                </a:rPr>
                <a:t>2</a:t>
              </a:r>
              <a:r>
                <a:rPr lang="en-US" sz="1200" dirty="0">
                  <a:latin typeface="Helvetica" pitchFamily="2" charset="0"/>
                </a:rPr>
                <a:t> = 0.93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290DE89-81F0-F64A-8101-2F464C41FF03}"/>
                </a:ext>
              </a:extLst>
            </p:cNvPr>
            <p:cNvSpPr txBox="1"/>
            <p:nvPr/>
          </p:nvSpPr>
          <p:spPr>
            <a:xfrm>
              <a:off x="9367466" y="2643143"/>
              <a:ext cx="24422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  <a:ea typeface="Helvetica" charset="0"/>
                  <a:cs typeface="Helvetica" charset="0"/>
                </a:rPr>
                <a:t>No founder effect (prop. = 1.0)</a:t>
              </a:r>
            </a:p>
            <a:p>
              <a:r>
                <a:rPr lang="en-US" sz="1200" dirty="0">
                  <a:latin typeface="Helvetica" pitchFamily="2" charset="0"/>
                </a:rPr>
                <a:t>β = 0.0009; P &lt; 0.001; R</a:t>
              </a:r>
              <a:r>
                <a:rPr lang="en-US" sz="1200" baseline="30000" dirty="0">
                  <a:latin typeface="Helvetica" pitchFamily="2" charset="0"/>
                </a:rPr>
                <a:t>2</a:t>
              </a:r>
              <a:r>
                <a:rPr lang="en-US" sz="1200" dirty="0">
                  <a:latin typeface="Helvetica" pitchFamily="2" charset="0"/>
                </a:rPr>
                <a:t> = 0.99</a:t>
              </a:r>
              <a:r>
                <a:rPr lang="en-US" sz="1200" dirty="0">
                  <a:latin typeface="Helvetica" pitchFamily="2" charset="0"/>
                  <a:ea typeface="Helvetica" charset="0"/>
                  <a:cs typeface="Helvetica" charset="0"/>
                </a:rPr>
                <a:t>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C3DD8E3-6FBE-824D-B32E-2014C90450F7}"/>
                </a:ext>
              </a:extLst>
            </p:cNvPr>
            <p:cNvSpPr txBox="1"/>
            <p:nvPr/>
          </p:nvSpPr>
          <p:spPr>
            <a:xfrm>
              <a:off x="2392953" y="7201720"/>
              <a:ext cx="275748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0D838E-F200-834C-973A-8BD9614E0A68}"/>
                </a:ext>
              </a:extLst>
            </p:cNvPr>
            <p:cNvSpPr txBox="1"/>
            <p:nvPr/>
          </p:nvSpPr>
          <p:spPr>
            <a:xfrm>
              <a:off x="5502787" y="733279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Rural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2692FDB-20C7-FE45-8BA9-05D02F3B67AA}"/>
                </a:ext>
              </a:extLst>
            </p:cNvPr>
            <p:cNvSpPr txBox="1"/>
            <p:nvPr/>
          </p:nvSpPr>
          <p:spPr>
            <a:xfrm>
              <a:off x="1374410" y="7332793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Urban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532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2A915A8-5065-5446-A9CD-FD9AA828692E}"/>
              </a:ext>
            </a:extLst>
          </p:cNvPr>
          <p:cNvGrpSpPr/>
          <p:nvPr/>
        </p:nvGrpSpPr>
        <p:grpSpPr>
          <a:xfrm>
            <a:off x="454904" y="1945162"/>
            <a:ext cx="10962396" cy="8797381"/>
            <a:chOff x="454904" y="1945162"/>
            <a:chExt cx="10962396" cy="87973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E91DA4-A30E-D74F-97CD-970BF8CCC9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70" t="13751" b="17413"/>
            <a:stretch/>
          </p:blipFill>
          <p:spPr>
            <a:xfrm>
              <a:off x="748144" y="2341418"/>
              <a:ext cx="5360555" cy="387127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3" t="12847" b="16089"/>
            <a:stretch/>
          </p:blipFill>
          <p:spPr>
            <a:xfrm>
              <a:off x="6438900" y="6492784"/>
              <a:ext cx="4978400" cy="38989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7" t="12731" b="16204"/>
            <a:stretch/>
          </p:blipFill>
          <p:spPr>
            <a:xfrm>
              <a:off x="1003300" y="6490139"/>
              <a:ext cx="5105400" cy="38989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4352" b="17362"/>
            <a:stretch/>
          </p:blipFill>
          <p:spPr>
            <a:xfrm>
              <a:off x="6197600" y="2387600"/>
              <a:ext cx="5219700" cy="37846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40810" y="3731977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948846" y="7948084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64221" y="10388600"/>
              <a:ext cx="243957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7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49021" y="10388600"/>
              <a:ext cx="243957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700" i="1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7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846508" y="6464300"/>
              <a:ext cx="1319592" cy="938624"/>
              <a:chOff x="8497508" y="6819900"/>
              <a:chExt cx="1319592" cy="938624"/>
            </a:xfrm>
          </p:grpSpPr>
          <p:sp>
            <p:nvSpPr>
              <p:cNvPr id="16" name="Triangle 15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iangle 16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416683" y="6464300"/>
              <a:ext cx="1319592" cy="938624"/>
              <a:chOff x="8497508" y="6819900"/>
              <a:chExt cx="1319592" cy="938624"/>
            </a:xfrm>
          </p:grpSpPr>
          <p:sp>
            <p:nvSpPr>
              <p:cNvPr id="24" name="Triangle 23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iangle 24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073845" y="19451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98083" y="19451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73845" y="604646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98083" y="604646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6C1DCD4-F690-904A-BC09-F49BA6DE0717}"/>
                </a:ext>
              </a:extLst>
            </p:cNvPr>
            <p:cNvGrpSpPr/>
            <p:nvPr/>
          </p:nvGrpSpPr>
          <p:grpSpPr>
            <a:xfrm>
              <a:off x="1441772" y="2367644"/>
              <a:ext cx="2417120" cy="970956"/>
              <a:chOff x="5194300" y="2661244"/>
              <a:chExt cx="2417120" cy="970956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0B17FB-3189-DD4B-B48D-573F77615811}"/>
                  </a:ext>
                </a:extLst>
              </p:cNvPr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95F4AED-5F00-DF45-8DA4-863DFE8D5D6D}"/>
                  </a:ext>
                </a:extLst>
              </p:cNvPr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C63451C-7F6E-6046-81B3-9ADE0A49C389}"/>
                  </a:ext>
                </a:extLst>
              </p:cNvPr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9E4504E-00A6-1F4E-998A-2E01B9D8B6DA}"/>
                  </a:ext>
                </a:extLst>
              </p:cNvPr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CB93960-FF1E-0644-9838-053EA832236D}"/>
                  </a:ext>
                </a:extLst>
              </p:cNvPr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516B6EC-E9E4-1A4B-987B-0D3399CF59A0}"/>
                  </a:ext>
                </a:extLst>
              </p:cNvPr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CFCAA92-547E-B241-ABEE-1257CC145CD0}"/>
                  </a:ext>
                </a:extLst>
              </p:cNvPr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AF7B90D-C3B3-DE46-9F0A-8CB0D3E467EB}"/>
                  </a:ext>
                </a:extLst>
              </p:cNvPr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895943E-B9F2-2E40-B711-31D8CFB5872E}"/>
                  </a:ext>
                </a:extLst>
              </p:cNvPr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A8EBDE2-EA89-AF4A-8E32-94336B9781E4}"/>
                  </a:ext>
                </a:extLst>
              </p:cNvPr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C1DCACE-C814-DC4A-92A8-019B8DF9DA52}"/>
                </a:ext>
              </a:extLst>
            </p:cNvPr>
            <p:cNvGrpSpPr/>
            <p:nvPr/>
          </p:nvGrpSpPr>
          <p:grpSpPr>
            <a:xfrm>
              <a:off x="6883999" y="2381498"/>
              <a:ext cx="2417120" cy="970956"/>
              <a:chOff x="5194300" y="2661244"/>
              <a:chExt cx="2417120" cy="970956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808580D-0A39-B140-8C47-2886D3B3BF5C}"/>
                  </a:ext>
                </a:extLst>
              </p:cNvPr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4B19A5-1487-224B-8F8C-31E04D7F3A32}"/>
                  </a:ext>
                </a:extLst>
              </p:cNvPr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9E45C61-C9E0-814F-8BB8-59C19556200D}"/>
                  </a:ext>
                </a:extLst>
              </p:cNvPr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794D438-FE23-8D4F-8F0C-1A188C203080}"/>
                  </a:ext>
                </a:extLst>
              </p:cNvPr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9765D6D-71AB-EF4A-AA2D-74E5B4DE14BD}"/>
                  </a:ext>
                </a:extLst>
              </p:cNvPr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C82158E-FC93-D743-8CD8-4DF04E67BBEB}"/>
                  </a:ext>
                </a:extLst>
              </p:cNvPr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9C7F719-FEF6-8249-A060-5581A2E13778}"/>
                  </a:ext>
                </a:extLst>
              </p:cNvPr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6AF1888-C58A-3E4A-BBEB-BD5EEB7CA191}"/>
                  </a:ext>
                </a:extLst>
              </p:cNvPr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EEE194B-FAB4-5A45-8C5D-D4643BA71CE6}"/>
                  </a:ext>
                </a:extLst>
              </p:cNvPr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4FB72F6-666F-6B4E-896A-48D064AC23D8}"/>
                  </a:ext>
                </a:extLst>
              </p:cNvPr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552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4B4FCD7-778B-0A42-A688-B495CD1D2A7F}"/>
              </a:ext>
            </a:extLst>
          </p:cNvPr>
          <p:cNvGrpSpPr/>
          <p:nvPr/>
        </p:nvGrpSpPr>
        <p:grpSpPr>
          <a:xfrm>
            <a:off x="2960263" y="586262"/>
            <a:ext cx="5612237" cy="9315392"/>
            <a:chOff x="2960263" y="586262"/>
            <a:chExt cx="5612237" cy="93153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3" t="12731" b="16436"/>
            <a:stretch/>
          </p:blipFill>
          <p:spPr>
            <a:xfrm>
              <a:off x="3365500" y="1028700"/>
              <a:ext cx="5207000" cy="3886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1575" b="14815"/>
            <a:stretch/>
          </p:blipFill>
          <p:spPr>
            <a:xfrm>
              <a:off x="3568700" y="5511800"/>
              <a:ext cx="5003800" cy="4038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2474112" y="2676723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556513" y="70221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880483" y="5485848"/>
              <a:ext cx="1319592" cy="938624"/>
              <a:chOff x="8497508" y="6819900"/>
              <a:chExt cx="1319592" cy="938624"/>
            </a:xfrm>
          </p:grpSpPr>
          <p:sp>
            <p:nvSpPr>
              <p:cNvPr id="11" name="Triangle 10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riangle 11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621314" y="9563100"/>
              <a:ext cx="31547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" charset="0"/>
                  <a:ea typeface="Helvetica" charset="0"/>
                  <a:cs typeface="Helvetica" charset="0"/>
                </a:rPr>
                <a:t>Initial allele frequency (</a:t>
              </a:r>
              <a:r>
                <a:rPr lang="en-US" sz="1600" i="1" dirty="0">
                  <a:latin typeface="Helvetica" charset="0"/>
                  <a:ea typeface="Helvetica" charset="0"/>
                  <a:cs typeface="Helvetica" charset="0"/>
                </a:rPr>
                <a:t>CYP – Li</a:t>
              </a:r>
              <a:r>
                <a:rPr lang="en-US" sz="16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50345" y="5862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51683" y="50947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210A02-1066-644C-AC67-E639524AE545}"/>
                </a:ext>
              </a:extLst>
            </p:cNvPr>
            <p:cNvGrpSpPr/>
            <p:nvPr/>
          </p:nvGrpSpPr>
          <p:grpSpPr>
            <a:xfrm>
              <a:off x="3941314" y="1028700"/>
              <a:ext cx="2417120" cy="970956"/>
              <a:chOff x="5194300" y="2661244"/>
              <a:chExt cx="2417120" cy="97095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652C78B-36DD-504C-AB12-7136A64E065B}"/>
                  </a:ext>
                </a:extLst>
              </p:cNvPr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DE48A94-6CAD-9E43-8D08-97B4840A5B0E}"/>
                  </a:ext>
                </a:extLst>
              </p:cNvPr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467C51-79FD-7142-A712-E6CD2028B1DA}"/>
                  </a:ext>
                </a:extLst>
              </p:cNvPr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D6C07B-01CE-104C-A80F-87BC0D0567B4}"/>
                  </a:ext>
                </a:extLst>
              </p:cNvPr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56CE28-BF40-9647-89D4-60B84EF5CB8D}"/>
                  </a:ext>
                </a:extLst>
              </p:cNvPr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4F32B58-1DD0-B947-94CE-062CCE527184}"/>
                  </a:ext>
                </a:extLst>
              </p:cNvPr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CA886B9-53D1-2241-9AAC-52C13AC4315B}"/>
                  </a:ext>
                </a:extLst>
              </p:cNvPr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CA0517A-5B1F-824A-AE03-3C1CAAE3975D}"/>
                  </a:ext>
                </a:extLst>
              </p:cNvPr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635BA4D-0B0E-B34B-A37E-7ABCC7A11A04}"/>
                  </a:ext>
                </a:extLst>
              </p:cNvPr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D9297BA-A6A5-7A4D-AA80-7DCE39862B93}"/>
                  </a:ext>
                </a:extLst>
              </p:cNvPr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685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00978B66-7E69-2847-BE13-15CC3997F077}"/>
              </a:ext>
            </a:extLst>
          </p:cNvPr>
          <p:cNvGrpSpPr/>
          <p:nvPr/>
        </p:nvGrpSpPr>
        <p:grpSpPr>
          <a:xfrm>
            <a:off x="2371844" y="1183960"/>
            <a:ext cx="8335927" cy="4935688"/>
            <a:chOff x="2371844" y="1183960"/>
            <a:chExt cx="8335927" cy="4935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C8E524-DF83-3D45-91D4-2FB57336D4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66" t="13027" b="16630"/>
            <a:stretch/>
          </p:blipFill>
          <p:spPr>
            <a:xfrm>
              <a:off x="2608728" y="1627094"/>
              <a:ext cx="2623429" cy="192965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1071AB-944D-4A42-833A-94A593EB4F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86" t="13781" b="17591"/>
            <a:stretch/>
          </p:blipFill>
          <p:spPr>
            <a:xfrm>
              <a:off x="5358654" y="1635072"/>
              <a:ext cx="2609156" cy="192167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F7F397-7703-2442-A14B-E47B6F3603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29" t="13141" b="17496"/>
            <a:stretch/>
          </p:blipFill>
          <p:spPr>
            <a:xfrm>
              <a:off x="8094307" y="1627322"/>
              <a:ext cx="2613464" cy="19294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8A2BE5-BE60-5543-8258-614D1BDAB6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912" t="11631" b="15084"/>
            <a:stretch/>
          </p:blipFill>
          <p:spPr>
            <a:xfrm>
              <a:off x="2743199" y="3854953"/>
              <a:ext cx="2488957" cy="201033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75F373-CD23-5041-B4AB-A2E4EC02A8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667" t="11801" b="15650"/>
            <a:stretch/>
          </p:blipFill>
          <p:spPr>
            <a:xfrm>
              <a:off x="5533465" y="3875122"/>
              <a:ext cx="2434345" cy="199016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CBE8FD7-B97B-574F-BF36-DC1DFBD13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396" t="11434" b="15527"/>
            <a:stretch/>
          </p:blipFill>
          <p:spPr>
            <a:xfrm>
              <a:off x="8263217" y="3858313"/>
              <a:ext cx="2444553" cy="200361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E8E5DC0-5EEB-4742-B2A0-26657C49D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07345" y="1640834"/>
              <a:ext cx="1180213" cy="488151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6019A45-78E0-3C4B-B5BA-DE708C521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98214" y="1646000"/>
              <a:ext cx="1180213" cy="48815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95F3846-FF76-CF49-B3B9-79C8DB9A7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34104" y="1636841"/>
              <a:ext cx="1180213" cy="48815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9C15715-C10D-DC47-B870-0CF73A4BA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93016" y="3863449"/>
              <a:ext cx="617464" cy="44271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A795B9B-A2F9-1C4B-9457-A7F45921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50346" y="3863237"/>
              <a:ext cx="617464" cy="44271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5211A7B-FED2-9C46-B2B0-187B8030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90306" y="3854518"/>
              <a:ext cx="617464" cy="44271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339BA17-5817-A749-A28A-89E638F89E32}"/>
                </a:ext>
              </a:extLst>
            </p:cNvPr>
            <p:cNvSpPr txBox="1"/>
            <p:nvPr/>
          </p:nvSpPr>
          <p:spPr>
            <a:xfrm>
              <a:off x="2602792" y="1291456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52424D5-131D-DF4A-B69C-1059EA4DF529}"/>
                </a:ext>
              </a:extLst>
            </p:cNvPr>
            <p:cNvSpPr txBox="1"/>
            <p:nvPr/>
          </p:nvSpPr>
          <p:spPr>
            <a:xfrm>
              <a:off x="5358654" y="129145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66091E7-DBD0-7846-A15C-E8FE95CE068A}"/>
                </a:ext>
              </a:extLst>
            </p:cNvPr>
            <p:cNvSpPr txBox="1"/>
            <p:nvPr/>
          </p:nvSpPr>
          <p:spPr>
            <a:xfrm>
              <a:off x="8114516" y="1291454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EEAC227-68FD-DB4E-B9EF-2A3407EC2785}"/>
                </a:ext>
              </a:extLst>
            </p:cNvPr>
            <p:cNvSpPr txBox="1"/>
            <p:nvPr/>
          </p:nvSpPr>
          <p:spPr>
            <a:xfrm>
              <a:off x="2602792" y="351574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8EBE39-4C0A-F349-B7E5-CA6D836832C7}"/>
                </a:ext>
              </a:extLst>
            </p:cNvPr>
            <p:cNvSpPr txBox="1"/>
            <p:nvPr/>
          </p:nvSpPr>
          <p:spPr>
            <a:xfrm>
              <a:off x="5358654" y="3515744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e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1E857C-8DDE-0643-A963-A4C4600C8188}"/>
                </a:ext>
              </a:extLst>
            </p:cNvPr>
            <p:cNvSpPr txBox="1"/>
            <p:nvPr/>
          </p:nvSpPr>
          <p:spPr>
            <a:xfrm>
              <a:off x="8114516" y="3515743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f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1BB62D-B9BA-334F-95E1-41345CE15E2E}"/>
                </a:ext>
              </a:extLst>
            </p:cNvPr>
            <p:cNvSpPr txBox="1"/>
            <p:nvPr/>
          </p:nvSpPr>
          <p:spPr>
            <a:xfrm>
              <a:off x="3510480" y="1183960"/>
              <a:ext cx="1245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No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1.0)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946863-7727-5544-9972-78F59554756F}"/>
                </a:ext>
              </a:extLst>
            </p:cNvPr>
            <p:cNvSpPr txBox="1"/>
            <p:nvPr/>
          </p:nvSpPr>
          <p:spPr>
            <a:xfrm>
              <a:off x="6020843" y="1183960"/>
              <a:ext cx="183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Intermediate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0.2)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0316AEF-E1BD-BC4D-A1E7-D81173BDDDFA}"/>
                </a:ext>
              </a:extLst>
            </p:cNvPr>
            <p:cNvSpPr txBox="1"/>
            <p:nvPr/>
          </p:nvSpPr>
          <p:spPr>
            <a:xfrm>
              <a:off x="8901420" y="1190050"/>
              <a:ext cx="1487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Strong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0.01)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7B44F8C-0459-EC43-BECF-A7C36D94EAC0}"/>
                </a:ext>
              </a:extLst>
            </p:cNvPr>
            <p:cNvSpPr txBox="1"/>
            <p:nvPr/>
          </p:nvSpPr>
          <p:spPr>
            <a:xfrm rot="16200000">
              <a:off x="2077259" y="2312128"/>
              <a:ext cx="84350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20F012F-5A82-FE41-9988-DB4C54A4A759}"/>
                </a:ext>
              </a:extLst>
            </p:cNvPr>
            <p:cNvSpPr txBox="1"/>
            <p:nvPr/>
          </p:nvSpPr>
          <p:spPr>
            <a:xfrm rot="16200000">
              <a:off x="1534595" y="4573022"/>
              <a:ext cx="192071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C956B4-2692-8046-9975-0300BC9FD958}"/>
                </a:ext>
              </a:extLst>
            </p:cNvPr>
            <p:cNvSpPr txBox="1"/>
            <p:nvPr/>
          </p:nvSpPr>
          <p:spPr>
            <a:xfrm>
              <a:off x="3311011" y="5870843"/>
              <a:ext cx="15039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4E33707-7F00-984B-A358-745B5B288B32}"/>
                </a:ext>
              </a:extLst>
            </p:cNvPr>
            <p:cNvSpPr txBox="1"/>
            <p:nvPr/>
          </p:nvSpPr>
          <p:spPr>
            <a:xfrm>
              <a:off x="6074875" y="5868261"/>
              <a:ext cx="15039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6329389-6622-5048-B8C5-C7B0C8F2F483}"/>
                </a:ext>
              </a:extLst>
            </p:cNvPr>
            <p:cNvSpPr txBox="1"/>
            <p:nvPr/>
          </p:nvSpPr>
          <p:spPr>
            <a:xfrm>
              <a:off x="8823241" y="5873427"/>
              <a:ext cx="15039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83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2534</TotalTime>
  <Words>682</Words>
  <Application>Microsoft Macintosh PowerPoint</Application>
  <PresentationFormat>Custom</PresentationFormat>
  <Paragraphs>191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Santangelo</dc:creator>
  <cp:lastModifiedBy>James Santangelo</cp:lastModifiedBy>
  <cp:revision>82</cp:revision>
  <dcterms:created xsi:type="dcterms:W3CDTF">2017-12-29T20:50:25Z</dcterms:created>
  <dcterms:modified xsi:type="dcterms:W3CDTF">2018-01-26T00:44:52Z</dcterms:modified>
</cp:coreProperties>
</file>