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93" d="100"/>
          <a:sy n="93" d="100"/>
        </p:scale>
        <p:origin x="1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9137554" y="11185369"/>
                <a:ext cx="1906291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Migration rate (</a:t>
                </a:r>
                <a:r>
                  <a:rPr lang="en-US" sz="1700" i="1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7A4DB34-A84E-064B-98DD-2B80EB3F6ED6}"/>
              </a:ext>
            </a:extLst>
          </p:cNvPr>
          <p:cNvGrpSpPr/>
          <p:nvPr/>
        </p:nvGrpSpPr>
        <p:grpSpPr>
          <a:xfrm>
            <a:off x="460631" y="2642524"/>
            <a:ext cx="11748254" cy="5174749"/>
            <a:chOff x="460631" y="2642524"/>
            <a:chExt cx="11748254" cy="51747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203974" y="5006994"/>
              <a:ext cx="1944763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sims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CA7273D-33B4-2044-A3FB-CA6064975FB8}"/>
                </a:ext>
              </a:extLst>
            </p:cNvPr>
            <p:cNvGrpSpPr/>
            <p:nvPr/>
          </p:nvGrpSpPr>
          <p:grpSpPr>
            <a:xfrm>
              <a:off x="6706326" y="2642524"/>
              <a:ext cx="5502559" cy="975852"/>
              <a:chOff x="6419654" y="1582716"/>
              <a:chExt cx="5502559" cy="97585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B85A084-8945-0A48-A21A-3D7887E57076}"/>
                  </a:ext>
                </a:extLst>
              </p:cNvPr>
              <p:cNvCxnSpPr/>
              <p:nvPr/>
            </p:nvCxnSpPr>
            <p:spPr>
              <a:xfrm>
                <a:off x="7762624" y="2313364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540CA2-2D52-1D4F-89EB-A7FE6E623BE5}"/>
                  </a:ext>
                </a:extLst>
              </p:cNvPr>
              <p:cNvCxnSpPr/>
              <p:nvPr/>
            </p:nvCxnSpPr>
            <p:spPr>
              <a:xfrm>
                <a:off x="9179242" y="179609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4A2C94A-83D6-A941-853F-EDDFDC786CFA}"/>
                  </a:ext>
                </a:extLst>
              </p:cNvPr>
              <p:cNvCxnSpPr/>
              <p:nvPr/>
            </p:nvCxnSpPr>
            <p:spPr>
              <a:xfrm>
                <a:off x="6419654" y="1797218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C68DD2-124F-3B41-AA90-74B3CF407A55}"/>
                  </a:ext>
                </a:extLst>
              </p:cNvPr>
              <p:cNvSpPr/>
              <p:nvPr/>
            </p:nvSpPr>
            <p:spPr>
              <a:xfrm>
                <a:off x="6570137" y="1709940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F567DBC-DB02-A34B-9CF6-0EAC85525335}"/>
                  </a:ext>
                </a:extLst>
              </p:cNvPr>
              <p:cNvSpPr/>
              <p:nvPr/>
            </p:nvSpPr>
            <p:spPr>
              <a:xfrm>
                <a:off x="9329725" y="1711991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74B2F091-1904-AE4E-8FE3-1C63CABF4666}"/>
                  </a:ext>
                </a:extLst>
              </p:cNvPr>
              <p:cNvSpPr/>
              <p:nvPr/>
            </p:nvSpPr>
            <p:spPr>
              <a:xfrm>
                <a:off x="7881261" y="219692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FC8400-E435-D749-93C5-E58834AAC516}"/>
                  </a:ext>
                </a:extLst>
              </p:cNvPr>
              <p:cNvSpPr txBox="1"/>
              <p:nvPr/>
            </p:nvSpPr>
            <p:spPr>
              <a:xfrm>
                <a:off x="6844844" y="1586931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Strong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0.003; P = 0.002;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0.22</a:t>
                </a:r>
                <a:endParaRPr lang="en-US" sz="1200" dirty="0"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7CAD1-205C-A446-A3A3-E6A4790AE50B}"/>
                  </a:ext>
                </a:extLst>
              </p:cNvPr>
              <p:cNvSpPr txBox="1"/>
              <p:nvPr/>
            </p:nvSpPr>
            <p:spPr>
              <a:xfrm>
                <a:off x="9608246" y="1582716"/>
                <a:ext cx="2313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Intermediate founder effect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0.007;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90DE89-81F0-F64A-8101-2F464C41FF03}"/>
                  </a:ext>
                </a:extLst>
              </p:cNvPr>
              <p:cNvSpPr txBox="1"/>
              <p:nvPr/>
            </p:nvSpPr>
            <p:spPr>
              <a:xfrm>
                <a:off x="8194146" y="2096903"/>
                <a:ext cx="2442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No founder effect </a:t>
                </a:r>
              </a:p>
              <a:p>
                <a:r>
                  <a:rPr lang="en-US" sz="1200" dirty="0">
                    <a:latin typeface="Helvetica" pitchFamily="2" charset="0"/>
                  </a:rPr>
                  <a:t>β = 0.0009; P &lt; 0.001; R</a:t>
                </a:r>
                <a:r>
                  <a:rPr lang="en-US" sz="1200" baseline="30000" dirty="0">
                    <a:latin typeface="Helvetica" pitchFamily="2" charset="0"/>
                  </a:rPr>
                  <a:t>2</a:t>
                </a:r>
                <a:r>
                  <a:rPr lang="en-US" sz="1200" dirty="0">
                    <a:latin typeface="Helvetica" pitchFamily="2" charset="0"/>
                  </a:rPr>
                  <a:t> = 0.99</a:t>
                </a:r>
                <a:r>
                  <a:rPr lang="en-US" sz="1200" dirty="0">
                    <a:latin typeface="Helvetica" pitchFamily="2" charset="0"/>
                    <a:ea typeface="Helvetica" charset="0"/>
                    <a:cs typeface="Helvetica" charset="0"/>
                  </a:rPr>
                  <a:t> 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grpSp>
          <p:nvGrpSpPr>
            <p:cNvPr id="31" name="Group 30"/>
            <p:cNvGrpSpPr/>
            <p:nvPr/>
          </p:nvGrpSpPr>
          <p:grpSpPr>
            <a:xfrm>
              <a:off x="2960263" y="1028700"/>
              <a:ext cx="5612237" cy="8872954"/>
              <a:chOff x="2960263" y="1028700"/>
              <a:chExt cx="5612237" cy="88729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2731" b="16436"/>
              <a:stretch/>
            </p:blipFill>
            <p:spPr>
              <a:xfrm>
                <a:off x="3365500" y="1028700"/>
                <a:ext cx="5207000" cy="38862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1" t="11575" b="14815"/>
              <a:stretch/>
            </p:blipFill>
            <p:spPr>
              <a:xfrm>
                <a:off x="3568700" y="5511800"/>
                <a:ext cx="5003800" cy="40386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2474112" y="2676723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556513" y="70221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80483" y="5499100"/>
                <a:ext cx="1319592" cy="938624"/>
                <a:chOff x="8497508" y="6819900"/>
                <a:chExt cx="1319592" cy="938624"/>
              </a:xfrm>
            </p:grpSpPr>
            <p:sp>
              <p:nvSpPr>
                <p:cNvPr id="11" name="Triangle 10"/>
                <p:cNvSpPr/>
                <p:nvPr/>
              </p:nvSpPr>
              <p:spPr>
                <a:xfrm>
                  <a:off x="8642026" y="7137901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riangle 11"/>
                <p:cNvSpPr/>
                <p:nvPr/>
              </p:nvSpPr>
              <p:spPr>
                <a:xfrm rot="10800000">
                  <a:off x="8638414" y="7461007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871129" y="7087904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883829" y="7420033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534999" y="6845739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8497508" y="6819900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941632" y="1037751"/>
                <a:ext cx="2411350" cy="970956"/>
                <a:chOff x="5194300" y="2661244"/>
                <a:chExt cx="2411350" cy="970956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266605" y="3133391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270740" y="2835945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87649" y="2697446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87649" y="2991263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684931" y="3319121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194300" y="2661244"/>
                  <a:ext cx="2336800" cy="9709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420857" y="3056103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700000">
                  <a:off x="5432166" y="338553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414870" y="2758775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266605" y="3457620"/>
                  <a:ext cx="450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4621314" y="9563100"/>
                <a:ext cx="315477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Helvetica" charset="0"/>
                    <a:ea typeface="Helvetica" charset="0"/>
                    <a:cs typeface="Helvetica" charset="0"/>
                  </a:rPr>
                  <a:t>Initial allele frequency (</a:t>
                </a:r>
                <a:r>
                  <a:rPr lang="en-US" sz="1600" i="1">
                    <a:latin typeface="Helvetica" charset="0"/>
                    <a:ea typeface="Helvetica" charset="0"/>
                    <a:cs typeface="Helvetica" charset="0"/>
                  </a:rPr>
                  <a:t>CYP – Li</a:t>
                </a:r>
                <a:r>
                  <a:rPr lang="en-US" sz="160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210A02-1066-644C-AC67-E639524AE545}"/>
              </a:ext>
            </a:extLst>
          </p:cNvPr>
          <p:cNvGrpSpPr/>
          <p:nvPr/>
        </p:nvGrpSpPr>
        <p:grpSpPr>
          <a:xfrm>
            <a:off x="9065849" y="461654"/>
            <a:ext cx="2417120" cy="970956"/>
            <a:chOff x="5194300" y="2661244"/>
            <a:chExt cx="2417120" cy="97095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52C78B-36DD-504C-AB12-7136A64E065B}"/>
                </a:ext>
              </a:extLst>
            </p:cNvPr>
            <p:cNvCxnSpPr/>
            <p:nvPr/>
          </p:nvCxnSpPr>
          <p:spPr>
            <a:xfrm>
              <a:off x="5256666" y="3133391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E48A94-6CAD-9E43-8D08-97B4840A5B0E}"/>
                </a:ext>
              </a:extLst>
            </p:cNvPr>
            <p:cNvCxnSpPr/>
            <p:nvPr/>
          </p:nvCxnSpPr>
          <p:spPr>
            <a:xfrm>
              <a:off x="5260801" y="2835945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467C51-79FD-7142-A712-E6CD2028B1DA}"/>
                </a:ext>
              </a:extLst>
            </p:cNvPr>
            <p:cNvSpPr txBox="1"/>
            <p:nvPr/>
          </p:nvSpPr>
          <p:spPr>
            <a:xfrm>
              <a:off x="5667771" y="2697446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No gene flow (m = 0)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D6C07B-01CE-104C-A80F-87BC0D0567B4}"/>
                </a:ext>
              </a:extLst>
            </p:cNvPr>
            <p:cNvSpPr txBox="1"/>
            <p:nvPr/>
          </p:nvSpPr>
          <p:spPr>
            <a:xfrm>
              <a:off x="5667771" y="2991263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Low gene flow (m = 0.01)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56CE28-BF40-9647-89D4-60B84EF5CB8D}"/>
                </a:ext>
              </a:extLst>
            </p:cNvPr>
            <p:cNvSpPr txBox="1"/>
            <p:nvPr/>
          </p:nvSpPr>
          <p:spPr>
            <a:xfrm>
              <a:off x="5665053" y="3319121"/>
              <a:ext cx="1946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High gene flow (m = 0.05)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F32B58-1DD0-B947-94CE-062CCE527184}"/>
                </a:ext>
              </a:extLst>
            </p:cNvPr>
            <p:cNvSpPr/>
            <p:nvPr/>
          </p:nvSpPr>
          <p:spPr>
            <a:xfrm>
              <a:off x="5194300" y="2661244"/>
              <a:ext cx="2336800" cy="970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A886B9-53D1-2241-9AAC-52C13AC4315B}"/>
                </a:ext>
              </a:extLst>
            </p:cNvPr>
            <p:cNvSpPr/>
            <p:nvPr/>
          </p:nvSpPr>
          <p:spPr>
            <a:xfrm>
              <a:off x="5410918" y="3056103"/>
              <a:ext cx="154379" cy="1543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CA0517A-5B1F-824A-AE03-3C1CAAE3975D}"/>
                </a:ext>
              </a:extLst>
            </p:cNvPr>
            <p:cNvSpPr/>
            <p:nvPr/>
          </p:nvSpPr>
          <p:spPr>
            <a:xfrm rot="2700000">
              <a:off x="5422227" y="3385538"/>
              <a:ext cx="154800" cy="154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35BA4D-0B0E-B34B-A37E-7ABCC7A11A04}"/>
                </a:ext>
              </a:extLst>
            </p:cNvPr>
            <p:cNvSpPr/>
            <p:nvPr/>
          </p:nvSpPr>
          <p:spPr>
            <a:xfrm>
              <a:off x="5404931" y="275877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9297BA-A6A5-7A4D-AA80-7DCE39862B93}"/>
                </a:ext>
              </a:extLst>
            </p:cNvPr>
            <p:cNvCxnSpPr/>
            <p:nvPr/>
          </p:nvCxnSpPr>
          <p:spPr>
            <a:xfrm>
              <a:off x="5256666" y="3457620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</TotalTime>
  <Words>454</Words>
  <Application>Microsoft Macintosh PowerPoint</Application>
  <PresentationFormat>Custom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61</cp:revision>
  <dcterms:created xsi:type="dcterms:W3CDTF">2017-12-29T20:50:25Z</dcterms:created>
  <dcterms:modified xsi:type="dcterms:W3CDTF">2018-01-20T21:27:29Z</dcterms:modified>
</cp:coreProperties>
</file>