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  <p:sldId id="262" r:id="rId10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100" d="100"/>
          <a:sy n="100" d="100"/>
        </p:scale>
        <p:origin x="144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34150" y="673412"/>
            <a:ext cx="8961296" cy="5924113"/>
            <a:chOff x="2834150" y="673412"/>
            <a:chExt cx="8961296" cy="5924113"/>
          </a:xfrm>
        </p:grpSpPr>
        <p:grpSp>
          <p:nvGrpSpPr>
            <p:cNvPr id="80" name="Group 79"/>
            <p:cNvGrpSpPr/>
            <p:nvPr/>
          </p:nvGrpSpPr>
          <p:grpSpPr>
            <a:xfrm>
              <a:off x="2834150" y="673412"/>
              <a:ext cx="8961296" cy="5924113"/>
              <a:chOff x="1399050" y="673412"/>
              <a:chExt cx="8961296" cy="592411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399050" y="673412"/>
                <a:ext cx="4327951" cy="2701451"/>
                <a:chOff x="1399050" y="673412"/>
                <a:chExt cx="4327951" cy="2701451"/>
              </a:xfrm>
            </p:grpSpPr>
            <p:sp>
              <p:nvSpPr>
                <p:cNvPr id="140" name="Triangle 139"/>
                <p:cNvSpPr/>
                <p:nvPr/>
              </p:nvSpPr>
              <p:spPr>
                <a:xfrm rot="5400000">
                  <a:off x="2763341" y="275258"/>
                  <a:ext cx="1540931" cy="3361086"/>
                </a:xfrm>
                <a:prstGeom prst="triangl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41" name="Triangle 140"/>
                <p:cNvSpPr/>
                <p:nvPr/>
              </p:nvSpPr>
              <p:spPr>
                <a:xfrm rot="5400000">
                  <a:off x="2781083" y="243726"/>
                  <a:ext cx="1561624" cy="3412271"/>
                </a:xfrm>
                <a:prstGeom prst="triangl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244067" y="1261872"/>
                  <a:ext cx="0" cy="136279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566612" y="1315358"/>
                  <a:ext cx="0" cy="124157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889157" y="1427967"/>
                  <a:ext cx="0" cy="106043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211702" y="1490597"/>
                  <a:ext cx="0" cy="92705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3856792" y="1640910"/>
                  <a:ext cx="0" cy="62201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179337" y="1716066"/>
                  <a:ext cx="0" cy="48864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501882" y="1774289"/>
                  <a:ext cx="0" cy="34644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4824429" y="1849445"/>
                  <a:ext cx="0" cy="20054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3534247" y="1553227"/>
                  <a:ext cx="0" cy="77661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3" name="TextBox 152"/>
                <p:cNvSpPr txBox="1"/>
                <p:nvPr/>
              </p:nvSpPr>
              <p:spPr>
                <a:xfrm>
                  <a:off x="1399050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960444" y="1993505"/>
                  <a:ext cx="7665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3034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666833" y="673412"/>
                <a:ext cx="4693513" cy="2706505"/>
                <a:chOff x="5666833" y="673412"/>
                <a:chExt cx="4693513" cy="2706505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694795" y="1404730"/>
                  <a:ext cx="342348" cy="130966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039590" y="1616765"/>
                  <a:ext cx="342348" cy="109762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341255" y="1842052"/>
                  <a:ext cx="367645" cy="872339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7633486" y="2060713"/>
                  <a:ext cx="424262" cy="653678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8046139" y="2272747"/>
                  <a:ext cx="342348" cy="44164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350000" y="1185333"/>
                  <a:ext cx="355600" cy="152899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340050" y="1164920"/>
                  <a:ext cx="3412272" cy="1567671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69950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7036500" y="117530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373498" y="117291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710496" y="1172167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8047494" y="1173631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38449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721490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9395483" y="1167654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058488" y="1161103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9366163" y="2733586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666833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U-Turn Arrow 132"/>
                <p:cNvSpPr/>
                <p:nvPr/>
              </p:nvSpPr>
              <p:spPr>
                <a:xfrm flipV="1">
                  <a:off x="6541284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4" name="U-Turn Arrow 133"/>
                <p:cNvSpPr/>
                <p:nvPr/>
              </p:nvSpPr>
              <p:spPr>
                <a:xfrm flipV="1">
                  <a:off x="7890683" y="2745879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5" name="U-Turn Arrow 134"/>
                <p:cNvSpPr/>
                <p:nvPr/>
              </p:nvSpPr>
              <p:spPr>
                <a:xfrm flipV="1">
                  <a:off x="6869619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6" name="U-Turn Arrow 135"/>
                <p:cNvSpPr/>
                <p:nvPr/>
              </p:nvSpPr>
              <p:spPr>
                <a:xfrm flipV="1">
                  <a:off x="7212692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7" name="U-Turn Arrow 136"/>
                <p:cNvSpPr/>
                <p:nvPr/>
              </p:nvSpPr>
              <p:spPr>
                <a:xfrm flipV="1">
                  <a:off x="7549687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6710414" y="2956452"/>
                  <a:ext cx="1349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Colonization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005869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53034" y="3474674"/>
                <a:ext cx="8215356" cy="3122851"/>
                <a:chOff x="1553034" y="3474674"/>
                <a:chExt cx="8215356" cy="312285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855759" y="3475692"/>
                  <a:ext cx="7912631" cy="3121833"/>
                  <a:chOff x="1285016" y="3219190"/>
                  <a:chExt cx="7912631" cy="3121833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329841" y="4672207"/>
                    <a:ext cx="726511" cy="726511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4073044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6479759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475956" y="4797467"/>
                    <a:ext cx="1390389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6989522" y="3519814"/>
                    <a:ext cx="0" cy="82149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>
                    <a:off x="7352778" y="3519814"/>
                    <a:ext cx="0" cy="83402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620486" y="3219190"/>
                    <a:ext cx="1101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Migration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7868061" y="5035462"/>
                    <a:ext cx="1313517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848560" y="4666130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5461346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054631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6" name="Bent Arrow 105"/>
                  <p:cNvSpPr/>
                  <p:nvPr/>
                </p:nvSpPr>
                <p:spPr>
                  <a:xfrm rot="5400000">
                    <a:off x="1774453" y="3668530"/>
                    <a:ext cx="495637" cy="1474511"/>
                  </a:xfrm>
                  <a:prstGeom prst="bentArrow">
                    <a:avLst>
                      <a:gd name="adj1" fmla="val 0"/>
                      <a:gd name="adj2" fmla="val 7309"/>
                      <a:gd name="adj3" fmla="val 7309"/>
                      <a:gd name="adj4" fmla="val 28586"/>
                    </a:avLst>
                  </a:prstGeom>
                  <a:solidFill>
                    <a:srgbClr val="4472C4"/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285016" y="3788635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118199" y="4672394"/>
                    <a:ext cx="8963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Growth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" name="U-Turn Arrow 108"/>
                  <p:cNvSpPr/>
                  <p:nvPr/>
                </p:nvSpPr>
                <p:spPr>
                  <a:xfrm rot="10800000">
                    <a:off x="2646628" y="5417321"/>
                    <a:ext cx="4601396" cy="923702"/>
                  </a:xfrm>
                  <a:prstGeom prst="uturnArrow">
                    <a:avLst>
                      <a:gd name="adj1" fmla="val 3200"/>
                      <a:gd name="adj2" fmla="val 7797"/>
                      <a:gd name="adj3" fmla="val 6786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55596" y="5160537"/>
                    <a:ext cx="463463" cy="53862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524724" y="5967607"/>
                    <a:ext cx="284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Within-population dynamics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5447812" y="4672394"/>
                    <a:ext cx="10454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Selection</a:t>
                    </a:r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1553034" y="3845024"/>
                  <a:ext cx="3481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653166" y="5298228"/>
                  <a:ext cx="139038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787830" y="4637361"/>
                  <a:ext cx="11119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7189160" y="4631309"/>
                  <a:ext cx="11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809090" y="5431259"/>
                  <a:ext cx="1067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7205174" y="5431259"/>
                  <a:ext cx="1116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914170" y="4619433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(1)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323814" y="461668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(2)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186260" y="347467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(3)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873049" y="4624602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(4)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30" name="TextBox 229"/>
            <p:cNvSpPr txBox="1"/>
            <p:nvPr/>
          </p:nvSpPr>
          <p:spPr>
            <a:xfrm>
              <a:off x="3288363" y="71987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24113" y="1280779"/>
            <a:ext cx="7152397" cy="3201746"/>
            <a:chOff x="1117413" y="1204579"/>
            <a:chExt cx="7152397" cy="320174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89070" y="15449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117413" y="38719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2297" y="17438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32561" y="3968141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42655" y="1839277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6312" y="29807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115688" y="28619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5906884" y="28718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940627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289070" y="29542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21282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39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stCxn id="34" idx="6"/>
              <a:endCxn id="35" idx="3"/>
            </p:cNvCxnSpPr>
            <p:nvPr/>
          </p:nvCxnSpPr>
          <p:spPr>
            <a:xfrm flipV="1">
              <a:off x="2349538" y="1939123"/>
              <a:ext cx="3510248" cy="20875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4114354" y="15449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196614" y="2661899"/>
              <a:ext cx="207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starting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population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1309" y="1208154"/>
              <a:ext cx="1652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035" y="1204579"/>
              <a:ext cx="20013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385642" y="26713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85059" y="19000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194955" y="4035632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3194" b="17824"/>
            <a:stretch/>
          </p:blipFill>
          <p:spPr>
            <a:xfrm>
              <a:off x="2108200" y="7314115"/>
              <a:ext cx="5207000" cy="3784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1" t="11614" b="16405"/>
            <a:stretch/>
          </p:blipFill>
          <p:spPr>
            <a:xfrm>
              <a:off x="7315200" y="7288715"/>
              <a:ext cx="5102640" cy="39491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1" t="13909" b="18216"/>
            <a:stretch/>
          </p:blipFill>
          <p:spPr>
            <a:xfrm>
              <a:off x="1966292" y="3140766"/>
              <a:ext cx="5226878" cy="37238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1" t="12822" b="16646"/>
            <a:stretch/>
          </p:blipFill>
          <p:spPr>
            <a:xfrm>
              <a:off x="7193170" y="3140766"/>
              <a:ext cx="5224670" cy="386963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089808" y="4645220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84913" y="88382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1074896" y="7340646"/>
              <a:ext cx="1319592" cy="938624"/>
              <a:chOff x="6820939" y="992654"/>
              <a:chExt cx="1319592" cy="938624"/>
            </a:xfrm>
          </p:grpSpPr>
          <p:sp>
            <p:nvSpPr>
              <p:cNvPr id="17" name="Triangle 16"/>
              <p:cNvSpPr/>
              <p:nvPr/>
            </p:nvSpPr>
            <p:spPr>
              <a:xfrm>
                <a:off x="6965457" y="1310655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/>
              <p:cNvSpPr/>
              <p:nvPr/>
            </p:nvSpPr>
            <p:spPr>
              <a:xfrm rot="10800000">
                <a:off x="6961845" y="1633761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194560" y="1260658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207260" y="1592787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430" y="1018493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820939" y="992654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407256" y="318241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HCN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05096" y="3474318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Helvetica" charset="0"/>
                  <a:ea typeface="Helvetica" charset="0"/>
                  <a:cs typeface="Helvetica" charset="0"/>
                </a:rPr>
                <a:t>CYP79D15</a:t>
              </a:r>
              <a:endParaRPr lang="en-US" sz="1200" i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05096" y="3808627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Helvetica" charset="0"/>
                  <a:ea typeface="Helvetica" charset="0"/>
                  <a:cs typeface="Helvetica" charset="0"/>
                </a:rPr>
                <a:t>Li</a:t>
              </a:r>
              <a:endParaRPr lang="en-US" sz="1200" i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118135" y="3140766"/>
              <a:ext cx="1231900" cy="9802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23357" y="3535625"/>
              <a:ext cx="154379" cy="15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2700000">
              <a:off x="11234666" y="3865060"/>
              <a:ext cx="154800" cy="15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217370" y="3238297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969496" y="7340646"/>
              <a:ext cx="1319592" cy="938624"/>
              <a:chOff x="6820939" y="992654"/>
              <a:chExt cx="1319592" cy="938624"/>
            </a:xfrm>
          </p:grpSpPr>
          <p:sp>
            <p:nvSpPr>
              <p:cNvPr id="32" name="Triangle 31"/>
              <p:cNvSpPr/>
              <p:nvPr/>
            </p:nvSpPr>
            <p:spPr>
              <a:xfrm>
                <a:off x="6965457" y="1310655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/>
              <p:cNvSpPr/>
              <p:nvPr/>
            </p:nvSpPr>
            <p:spPr>
              <a:xfrm rot="10800000">
                <a:off x="6961845" y="1633761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94560" y="1260658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207260" y="1592787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430" y="1018493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20939" y="992654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137554" y="11185369"/>
              <a:ext cx="1906291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Migration rate (</a:t>
              </a:r>
              <a:r>
                <a:rPr lang="en-US" sz="1700" i="1" smtClean="0">
                  <a:latin typeface="Helvetica" charset="0"/>
                  <a:ea typeface="Helvetica" charset="0"/>
                  <a:cs typeface="Helvetica" charset="0"/>
                </a:rPr>
                <a:t>m</a:t>
              </a:r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19516" y="111023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95855" y="111023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No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24388" y="11052981"/>
              <a:ext cx="1749197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Minimum urban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population size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4945" y="2732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49277" y="69025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61945" y="2732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56277" y="69025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230263" y="2224562"/>
            <a:ext cx="5599537" cy="9021719"/>
            <a:chOff x="4230263" y="2224562"/>
            <a:chExt cx="5599537" cy="90217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806" b="16667"/>
            <a:stretch/>
          </p:blipFill>
          <p:spPr>
            <a:xfrm>
              <a:off x="4851400" y="6819900"/>
              <a:ext cx="4978400" cy="3924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807700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723061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723061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497508" y="6819900"/>
              <a:ext cx="1319592" cy="938624"/>
              <a:chOff x="11074896" y="7340646"/>
              <a:chExt cx="1319592" cy="938624"/>
            </a:xfrm>
          </p:grpSpPr>
          <p:sp>
            <p:nvSpPr>
              <p:cNvPr id="15" name="Triangle 14"/>
              <p:cNvSpPr/>
              <p:nvPr/>
            </p:nvSpPr>
            <p:spPr>
              <a:xfrm>
                <a:off x="11219414" y="7658647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10800000">
                <a:off x="11215802" y="7981753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48517" y="760865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61217" y="794077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112387" y="736648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4896" y="734064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896545" y="2224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90877" y="638186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1350" cy="970956"/>
              <a:chOff x="5194300" y="2661244"/>
              <a:chExt cx="241135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66605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70740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87649" y="2697446"/>
                <a:ext cx="1588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migration (m = 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87649" y="2991263"/>
                <a:ext cx="1887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Low migration (m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84931" y="3319121"/>
                <a:ext cx="1920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High migration (m = 0.05)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20857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32166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14870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66605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6121" y="3216745"/>
            <a:ext cx="11695351" cy="8547427"/>
            <a:chOff x="246121" y="3216745"/>
            <a:chExt cx="11695351" cy="854742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2" t="16435" b="20370"/>
            <a:stretch/>
          </p:blipFill>
          <p:spPr>
            <a:xfrm>
              <a:off x="6892379" y="7723699"/>
              <a:ext cx="5041900" cy="34671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0" t="17459" b="21661"/>
            <a:stretch/>
          </p:blipFill>
          <p:spPr>
            <a:xfrm>
              <a:off x="901700" y="7750376"/>
              <a:ext cx="5267515" cy="3340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0" t="16473" b="20101"/>
            <a:stretch/>
          </p:blipFill>
          <p:spPr>
            <a:xfrm>
              <a:off x="6879679" y="3657601"/>
              <a:ext cx="5052977" cy="35387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242454" y="9112947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242453" y="5148401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479398" y="5017597"/>
              <a:ext cx="2066591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</a:t>
              </a:r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of </a:t>
              </a:r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sims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where HCN is lost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  <a:endParaRPr lang="en-US" sz="200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75444" y="32770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03107" y="73073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3107" y="32750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740687" y="9112948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frequency of </a:t>
              </a:r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HCN </a:t>
              </a:r>
              <a:endParaRPr lang="en-US" sz="17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77032" y="73031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04272" y="11146633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18970" y="11148619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28804" y="1127969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56547" y="1127969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7504" y="11279692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00427" y="11279692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89283" y="7743992"/>
              <a:ext cx="973967" cy="746551"/>
              <a:chOff x="7362142" y="3677980"/>
              <a:chExt cx="973967" cy="746551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366108" y="3711082"/>
                <a:ext cx="895022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362142" y="3677980"/>
                <a:ext cx="973967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0.0009 </a:t>
                </a:r>
              </a:p>
              <a:p>
                <a:r>
                  <a:rPr lang="en-US" sz="1417" dirty="0" smtClean="0"/>
                  <a:t>P &lt; 0.001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0.99 </a:t>
                </a:r>
                <a:endParaRPr lang="en-US" sz="1417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345048" y="3667886"/>
              <a:ext cx="865873" cy="746551"/>
              <a:chOff x="1468591" y="7579793"/>
              <a:chExt cx="865873" cy="746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68591" y="7579793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0.003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=</a:t>
                </a:r>
                <a:r>
                  <a:rPr lang="en-US" sz="1417" dirty="0" smtClean="0"/>
                  <a:t> 0.002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0.22 </a:t>
                </a:r>
                <a:endParaRPr lang="en-US" sz="1417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88326" y="7601287"/>
                <a:ext cx="817563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33673" y="7743224"/>
              <a:ext cx="872597" cy="746551"/>
              <a:chOff x="7346373" y="7603524"/>
              <a:chExt cx="872597" cy="74655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7346373" y="7603524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0.007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&lt; </a:t>
                </a:r>
                <a:r>
                  <a:rPr lang="en-US" sz="1417" dirty="0" smtClean="0"/>
                  <a:t>0.001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0.93 </a:t>
                </a:r>
                <a:endParaRPr lang="en-US" sz="1417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374662" y="7622228"/>
                <a:ext cx="844308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1573707" y="5149834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573707" y="559635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/>
            <p:cNvSpPr/>
            <p:nvPr/>
          </p:nvSpPr>
          <p:spPr>
            <a:xfrm>
              <a:off x="1541860" y="6007364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69501" y="4998174"/>
              <a:ext cx="1528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Strong founder </a:t>
              </a:r>
            </a:p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effect (prop. = 0.01)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69501" y="5438969"/>
              <a:ext cx="1643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Intermediate founder </a:t>
              </a:r>
            </a:p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effect (prop. = 0.2)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69501" y="5865094"/>
              <a:ext cx="1443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No founder </a:t>
              </a:r>
            </a:p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effect (prop. = 1.0)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95315" y="5003493"/>
              <a:ext cx="1831227" cy="1323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96463" y="1966993"/>
            <a:ext cx="10920837" cy="8775550"/>
            <a:chOff x="496463" y="1966993"/>
            <a:chExt cx="10920837" cy="877555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847" b="16089"/>
            <a:stretch/>
          </p:blipFill>
          <p:spPr>
            <a:xfrm>
              <a:off x="6438900" y="6492784"/>
              <a:ext cx="4978400" cy="3898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12731" b="16204"/>
            <a:stretch/>
          </p:blipFill>
          <p:spPr>
            <a:xfrm>
              <a:off x="1003300" y="6490139"/>
              <a:ext cx="5105400" cy="38989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6898"/>
            <a:stretch/>
          </p:blipFill>
          <p:spPr>
            <a:xfrm>
              <a:off x="889000" y="2362200"/>
              <a:ext cx="5219700" cy="381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4352" b="17362"/>
            <a:stretch/>
          </p:blipFill>
          <p:spPr>
            <a:xfrm>
              <a:off x="6197600" y="2387600"/>
              <a:ext cx="5219700" cy="3784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2389" y="38705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07287" y="79619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42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smtClean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90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smtClean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46508" y="6464300"/>
              <a:ext cx="1319592" cy="938624"/>
              <a:chOff x="8497508" y="6819900"/>
              <a:chExt cx="1319592" cy="938624"/>
            </a:xfrm>
          </p:grpSpPr>
          <p:sp>
            <p:nvSpPr>
              <p:cNvPr id="16" name="Triangle 15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16683" y="6464300"/>
              <a:ext cx="1319592" cy="938624"/>
              <a:chOff x="8497508" y="6819900"/>
              <a:chExt cx="1319592" cy="938624"/>
            </a:xfrm>
          </p:grpSpPr>
          <p:sp>
            <p:nvSpPr>
              <p:cNvPr id="24" name="Triangle 23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188144" y="19689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33207" y="60754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33207" y="19669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9732" y="60712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477832" y="2371251"/>
              <a:ext cx="2411350" cy="970956"/>
              <a:chOff x="5194300" y="2661244"/>
              <a:chExt cx="2411350" cy="97095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266605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270740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687649" y="2697446"/>
                <a:ext cx="1588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migration (m = 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687649" y="2991263"/>
                <a:ext cx="1887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Low migration (m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84931" y="3319121"/>
                <a:ext cx="1920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High migration (m = 0.05)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420857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2700000">
                <a:off x="5432166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414870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5266605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6888032" y="2371251"/>
              <a:ext cx="2411350" cy="970956"/>
              <a:chOff x="5194300" y="2661244"/>
              <a:chExt cx="2411350" cy="97095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266605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270740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687649" y="2697446"/>
                <a:ext cx="1588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migration (m = 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687649" y="2991263"/>
                <a:ext cx="1887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Low migration (m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84931" y="3319121"/>
                <a:ext cx="1920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High migration (m = 0.05)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420857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2700000">
                <a:off x="5432166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414870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5266605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960263" y="622774"/>
            <a:ext cx="5612237" cy="9278880"/>
            <a:chOff x="2960263" y="622774"/>
            <a:chExt cx="5612237" cy="92788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731" b="16436"/>
            <a:stretch/>
          </p:blipFill>
          <p:spPr>
            <a:xfrm>
              <a:off x="3365500" y="1028700"/>
              <a:ext cx="5207000" cy="3886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575" b="14815"/>
            <a:stretch/>
          </p:blipFill>
          <p:spPr>
            <a:xfrm>
              <a:off x="3568700" y="5511800"/>
              <a:ext cx="5003800" cy="4038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2474112" y="2676723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56513" y="70221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80483" y="5499100"/>
              <a:ext cx="1319592" cy="938624"/>
              <a:chOff x="8497508" y="6819900"/>
              <a:chExt cx="1319592" cy="938624"/>
            </a:xfrm>
          </p:grpSpPr>
          <p:sp>
            <p:nvSpPr>
              <p:cNvPr id="11" name="Triangle 10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41632" y="1037751"/>
              <a:ext cx="2411350" cy="970956"/>
              <a:chOff x="5194300" y="2661244"/>
              <a:chExt cx="2411350" cy="97095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5266605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270740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687649" y="2697446"/>
                <a:ext cx="1588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migration (m = 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87649" y="2991263"/>
                <a:ext cx="1887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Low migration (m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684931" y="3319121"/>
                <a:ext cx="1920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High migration (m = 0.05)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420857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2700000">
                <a:off x="5432166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414870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266605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4621314" y="9563100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1944" y="6227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3532" y="50933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71674" y="1582343"/>
            <a:ext cx="5606168" cy="9082624"/>
            <a:chOff x="1471674" y="1582343"/>
            <a:chExt cx="5606168" cy="90826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 t="12373" b="16650"/>
            <a:stretch/>
          </p:blipFill>
          <p:spPr>
            <a:xfrm>
              <a:off x="1844566" y="1954924"/>
              <a:ext cx="5233276" cy="38940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9" b="15373"/>
            <a:stretch/>
          </p:blipFill>
          <p:spPr>
            <a:xfrm>
              <a:off x="2049517" y="5683469"/>
              <a:ext cx="5028325" cy="46429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54573" y="7848387"/>
              <a:ext cx="29770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018825" y="3531679"/>
              <a:ext cx="12442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95849" y="10326413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149" y="1988171"/>
              <a:ext cx="2387600" cy="952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4013" y="6314534"/>
              <a:ext cx="1371600" cy="965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03711" y="158234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7372" y="59423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7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1802</TotalTime>
  <Words>390</Words>
  <Application>Microsoft Macintosh PowerPoint</Application>
  <PresentationFormat>Custom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51</cp:revision>
  <dcterms:created xsi:type="dcterms:W3CDTF">2017-12-29T20:50:25Z</dcterms:created>
  <dcterms:modified xsi:type="dcterms:W3CDTF">2018-01-17T19:48:26Z</dcterms:modified>
</cp:coreProperties>
</file>