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0" r:id="rId7"/>
    <p:sldId id="261" r:id="rId8"/>
    <p:sldId id="262" r:id="rId9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96" d="100"/>
          <a:sy n="96" d="100"/>
        </p:scale>
        <p:origin x="-472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9.emf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34150" y="673412"/>
            <a:ext cx="8961296" cy="5924113"/>
            <a:chOff x="2834150" y="673412"/>
            <a:chExt cx="8961296" cy="5924113"/>
          </a:xfrm>
        </p:grpSpPr>
        <p:grpSp>
          <p:nvGrpSpPr>
            <p:cNvPr id="80" name="Group 79"/>
            <p:cNvGrpSpPr/>
            <p:nvPr/>
          </p:nvGrpSpPr>
          <p:grpSpPr>
            <a:xfrm>
              <a:off x="2834150" y="673412"/>
              <a:ext cx="8961296" cy="5924113"/>
              <a:chOff x="1399050" y="673412"/>
              <a:chExt cx="8961296" cy="592411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399050" y="673412"/>
                <a:ext cx="4327951" cy="2701451"/>
                <a:chOff x="1399050" y="673412"/>
                <a:chExt cx="4327951" cy="2701451"/>
              </a:xfrm>
            </p:grpSpPr>
            <p:sp>
              <p:nvSpPr>
                <p:cNvPr id="140" name="Triangle 139"/>
                <p:cNvSpPr/>
                <p:nvPr/>
              </p:nvSpPr>
              <p:spPr>
                <a:xfrm rot="5400000">
                  <a:off x="2763341" y="275258"/>
                  <a:ext cx="1540931" cy="3361086"/>
                </a:xfrm>
                <a:prstGeom prst="triangle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41" name="Triangle 140"/>
                <p:cNvSpPr/>
                <p:nvPr/>
              </p:nvSpPr>
              <p:spPr>
                <a:xfrm rot="5400000">
                  <a:off x="2781083" y="243726"/>
                  <a:ext cx="1561624" cy="3412271"/>
                </a:xfrm>
                <a:prstGeom prst="triangl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244067" y="1261872"/>
                  <a:ext cx="0" cy="136279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566612" y="1315358"/>
                  <a:ext cx="0" cy="124157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889157" y="1427967"/>
                  <a:ext cx="0" cy="106043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211702" y="1490597"/>
                  <a:ext cx="0" cy="92705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856792" y="1640910"/>
                  <a:ext cx="0" cy="62201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4179337" y="1716066"/>
                  <a:ext cx="0" cy="48864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4501882" y="1774289"/>
                  <a:ext cx="0" cy="34644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4824429" y="1849445"/>
                  <a:ext cx="0" cy="20054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534247" y="1553227"/>
                  <a:ext cx="0" cy="77661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3" name="TextBox 152"/>
                <p:cNvSpPr txBox="1"/>
                <p:nvPr/>
              </p:nvSpPr>
              <p:spPr>
                <a:xfrm>
                  <a:off x="1399050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960444" y="1993505"/>
                  <a:ext cx="766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3034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66833" y="673412"/>
                <a:ext cx="4693513" cy="2706505"/>
                <a:chOff x="5666833" y="673412"/>
                <a:chExt cx="4693513" cy="2706505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694795" y="1404730"/>
                  <a:ext cx="342348" cy="130966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039590" y="1616765"/>
                  <a:ext cx="342348" cy="109762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341255" y="1842052"/>
                  <a:ext cx="367645" cy="872339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633486" y="2060713"/>
                  <a:ext cx="424262" cy="653678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046139" y="2272747"/>
                  <a:ext cx="342348" cy="441643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350000" y="1185333"/>
                  <a:ext cx="355600" cy="1528997"/>
                </a:xfrm>
                <a:prstGeom prst="rect">
                  <a:avLst/>
                </a:pr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340050" y="1164920"/>
                  <a:ext cx="3412272" cy="1567671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69950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7036500" y="117530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373498" y="1172915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710496" y="1172167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8047494" y="1173631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384492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721490" y="1162430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9395483" y="1167654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058488" y="1161103"/>
                  <a:ext cx="3995" cy="155322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9366163" y="2733586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Urban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5666833" y="2728532"/>
                  <a:ext cx="9941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Rural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800" kern="0" dirty="0" smtClean="0">
                      <a:solidFill>
                        <a:prstClr val="black"/>
                      </a:solidFill>
                    </a:rPr>
                    <a:t>K = 1000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U-Turn Arrow 132"/>
                <p:cNvSpPr/>
                <p:nvPr/>
              </p:nvSpPr>
              <p:spPr>
                <a:xfrm flipV="1">
                  <a:off x="6541284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4" name="U-Turn Arrow 133"/>
                <p:cNvSpPr/>
                <p:nvPr/>
              </p:nvSpPr>
              <p:spPr>
                <a:xfrm flipV="1">
                  <a:off x="7890683" y="2745879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5" name="U-Turn Arrow 134"/>
                <p:cNvSpPr/>
                <p:nvPr/>
              </p:nvSpPr>
              <p:spPr>
                <a:xfrm flipV="1">
                  <a:off x="6869619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6" name="U-Turn Arrow 135"/>
                <p:cNvSpPr/>
                <p:nvPr/>
              </p:nvSpPr>
              <p:spPr>
                <a:xfrm flipV="1">
                  <a:off x="7212692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7" name="U-Turn Arrow 136"/>
                <p:cNvSpPr/>
                <p:nvPr/>
              </p:nvSpPr>
              <p:spPr>
                <a:xfrm flipV="1">
                  <a:off x="7549687" y="2751973"/>
                  <a:ext cx="321611" cy="269675"/>
                </a:xfrm>
                <a:prstGeom prst="uturnArrow">
                  <a:avLst>
                    <a:gd name="adj1" fmla="val 3061"/>
                    <a:gd name="adj2" fmla="val 9044"/>
                    <a:gd name="adj3" fmla="val 9044"/>
                    <a:gd name="adj4" fmla="val 43750"/>
                    <a:gd name="adj5" fmla="val 100000"/>
                  </a:avLst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6710414" y="2956452"/>
                  <a:ext cx="1349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Colonization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005869" y="673412"/>
                  <a:ext cx="362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53034" y="3474674"/>
                <a:ext cx="8215356" cy="3122851"/>
                <a:chOff x="1553034" y="3474674"/>
                <a:chExt cx="8215356" cy="312285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855759" y="3475692"/>
                  <a:ext cx="7912631" cy="3121833"/>
                  <a:chOff x="1285016" y="3219190"/>
                  <a:chExt cx="7912631" cy="3121833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329841" y="4672207"/>
                    <a:ext cx="726511" cy="726511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4073044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6479759" y="4341311"/>
                    <a:ext cx="1388302" cy="1388302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475956" y="4797467"/>
                    <a:ext cx="139038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6989522" y="3519814"/>
                    <a:ext cx="0" cy="82149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7352778" y="3519814"/>
                    <a:ext cx="0" cy="83402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20486" y="3219190"/>
                    <a:ext cx="1101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Migration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7868061" y="5035462"/>
                    <a:ext cx="1313517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48560" y="4666130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5461346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054631" y="5035462"/>
                    <a:ext cx="1018413" cy="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06" name="Bent Arrow 105"/>
                  <p:cNvSpPr/>
                  <p:nvPr/>
                </p:nvSpPr>
                <p:spPr>
                  <a:xfrm rot="5400000">
                    <a:off x="1774453" y="3668530"/>
                    <a:ext cx="495637" cy="1474511"/>
                  </a:xfrm>
                  <a:prstGeom prst="bentArrow">
                    <a:avLst>
                      <a:gd name="adj1" fmla="val 0"/>
                      <a:gd name="adj2" fmla="val 7309"/>
                      <a:gd name="adj3" fmla="val 7309"/>
                      <a:gd name="adj4" fmla="val 28586"/>
                    </a:avLst>
                  </a:prstGeom>
                  <a:solidFill>
                    <a:srgbClr val="4472C4"/>
                  </a:solidFill>
                  <a:ln w="381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85016" y="3788635"/>
                    <a:ext cx="1349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Colonization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118199" y="4672394"/>
                    <a:ext cx="8963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Growth</a:t>
                    </a: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9" name="U-Turn Arrow 108"/>
                  <p:cNvSpPr/>
                  <p:nvPr/>
                </p:nvSpPr>
                <p:spPr>
                  <a:xfrm rot="10800000">
                    <a:off x="2646628" y="5417321"/>
                    <a:ext cx="4601396" cy="923702"/>
                  </a:xfrm>
                  <a:prstGeom prst="uturnArrow">
                    <a:avLst>
                      <a:gd name="adj1" fmla="val 3200"/>
                      <a:gd name="adj2" fmla="val 7797"/>
                      <a:gd name="adj3" fmla="val 6786"/>
                      <a:gd name="adj4" fmla="val 43750"/>
                      <a:gd name="adj5" fmla="val 100000"/>
                    </a:avLst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55596" y="5160537"/>
                    <a:ext cx="463463" cy="53862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524724" y="5967607"/>
                    <a:ext cx="284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Within-population dynamics</a:t>
                    </a: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447812" y="4672394"/>
                    <a:ext cx="10454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Selection</a:t>
                    </a:r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553034" y="3845024"/>
                  <a:ext cx="3481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653166" y="5298228"/>
                  <a:ext cx="139038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787830" y="4637361"/>
                  <a:ext cx="11119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7189160" y="4631309"/>
                  <a:ext cx="1160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p’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809090" y="5431259"/>
                  <a:ext cx="1067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</a:t>
                  </a:r>
                  <a:r>
                    <a:rPr kumimoji="0" lang="en-US" sz="1800" b="0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7205174" y="5431259"/>
                  <a:ext cx="1116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q’</a:t>
                  </a:r>
                  <a:r>
                    <a:rPr kumimoji="0" lang="en-US" sz="1800" b="0" i="0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</a:t>
                  </a:r>
                  <a:r>
                    <a:rPr kumimoji="0" lang="en-US" sz="1800" b="0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(e.g. </a:t>
                  </a:r>
                  <a:r>
                    <a:rPr kumimoji="0" lang="en-US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</a:t>
                  </a:r>
                  <a:r>
                    <a:rPr kumimoji="0" lang="en-US" sz="18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)</a:t>
                  </a:r>
                  <a:endPara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914170" y="4619433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(1)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323814" y="461668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(2)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186260" y="3474674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(3)</a:t>
                  </a: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873049" y="4624602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(4)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0" name="TextBox 229"/>
            <p:cNvSpPr txBox="1"/>
            <p:nvPr/>
          </p:nvSpPr>
          <p:spPr>
            <a:xfrm>
              <a:off x="3288363" y="71987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924113" y="1280779"/>
            <a:ext cx="7152397" cy="3201746"/>
            <a:chOff x="1117413" y="1204579"/>
            <a:chExt cx="7152397" cy="320174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289070" y="15449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117413" y="38719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2297" y="17438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32561" y="3968141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42655" y="1839277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56312" y="29807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115688" y="28619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5906884" y="28718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940627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289070" y="29542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21282" y="29787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39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stCxn id="34" idx="6"/>
              <a:endCxn id="35" idx="3"/>
            </p:cNvCxnSpPr>
            <p:nvPr/>
          </p:nvCxnSpPr>
          <p:spPr>
            <a:xfrm flipV="1">
              <a:off x="2349538" y="1939123"/>
              <a:ext cx="3510248" cy="20875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4114354" y="15449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96614" y="2661899"/>
              <a:ext cx="207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starting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population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1309" y="1208154"/>
              <a:ext cx="1652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8035" y="1204579"/>
              <a:ext cx="20013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385642" y="26713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5059" y="19000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2194955" y="4035632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61400" y="3177062"/>
            <a:ext cx="8708230" cy="7127194"/>
            <a:chOff x="1861400" y="3177062"/>
            <a:chExt cx="8708230" cy="71271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4" b="18326"/>
            <a:stretch/>
          </p:blipFill>
          <p:spPr>
            <a:xfrm>
              <a:off x="1976417" y="3503387"/>
              <a:ext cx="4358684" cy="29726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12761" b="17325"/>
            <a:stretch/>
          </p:blipFill>
          <p:spPr>
            <a:xfrm>
              <a:off x="6394269" y="3503386"/>
              <a:ext cx="4175361" cy="305575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0" t="12318" b="11708"/>
            <a:stretch/>
          </p:blipFill>
          <p:spPr>
            <a:xfrm>
              <a:off x="6483395" y="6753589"/>
              <a:ext cx="4086235" cy="330134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45" b="11980"/>
            <a:stretch/>
          </p:blipFill>
          <p:spPr>
            <a:xfrm>
              <a:off x="2047669" y="6753585"/>
              <a:ext cx="4285837" cy="32548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391720" y="4719175"/>
              <a:ext cx="12779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34639" y="6634834"/>
              <a:ext cx="190005" cy="2826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2129" y="7905029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9454" y="9839169"/>
              <a:ext cx="18069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Migration rate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m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015325" y="6753585"/>
              <a:ext cx="1319592" cy="938624"/>
              <a:chOff x="11252810" y="4369976"/>
              <a:chExt cx="1319592" cy="93862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1450273" y="4701977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00000">
                <a:off x="11456061" y="503196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626431" y="463798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639131" y="497010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290301" y="439581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252810" y="436997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250038" y="6753585"/>
              <a:ext cx="1319592" cy="938624"/>
              <a:chOff x="11252810" y="4369976"/>
              <a:chExt cx="1319592" cy="9386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1450273" y="4701977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2700000">
                <a:off x="11456061" y="503196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626431" y="463798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639131" y="497010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290301" y="439581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252810" y="436997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  <a:endParaRPr lang="en-US" sz="1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287529" y="3505766"/>
              <a:ext cx="1237862" cy="980276"/>
              <a:chOff x="10913129" y="3617124"/>
              <a:chExt cx="1237862" cy="980276"/>
            </a:xfrm>
          </p:grpSpPr>
          <p:sp>
            <p:nvSpPr>
              <p:cNvPr id="31" name="Rectangle 30"/>
              <p:cNvSpPr/>
              <p:nvPr/>
            </p:nvSpPr>
            <p:spPr>
              <a:xfrm rot="2700000">
                <a:off x="11015389" y="3719877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202250" y="3658777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3" name="Triangle 32"/>
              <p:cNvSpPr/>
              <p:nvPr/>
            </p:nvSpPr>
            <p:spPr>
              <a:xfrm>
                <a:off x="10984179" y="402448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/>
              <p:cNvSpPr/>
              <p:nvPr/>
            </p:nvSpPr>
            <p:spPr>
              <a:xfrm rot="10800000">
                <a:off x="10983328" y="4330227"/>
                <a:ext cx="219600" cy="187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200090" y="3976076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  <a:endParaRPr lang="en-US" sz="1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200090" y="4284985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  <a:endParaRPr lang="en-US" sz="1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913129" y="3617124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318445" y="31770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12777" y="63818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4845" y="31770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9177" y="63818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05216" y="97434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08455" y="9743477"/>
              <a:ext cx="11785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No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 gradient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420222" y="9787547"/>
              <a:ext cx="2032817" cy="305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17988" y="9719481"/>
              <a:ext cx="165622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Minimum urban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 size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93755" y="2465862"/>
            <a:ext cx="5581645" cy="8874912"/>
            <a:chOff x="793755" y="2465862"/>
            <a:chExt cx="5581645" cy="8874912"/>
          </a:xfrm>
        </p:grpSpPr>
        <p:grpSp>
          <p:nvGrpSpPr>
            <p:cNvPr id="28" name="Group 27"/>
            <p:cNvGrpSpPr/>
            <p:nvPr/>
          </p:nvGrpSpPr>
          <p:grpSpPr>
            <a:xfrm>
              <a:off x="793755" y="2465862"/>
              <a:ext cx="5581645" cy="8782579"/>
              <a:chOff x="793755" y="2465862"/>
              <a:chExt cx="5581645" cy="878257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4" b="17939"/>
              <a:stretch/>
            </p:blipFill>
            <p:spPr>
              <a:xfrm>
                <a:off x="889000" y="2762250"/>
                <a:ext cx="5486400" cy="3778250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795926" y="6985000"/>
                <a:ext cx="5579474" cy="4263441"/>
                <a:chOff x="795926" y="7035800"/>
                <a:chExt cx="5579474" cy="426344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500" b="11575"/>
                <a:stretch/>
              </p:blipFill>
              <p:spPr>
                <a:xfrm>
                  <a:off x="1079500" y="7035800"/>
                  <a:ext cx="5295900" cy="416560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2579305" y="10960687"/>
                  <a:ext cx="283923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founding alleles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079500" y="7035800"/>
                  <a:ext cx="203200" cy="3263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-523346" y="8545573"/>
                  <a:ext cx="297709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charset="0"/>
                      <a:ea typeface="Helvetica" charset="0"/>
                      <a:cs typeface="Helvetica" charset="0"/>
                    </a:rPr>
                    <a:t>Proportion of significant slopes</a:t>
                  </a:r>
                  <a:endParaRPr lang="en-US" sz="16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 rot="16200000">
                <a:off x="340906" y="4288423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78645" y="246586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72977" y="654696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3800" y="6916296"/>
                <a:ext cx="1371600" cy="965200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673049" y="2811746"/>
                <a:ext cx="2235501" cy="923406"/>
                <a:chOff x="7150209" y="1489594"/>
                <a:chExt cx="2235501" cy="92340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7257597" y="1840486"/>
                  <a:ext cx="154379" cy="15437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2700000">
                  <a:off x="7257386" y="2160718"/>
                  <a:ext cx="154800" cy="154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257176" y="1551894"/>
                  <a:ext cx="154800" cy="15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467709" y="1489594"/>
                  <a:ext cx="1588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No migration (m = 0)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467709" y="1783411"/>
                  <a:ext cx="1887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Low migration (m = 0.01)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464991" y="2098569"/>
                  <a:ext cx="1920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Helvetica" charset="0"/>
                      <a:ea typeface="Helvetica" charset="0"/>
                      <a:cs typeface="Helvetica" charset="0"/>
                    </a:rPr>
                    <a:t>High migration (m = 0.05)</a:t>
                  </a:r>
                  <a:endParaRPr lang="en-US" sz="12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150209" y="1490794"/>
                  <a:ext cx="2175051" cy="9222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1542254" y="10817554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5352" y="10817554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drift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8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50276" y="3216745"/>
            <a:ext cx="11523548" cy="8514663"/>
            <a:chOff x="450276" y="3216745"/>
            <a:chExt cx="11523548" cy="85146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5" t="16043" b="19811"/>
            <a:stretch/>
          </p:blipFill>
          <p:spPr>
            <a:xfrm>
              <a:off x="1137370" y="3638645"/>
              <a:ext cx="5059855" cy="351925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16396" b="20098"/>
            <a:stretch/>
          </p:blipFill>
          <p:spPr>
            <a:xfrm>
              <a:off x="1056290" y="7569571"/>
              <a:ext cx="5143735" cy="357665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16193" b="20674"/>
            <a:stretch/>
          </p:blipFill>
          <p:spPr>
            <a:xfrm>
              <a:off x="6840877" y="3641835"/>
              <a:ext cx="5126882" cy="3520597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7362142" y="3677980"/>
              <a:ext cx="973967" cy="74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17" dirty="0" smtClean="0"/>
                <a:t>β </a:t>
              </a:r>
              <a:r>
                <a:rPr lang="en-US" sz="1417" dirty="0"/>
                <a:t>= </a:t>
              </a:r>
              <a:r>
                <a:rPr lang="en-US" sz="1417" dirty="0" smtClean="0"/>
                <a:t>0.0009 </a:t>
              </a:r>
            </a:p>
            <a:p>
              <a:r>
                <a:rPr lang="en-US" sz="1417" dirty="0" smtClean="0"/>
                <a:t>P &lt; 0.001 </a:t>
              </a:r>
            </a:p>
            <a:p>
              <a:r>
                <a:rPr lang="en-US" sz="1417" dirty="0" smtClean="0"/>
                <a:t>R</a:t>
              </a:r>
              <a:r>
                <a:rPr lang="en-US" sz="1417" baseline="30000" dirty="0" smtClean="0"/>
                <a:t>2</a:t>
              </a:r>
              <a:r>
                <a:rPr lang="en-US" sz="1417" dirty="0" smtClean="0"/>
                <a:t> = 0.99 </a:t>
              </a:r>
              <a:endParaRPr lang="en-US" sz="1417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8" b="20560"/>
            <a:stretch/>
          </p:blipFill>
          <p:spPr>
            <a:xfrm>
              <a:off x="6515099" y="7586947"/>
              <a:ext cx="5458725" cy="353609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0075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92863" y="75414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315389" y="8925429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315388" y="5136067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462153" y="5077886"/>
              <a:ext cx="240963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1000 sims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where HCN is lost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  <a:endParaRPr lang="en-US" sz="200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75444" y="32770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3107" y="72057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D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3107" y="32750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C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5458" y="7430293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473349" y="8883232"/>
              <a:ext cx="244329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across 1000 sims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9732" y="720150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2315" y="11146633"/>
              <a:ext cx="26052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23405" y="11146633"/>
              <a:ext cx="26052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61156" y="11285131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4557" y="1128872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Rural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69981" y="1127969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91823" y="1128872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Helvetica" charset="0"/>
                  <a:ea typeface="Helvetica" charset="0"/>
                  <a:cs typeface="Helvetica" charset="0"/>
                </a:rPr>
                <a:t>Urban</a:t>
              </a:r>
              <a:endParaRPr lang="en-US" sz="140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66108" y="3711082"/>
              <a:ext cx="895022" cy="7119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68591" y="7579793"/>
              <a:ext cx="865873" cy="746551"/>
              <a:chOff x="1452825" y="7579793"/>
              <a:chExt cx="865873" cy="746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52825" y="7579793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0.003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=</a:t>
                </a:r>
                <a:r>
                  <a:rPr lang="en-US" sz="1417" dirty="0" smtClean="0"/>
                  <a:t> 0.002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0.22 </a:t>
                </a:r>
                <a:endParaRPr lang="en-US" sz="1417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72560" y="7601287"/>
                <a:ext cx="817563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46373" y="7603524"/>
              <a:ext cx="872597" cy="746551"/>
              <a:chOff x="7362139" y="7603524"/>
              <a:chExt cx="872597" cy="74655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362139" y="7603524"/>
                <a:ext cx="865873" cy="74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17" dirty="0" smtClean="0"/>
                  <a:t>β </a:t>
                </a:r>
                <a:r>
                  <a:rPr lang="en-US" sz="1417" dirty="0"/>
                  <a:t>= </a:t>
                </a:r>
                <a:r>
                  <a:rPr lang="en-US" sz="1417" dirty="0" smtClean="0"/>
                  <a:t>0.007 </a:t>
                </a:r>
              </a:p>
              <a:p>
                <a:r>
                  <a:rPr lang="en-US" sz="1417" dirty="0" smtClean="0"/>
                  <a:t>P </a:t>
                </a:r>
                <a:r>
                  <a:rPr lang="en-US" sz="1417" dirty="0"/>
                  <a:t>&lt; </a:t>
                </a:r>
                <a:r>
                  <a:rPr lang="en-US" sz="1417" dirty="0" smtClean="0"/>
                  <a:t>0.001 </a:t>
                </a:r>
              </a:p>
              <a:p>
                <a:r>
                  <a:rPr lang="en-US" sz="1417" dirty="0" smtClean="0"/>
                  <a:t>R</a:t>
                </a:r>
                <a:r>
                  <a:rPr lang="en-US" sz="1417" baseline="30000" dirty="0" smtClean="0"/>
                  <a:t>2</a:t>
                </a:r>
                <a:r>
                  <a:rPr lang="en-US" sz="1417" dirty="0" smtClean="0"/>
                  <a:t> = 0.93 </a:t>
                </a:r>
                <a:endParaRPr lang="en-US" sz="1417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390428" y="7622228"/>
                <a:ext cx="844308" cy="7119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495315" y="4998174"/>
              <a:ext cx="1917585" cy="1328585"/>
              <a:chOff x="1495315" y="5029706"/>
              <a:chExt cx="1917585" cy="13285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73707" y="5181366"/>
                <a:ext cx="154379" cy="15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573707" y="5627890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/>
              <p:cNvSpPr/>
              <p:nvPr/>
            </p:nvSpPr>
            <p:spPr>
              <a:xfrm>
                <a:off x="1541860" y="6038896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769501" y="5029706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Strong 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0.01)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769501" y="5470501"/>
                <a:ext cx="1643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Intermediate 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0.2)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69501" y="5896626"/>
                <a:ext cx="144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No founder </a:t>
                </a:r>
              </a:p>
              <a:p>
                <a:r>
                  <a:rPr lang="en-US" sz="1200" dirty="0" smtClean="0">
                    <a:latin typeface="Helvetica" charset="0"/>
                    <a:ea typeface="Helvetica" charset="0"/>
                    <a:cs typeface="Helvetica" charset="0"/>
                  </a:rPr>
                  <a:t>effect (prop. = 1.0)</a:t>
                </a:r>
                <a:endParaRPr lang="en-US" sz="1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495315" y="5035025"/>
                <a:ext cx="1831227" cy="132326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7911" y="2796288"/>
            <a:ext cx="11065178" cy="8766348"/>
            <a:chOff x="1067911" y="2796288"/>
            <a:chExt cx="11065178" cy="8766348"/>
          </a:xfrm>
        </p:grpSpPr>
        <p:grpSp>
          <p:nvGrpSpPr>
            <p:cNvPr id="35" name="Group 34"/>
            <p:cNvGrpSpPr/>
            <p:nvPr/>
          </p:nvGrpSpPr>
          <p:grpSpPr>
            <a:xfrm>
              <a:off x="1067911" y="2796288"/>
              <a:ext cx="11065178" cy="8766348"/>
              <a:chOff x="1067911" y="2796288"/>
              <a:chExt cx="11065178" cy="876634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18" t="12553" b="12037"/>
              <a:stretch/>
            </p:blipFill>
            <p:spPr>
              <a:xfrm>
                <a:off x="6993983" y="7313362"/>
                <a:ext cx="5139106" cy="413728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5" t="12279" b="12311"/>
              <a:stretch/>
            </p:blipFill>
            <p:spPr>
              <a:xfrm>
                <a:off x="1670985" y="7306039"/>
                <a:ext cx="5036698" cy="413728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1" t="13798" b="17623"/>
              <a:stretch/>
            </p:blipFill>
            <p:spPr>
              <a:xfrm>
                <a:off x="6850510" y="3222885"/>
                <a:ext cx="5201588" cy="38224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244" b="17084"/>
              <a:stretch/>
            </p:blipFill>
            <p:spPr>
              <a:xfrm>
                <a:off x="1289986" y="3222885"/>
                <a:ext cx="5486400" cy="3822492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067911" y="7406855"/>
                <a:ext cx="539750" cy="326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-148591" y="8869528"/>
                <a:ext cx="297709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15661" y="4723138"/>
                <a:ext cx="12442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53498" y="11221584"/>
                <a:ext cx="230197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77505" y="11224082"/>
                <a:ext cx="230197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Selection coefficient (</a:t>
                </a:r>
                <a:r>
                  <a:rPr lang="en-US" sz="1600" i="1" smtClean="0">
                    <a:latin typeface="Helvetica" charset="0"/>
                    <a:ea typeface="Helvetica" charset="0"/>
                    <a:cs typeface="Helvetica" charset="0"/>
                  </a:rPr>
                  <a:t>s</a:t>
                </a:r>
                <a:r>
                  <a:rPr lang="en-US" sz="1600" smtClean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  <a:endParaRPr lang="en-US" sz="16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0583" y="7321030"/>
                <a:ext cx="1371600" cy="9652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4744" y="7307762"/>
                <a:ext cx="1371600" cy="965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25339" y="279628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03107" y="685678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D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03107" y="279628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29000" y="685678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18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4305" y="3230366"/>
              <a:ext cx="2247900" cy="952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5270" y="3232646"/>
              <a:ext cx="22479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9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71674" y="1582343"/>
            <a:ext cx="5606168" cy="9082624"/>
            <a:chOff x="1471674" y="1582343"/>
            <a:chExt cx="5606168" cy="90826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" t="12373" b="16650"/>
            <a:stretch/>
          </p:blipFill>
          <p:spPr>
            <a:xfrm>
              <a:off x="1844566" y="1954924"/>
              <a:ext cx="5233276" cy="38940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b="15373"/>
            <a:stretch/>
          </p:blipFill>
          <p:spPr>
            <a:xfrm>
              <a:off x="2049517" y="5683469"/>
              <a:ext cx="5028325" cy="464294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154573" y="7848387"/>
              <a:ext cx="29770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018825" y="3531679"/>
              <a:ext cx="12442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95849" y="10326413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smtClean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smtClean="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149" y="1988171"/>
              <a:ext cx="2387600" cy="9525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4013" y="6314534"/>
              <a:ext cx="1371600" cy="965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03711" y="158234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7372" y="59423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305</Words>
  <Application>Microsoft Macintosh PowerPoint</Application>
  <PresentationFormat>Custom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35</cp:revision>
  <dcterms:created xsi:type="dcterms:W3CDTF">2017-12-29T20:50:25Z</dcterms:created>
  <dcterms:modified xsi:type="dcterms:W3CDTF">2018-01-03T00:35:35Z</dcterms:modified>
</cp:coreProperties>
</file>