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81" d="100"/>
          <a:sy n="81" d="100"/>
        </p:scale>
        <p:origin x="640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834150" y="603389"/>
            <a:ext cx="8942811" cy="5994136"/>
            <a:chOff x="1399050" y="603389"/>
            <a:chExt cx="8942811" cy="5994136"/>
          </a:xfrm>
        </p:grpSpPr>
        <p:grpSp>
          <p:nvGrpSpPr>
            <p:cNvPr id="81" name="Group 80"/>
            <p:cNvGrpSpPr/>
            <p:nvPr/>
          </p:nvGrpSpPr>
          <p:grpSpPr>
            <a:xfrm>
              <a:off x="1399050" y="607050"/>
              <a:ext cx="4327951" cy="2490814"/>
              <a:chOff x="1399050" y="607050"/>
              <a:chExt cx="4327951" cy="2490814"/>
            </a:xfrm>
          </p:grpSpPr>
          <p:sp>
            <p:nvSpPr>
              <p:cNvPr id="140" name="Triangle 139"/>
              <p:cNvSpPr/>
              <p:nvPr/>
            </p:nvSpPr>
            <p:spPr>
              <a:xfrm rot="5400000">
                <a:off x="2763341" y="275258"/>
                <a:ext cx="1540931" cy="3361086"/>
              </a:xfrm>
              <a:prstGeom prst="triangle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41" name="Triangle 140"/>
              <p:cNvSpPr/>
              <p:nvPr/>
            </p:nvSpPr>
            <p:spPr>
              <a:xfrm rot="5400000">
                <a:off x="2781083" y="243726"/>
                <a:ext cx="1561624" cy="3412271"/>
              </a:xfrm>
              <a:prstGeom prst="triangl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2244067" y="1261872"/>
                <a:ext cx="0" cy="1362795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2566612" y="1315358"/>
                <a:ext cx="0" cy="1241575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889157" y="1427967"/>
                <a:ext cx="0" cy="106043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3211702" y="1490597"/>
                <a:ext cx="0" cy="92705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856792" y="1640910"/>
                <a:ext cx="0" cy="622019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4179337" y="1716066"/>
                <a:ext cx="0" cy="48864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501882" y="1774289"/>
                <a:ext cx="0" cy="34644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824429" y="1849445"/>
                <a:ext cx="0" cy="20054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3534247" y="1553227"/>
                <a:ext cx="0" cy="77661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1" name="TextBox 150"/>
              <p:cNvSpPr txBox="1"/>
              <p:nvPr/>
            </p:nvSpPr>
            <p:spPr>
              <a:xfrm rot="18900000">
                <a:off x="1869457" y="607050"/>
                <a:ext cx="994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K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= 1000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 rot="18900000">
                <a:off x="4856058" y="1391900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K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= 10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399050" y="2728532"/>
                <a:ext cx="670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Rural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960444" y="1993505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Urban</a:t>
                </a: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553034" y="67341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5859339" y="603389"/>
              <a:ext cx="4482522" cy="2722395"/>
              <a:chOff x="5859339" y="603389"/>
              <a:chExt cx="4482522" cy="2722395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6694795" y="1404730"/>
                <a:ext cx="342348" cy="1309663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039590" y="1616765"/>
                <a:ext cx="342348" cy="1097627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384096" y="1842052"/>
                <a:ext cx="322990" cy="872339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715400" y="2060713"/>
                <a:ext cx="342348" cy="65367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046139" y="2272747"/>
                <a:ext cx="342348" cy="441643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350000" y="1185333"/>
                <a:ext cx="355600" cy="1528997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40050" y="1164920"/>
                <a:ext cx="3412272" cy="1567671"/>
              </a:xfrm>
              <a:prstGeom prst="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6699502" y="1162430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036500" y="1175305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373498" y="1172915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7710496" y="1172167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047494" y="1173631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384492" y="1162430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8721490" y="1162430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9395483" y="1167654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9058488" y="1161103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9" name="TextBox 128"/>
              <p:cNvSpPr txBox="1"/>
              <p:nvPr/>
            </p:nvSpPr>
            <p:spPr>
              <a:xfrm rot="18900000">
                <a:off x="9347678" y="603389"/>
                <a:ext cx="994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K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= 1000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 rot="18900000">
                <a:off x="6302330" y="606423"/>
                <a:ext cx="994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K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= 1000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9461939" y="2723614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Urban</a:t>
                </a: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859339" y="2728532"/>
                <a:ext cx="670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Rural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U-Turn Arrow 132"/>
              <p:cNvSpPr/>
              <p:nvPr/>
            </p:nvSpPr>
            <p:spPr>
              <a:xfrm flipV="1">
                <a:off x="6541284" y="2751973"/>
                <a:ext cx="321611" cy="269675"/>
              </a:xfrm>
              <a:prstGeom prst="uturnArrow">
                <a:avLst>
                  <a:gd name="adj1" fmla="val 3061"/>
                  <a:gd name="adj2" fmla="val 9044"/>
                  <a:gd name="adj3" fmla="val 9044"/>
                  <a:gd name="adj4" fmla="val 43750"/>
                  <a:gd name="adj5" fmla="val 100000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34" name="U-Turn Arrow 133"/>
              <p:cNvSpPr/>
              <p:nvPr/>
            </p:nvSpPr>
            <p:spPr>
              <a:xfrm flipV="1">
                <a:off x="7890683" y="2745879"/>
                <a:ext cx="321611" cy="269675"/>
              </a:xfrm>
              <a:prstGeom prst="uturnArrow">
                <a:avLst>
                  <a:gd name="adj1" fmla="val 3061"/>
                  <a:gd name="adj2" fmla="val 9044"/>
                  <a:gd name="adj3" fmla="val 9044"/>
                  <a:gd name="adj4" fmla="val 43750"/>
                  <a:gd name="adj5" fmla="val 100000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35" name="U-Turn Arrow 134"/>
              <p:cNvSpPr/>
              <p:nvPr/>
            </p:nvSpPr>
            <p:spPr>
              <a:xfrm flipV="1">
                <a:off x="6869619" y="2751973"/>
                <a:ext cx="321611" cy="269675"/>
              </a:xfrm>
              <a:prstGeom prst="uturnArrow">
                <a:avLst>
                  <a:gd name="adj1" fmla="val 3061"/>
                  <a:gd name="adj2" fmla="val 9044"/>
                  <a:gd name="adj3" fmla="val 9044"/>
                  <a:gd name="adj4" fmla="val 43750"/>
                  <a:gd name="adj5" fmla="val 100000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36" name="U-Turn Arrow 135"/>
              <p:cNvSpPr/>
              <p:nvPr/>
            </p:nvSpPr>
            <p:spPr>
              <a:xfrm flipV="1">
                <a:off x="7212692" y="2751973"/>
                <a:ext cx="321611" cy="269675"/>
              </a:xfrm>
              <a:prstGeom prst="uturnArrow">
                <a:avLst>
                  <a:gd name="adj1" fmla="val 3061"/>
                  <a:gd name="adj2" fmla="val 9044"/>
                  <a:gd name="adj3" fmla="val 9044"/>
                  <a:gd name="adj4" fmla="val 43750"/>
                  <a:gd name="adj5" fmla="val 100000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37" name="U-Turn Arrow 136"/>
              <p:cNvSpPr/>
              <p:nvPr/>
            </p:nvSpPr>
            <p:spPr>
              <a:xfrm flipV="1">
                <a:off x="7549687" y="2751973"/>
                <a:ext cx="321611" cy="269675"/>
              </a:xfrm>
              <a:prstGeom prst="uturnArrow">
                <a:avLst>
                  <a:gd name="adj1" fmla="val 3061"/>
                  <a:gd name="adj2" fmla="val 9044"/>
                  <a:gd name="adj3" fmla="val 9044"/>
                  <a:gd name="adj4" fmla="val 43750"/>
                  <a:gd name="adj5" fmla="val 100000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710414" y="2956452"/>
                <a:ext cx="1349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Colonization</a:t>
                </a: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005869" y="67341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553034" y="3474674"/>
              <a:ext cx="8215356" cy="3122851"/>
              <a:chOff x="1553034" y="3474674"/>
              <a:chExt cx="8215356" cy="3122851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855759" y="3475692"/>
                <a:ext cx="7912631" cy="3121833"/>
                <a:chOff x="1285016" y="3219190"/>
                <a:chExt cx="7912631" cy="3121833"/>
              </a:xfrm>
            </p:grpSpPr>
            <p:sp>
              <p:nvSpPr>
                <p:cNvPr id="95" name="Rounded Rectangle 94"/>
                <p:cNvSpPr/>
                <p:nvPr/>
              </p:nvSpPr>
              <p:spPr>
                <a:xfrm>
                  <a:off x="2329841" y="4672207"/>
                  <a:ext cx="726511" cy="726511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96" name="Rounded Rectangle 95"/>
                <p:cNvSpPr/>
                <p:nvPr/>
              </p:nvSpPr>
              <p:spPr>
                <a:xfrm>
                  <a:off x="4073044" y="4341311"/>
                  <a:ext cx="1388302" cy="1388302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>
                <a:xfrm>
                  <a:off x="6479759" y="4341311"/>
                  <a:ext cx="1388302" cy="1388302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475956" y="4797467"/>
                  <a:ext cx="139038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6989522" y="3519814"/>
                  <a:ext cx="0" cy="821497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7352778" y="3519814"/>
                  <a:ext cx="0" cy="834023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01" name="TextBox 100"/>
                <p:cNvSpPr txBox="1"/>
                <p:nvPr/>
              </p:nvSpPr>
              <p:spPr>
                <a:xfrm>
                  <a:off x="6620486" y="3219190"/>
                  <a:ext cx="1101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Migration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7868061" y="5035462"/>
                  <a:ext cx="1313517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7848560" y="4666130"/>
                  <a:ext cx="1349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Colonization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5461346" y="5035462"/>
                  <a:ext cx="1018413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054631" y="5035462"/>
                  <a:ext cx="1018413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06" name="Bent Arrow 105"/>
                <p:cNvSpPr/>
                <p:nvPr/>
              </p:nvSpPr>
              <p:spPr>
                <a:xfrm rot="5400000">
                  <a:off x="1774453" y="3668530"/>
                  <a:ext cx="495637" cy="1474511"/>
                </a:xfrm>
                <a:prstGeom prst="bentArrow">
                  <a:avLst>
                    <a:gd name="adj1" fmla="val 0"/>
                    <a:gd name="adj2" fmla="val 7309"/>
                    <a:gd name="adj3" fmla="val 7309"/>
                    <a:gd name="adj4" fmla="val 28586"/>
                  </a:avLst>
                </a:prstGeom>
                <a:solidFill>
                  <a:srgbClr val="4472C4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85016" y="3788635"/>
                  <a:ext cx="1349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Colonization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3217055" y="4663093"/>
                  <a:ext cx="6932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Grow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U-Turn Arrow 108"/>
                <p:cNvSpPr/>
                <p:nvPr/>
              </p:nvSpPr>
              <p:spPr>
                <a:xfrm rot="10800000">
                  <a:off x="2646628" y="5417321"/>
                  <a:ext cx="4601396" cy="923702"/>
                </a:xfrm>
                <a:prstGeom prst="uturnArrow">
                  <a:avLst>
                    <a:gd name="adj1" fmla="val 3200"/>
                    <a:gd name="adj2" fmla="val 7797"/>
                    <a:gd name="adj3" fmla="val 6786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055596" y="5160537"/>
                  <a:ext cx="463463" cy="53862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3524724" y="5967607"/>
                  <a:ext cx="284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Within-population dynamics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5447812" y="4672394"/>
                  <a:ext cx="10454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Selection</a:t>
                  </a: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1553034" y="3845024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653166" y="5298228"/>
                <a:ext cx="1390389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87" name="TextBox 86"/>
              <p:cNvSpPr txBox="1"/>
              <p:nvPr/>
            </p:nvSpPr>
            <p:spPr>
              <a:xfrm>
                <a:off x="4787830" y="4637361"/>
                <a:ext cx="1111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p</a:t>
                </a:r>
                <a:r>
                  <a:rPr kumimoji="0" lang="en-US" sz="18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(e.g. </a:t>
                </a: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Li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189160" y="4631309"/>
                <a:ext cx="1111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p</a:t>
                </a:r>
                <a:r>
                  <a:rPr kumimoji="0" lang="en-US" sz="18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(e.g. </a:t>
                </a: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Li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809090" y="5431259"/>
                <a:ext cx="1067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q</a:t>
                </a:r>
                <a:r>
                  <a:rPr kumimoji="0" lang="en-US" sz="18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(e.g. 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</a:t>
                </a: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i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05174" y="5431259"/>
                <a:ext cx="1067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q</a:t>
                </a:r>
                <a:r>
                  <a:rPr kumimoji="0" lang="en-US" sz="18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(e.g. 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</a:t>
                </a: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i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914170" y="4619433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(1)</a:t>
                </a: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323814" y="4616684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(2)</a:t>
                </a: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186260" y="3474674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(3)</a:t>
                </a: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873049" y="4624602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(4)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09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924113" y="1280779"/>
            <a:ext cx="7152397" cy="3201746"/>
            <a:chOff x="1117413" y="1204579"/>
            <a:chExt cx="7152397" cy="320174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289070" y="1544989"/>
              <a:ext cx="0" cy="28613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117413" y="3871941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–Maximum </a:t>
              </a: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2297" y="1743876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Maximum </a:t>
              </a: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232561" y="3968141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842655" y="1839277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56312" y="29807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115688" y="2861954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5906884" y="2871850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3940627" y="29787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289070" y="2954287"/>
              <a:ext cx="395735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721282" y="29787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39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Straight Connector 35"/>
            <p:cNvCxnSpPr>
              <a:stCxn id="34" idx="6"/>
              <a:endCxn id="35" idx="3"/>
            </p:cNvCxnSpPr>
            <p:nvPr/>
          </p:nvCxnSpPr>
          <p:spPr>
            <a:xfrm flipV="1">
              <a:off x="2349538" y="1939123"/>
              <a:ext cx="3510248" cy="20875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4114354" y="1544989"/>
              <a:ext cx="0" cy="286133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196614" y="2661899"/>
              <a:ext cx="2073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Distance from 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starting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 population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1309" y="1208154"/>
              <a:ext cx="1652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for HCN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08035" y="1204579"/>
              <a:ext cx="20013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against HCN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385642" y="267139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Strength of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(</a:t>
              </a:r>
              <a:r>
                <a:rPr kumimoji="0" 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185059" y="1900053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2194955" y="4035632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155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861400" y="3177062"/>
            <a:ext cx="8708230" cy="7010808"/>
            <a:chOff x="1861400" y="3177062"/>
            <a:chExt cx="8708230" cy="7010808"/>
          </a:xfrm>
        </p:grpSpPr>
        <p:grpSp>
          <p:nvGrpSpPr>
            <p:cNvPr id="45" name="Group 44"/>
            <p:cNvGrpSpPr/>
            <p:nvPr/>
          </p:nvGrpSpPr>
          <p:grpSpPr>
            <a:xfrm>
              <a:off x="1861400" y="3177062"/>
              <a:ext cx="8708230" cy="6918475"/>
              <a:chOff x="1861400" y="3177062"/>
              <a:chExt cx="8708230" cy="691847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74" b="18326"/>
              <a:stretch/>
            </p:blipFill>
            <p:spPr>
              <a:xfrm>
                <a:off x="1976417" y="3503387"/>
                <a:ext cx="4358684" cy="297262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1" t="12761" b="17325"/>
              <a:stretch/>
            </p:blipFill>
            <p:spPr>
              <a:xfrm>
                <a:off x="6394269" y="3503386"/>
                <a:ext cx="4175361" cy="305575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345" b="11980"/>
              <a:stretch/>
            </p:blipFill>
            <p:spPr>
              <a:xfrm>
                <a:off x="2047669" y="6753585"/>
                <a:ext cx="4285837" cy="3254861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20" t="12318" b="11708"/>
              <a:stretch/>
            </p:blipFill>
            <p:spPr>
              <a:xfrm>
                <a:off x="6483395" y="6753589"/>
                <a:ext cx="4086235" cy="3301342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 rot="16200000">
                <a:off x="1391720" y="4719175"/>
                <a:ext cx="127791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  <a:endParaRPr lang="en-US" sz="160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034639" y="6634834"/>
                <a:ext cx="190005" cy="28263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6200000">
                <a:off x="542129" y="7905029"/>
                <a:ext cx="297709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Proportion of significant slopes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162022" y="9756983"/>
                <a:ext cx="261321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Minimum carrying capacity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831745" y="9756983"/>
                <a:ext cx="180690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Migration </a:t>
                </a:r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rate (</a:t>
                </a:r>
                <a:r>
                  <a:rPr lang="en-US" sz="1600" i="1" smtClean="0">
                    <a:latin typeface="Helvetica" charset="0"/>
                    <a:ea typeface="Helvetica" charset="0"/>
                    <a:cs typeface="Helvetica" charset="0"/>
                  </a:rPr>
                  <a:t>m</a:t>
                </a:r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015325" y="6753585"/>
                <a:ext cx="1319592" cy="938624"/>
                <a:chOff x="11252810" y="4369976"/>
                <a:chExt cx="1319592" cy="938624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1450273" y="4701977"/>
                  <a:ext cx="154379" cy="154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2700000">
                  <a:off x="11456061" y="5031968"/>
                  <a:ext cx="154800" cy="154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1626431" y="4637980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1639131" y="4970109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1290301" y="4395815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1252810" y="4369976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  <a:endParaRPr lang="en-US" sz="14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9250038" y="6753585"/>
                <a:ext cx="1319592" cy="938624"/>
                <a:chOff x="11252810" y="4369976"/>
                <a:chExt cx="1319592" cy="938624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1450273" y="4701977"/>
                  <a:ext cx="154379" cy="154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 rot="2700000">
                  <a:off x="11456061" y="5031968"/>
                  <a:ext cx="154800" cy="154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1626431" y="4637980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639131" y="4970109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1290301" y="4395815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252810" y="4369976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  <a:endParaRPr lang="en-US" sz="14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9287529" y="3505766"/>
                <a:ext cx="1237862" cy="980276"/>
                <a:chOff x="10913129" y="3617124"/>
                <a:chExt cx="1237862" cy="980276"/>
              </a:xfrm>
            </p:grpSpPr>
            <p:sp>
              <p:nvSpPr>
                <p:cNvPr id="31" name="Rectangle 30"/>
                <p:cNvSpPr/>
                <p:nvPr/>
              </p:nvSpPr>
              <p:spPr>
                <a:xfrm rot="2700000">
                  <a:off x="11015389" y="3719877"/>
                  <a:ext cx="154800" cy="154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202250" y="3658777"/>
                  <a:ext cx="516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HCN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33" name="Triangle 32"/>
                <p:cNvSpPr/>
                <p:nvPr/>
              </p:nvSpPr>
              <p:spPr>
                <a:xfrm>
                  <a:off x="10984179" y="4024486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riangle 33"/>
                <p:cNvSpPr/>
                <p:nvPr/>
              </p:nvSpPr>
              <p:spPr>
                <a:xfrm rot="10800000">
                  <a:off x="10983328" y="4330227"/>
                  <a:ext cx="219600" cy="187200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1200090" y="3976076"/>
                  <a:ext cx="95090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 smtClean="0">
                      <a:latin typeface="Helvetica" charset="0"/>
                      <a:ea typeface="Helvetica" charset="0"/>
                      <a:cs typeface="Helvetica" charset="0"/>
                    </a:rPr>
                    <a:t>CYP79D15</a:t>
                  </a:r>
                  <a:endParaRPr lang="en-US" sz="1200" i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200090" y="4284985"/>
                  <a:ext cx="303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 smtClean="0">
                      <a:latin typeface="Helvetica" charset="0"/>
                      <a:ea typeface="Helvetica" charset="0"/>
                      <a:cs typeface="Helvetica" charset="0"/>
                    </a:rPr>
                    <a:t>Li</a:t>
                  </a:r>
                  <a:endParaRPr lang="en-US" sz="1200" i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0913129" y="3617124"/>
                  <a:ext cx="1231900" cy="9802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2318445" y="317706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312777" y="638186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34845" y="317706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C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529177" y="638186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D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482054" y="9664650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93458" y="9664650"/>
              <a:ext cx="640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93755" y="2465862"/>
            <a:ext cx="5581645" cy="8874912"/>
            <a:chOff x="793755" y="2465862"/>
            <a:chExt cx="5581645" cy="8874912"/>
          </a:xfrm>
        </p:grpSpPr>
        <p:grpSp>
          <p:nvGrpSpPr>
            <p:cNvPr id="28" name="Group 27"/>
            <p:cNvGrpSpPr/>
            <p:nvPr/>
          </p:nvGrpSpPr>
          <p:grpSpPr>
            <a:xfrm>
              <a:off x="793755" y="2465862"/>
              <a:ext cx="5581645" cy="8782579"/>
              <a:chOff x="793755" y="2465862"/>
              <a:chExt cx="5581645" cy="878257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94" b="17939"/>
              <a:stretch/>
            </p:blipFill>
            <p:spPr>
              <a:xfrm>
                <a:off x="889000" y="2762250"/>
                <a:ext cx="5486400" cy="3778250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795926" y="6985000"/>
                <a:ext cx="5579474" cy="4263441"/>
                <a:chOff x="795926" y="7035800"/>
                <a:chExt cx="5579474" cy="4263441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2500" b="11575"/>
                <a:stretch/>
              </p:blipFill>
              <p:spPr>
                <a:xfrm>
                  <a:off x="1079500" y="7035800"/>
                  <a:ext cx="5295900" cy="4165600"/>
                </a:xfrm>
                <a:prstGeom prst="rect">
                  <a:avLst/>
                </a:prstGeom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2579305" y="10960687"/>
                  <a:ext cx="2839239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charset="0"/>
                      <a:ea typeface="Helvetica" charset="0"/>
                      <a:cs typeface="Helvetica" charset="0"/>
                    </a:rPr>
                    <a:t>Proportion of founding alleles</a:t>
                  </a:r>
                  <a:endParaRPr lang="en-US" sz="16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079500" y="7035800"/>
                  <a:ext cx="203200" cy="3263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-523346" y="8545573"/>
                  <a:ext cx="297709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charset="0"/>
                      <a:ea typeface="Helvetica" charset="0"/>
                      <a:cs typeface="Helvetica" charset="0"/>
                    </a:rPr>
                    <a:t>Proportion of significant slopes</a:t>
                  </a:r>
                  <a:endParaRPr lang="en-US" sz="16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 rot="16200000">
                <a:off x="340906" y="4288423"/>
                <a:ext cx="124425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378645" y="246586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372977" y="654696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3800" y="6916296"/>
                <a:ext cx="1371600" cy="965200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672940" y="2811746"/>
                <a:ext cx="2373359" cy="923406"/>
                <a:chOff x="7150100" y="1489594"/>
                <a:chExt cx="2373359" cy="92340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7257488" y="1840486"/>
                  <a:ext cx="154379" cy="15437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2700000">
                  <a:off x="7257277" y="2160718"/>
                  <a:ext cx="154800" cy="154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257067" y="1551894"/>
                  <a:ext cx="154800" cy="15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467600" y="1489594"/>
                  <a:ext cx="15888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No migration (m = 0)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467600" y="1783411"/>
                  <a:ext cx="19966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>
                      <a:latin typeface="Helvetica" charset="0"/>
                      <a:ea typeface="Helvetica" charset="0"/>
                      <a:cs typeface="Helvetica" charset="0"/>
                    </a:rPr>
                    <a:t>Weak migration </a:t>
                  </a:r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(m </a:t>
                  </a:r>
                  <a:r>
                    <a:rPr lang="en-US" sz="1200" smtClean="0">
                      <a:latin typeface="Helvetica" charset="0"/>
                      <a:ea typeface="Helvetica" charset="0"/>
                      <a:cs typeface="Helvetica" charset="0"/>
                    </a:rPr>
                    <a:t>= 0.01)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464882" y="2098569"/>
                  <a:ext cx="20585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Strong migration (m = 0.05)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150100" y="1490794"/>
                  <a:ext cx="2311400" cy="92220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1542254" y="10817554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35352" y="10817554"/>
              <a:ext cx="640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88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450276" y="3216745"/>
            <a:ext cx="11523549" cy="8514663"/>
            <a:chOff x="450276" y="3216745"/>
            <a:chExt cx="11523549" cy="85146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8" b="20560"/>
            <a:stretch/>
          </p:blipFill>
          <p:spPr>
            <a:xfrm>
              <a:off x="6515099" y="3650521"/>
              <a:ext cx="5458725" cy="353609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96" b="19560"/>
            <a:stretch/>
          </p:blipFill>
          <p:spPr>
            <a:xfrm>
              <a:off x="701675" y="3649662"/>
              <a:ext cx="5486400" cy="355758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45" b="20936"/>
            <a:stretch/>
          </p:blipFill>
          <p:spPr>
            <a:xfrm>
              <a:off x="6402387" y="7572375"/>
              <a:ext cx="5571438" cy="3543301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0075" y="38076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91263" y="75414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18266" y="38076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5315389" y="8925429"/>
              <a:ext cx="244329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across </a:t>
              </a:r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1000 sims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315388" y="5136067"/>
              <a:ext cx="244329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across </a:t>
              </a:r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1000 sims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462153" y="5077886"/>
              <a:ext cx="24096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Proportion of 1000 sims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where HCN is lost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473200" y="5593592"/>
              <a:ext cx="2196959" cy="922206"/>
              <a:chOff x="1687227" y="1469921"/>
              <a:chExt cx="2196959" cy="92220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765619" y="1563915"/>
                <a:ext cx="154379" cy="1543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765619" y="1845339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riangle 26"/>
              <p:cNvSpPr/>
              <p:nvPr/>
            </p:nvSpPr>
            <p:spPr>
              <a:xfrm>
                <a:off x="1743341" y="2127184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61413" y="1512967"/>
                <a:ext cx="19062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Strong drift (prop. = 0.01)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961865" y="1791113"/>
                <a:ext cx="19223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Intermediate (</a:t>
                </a:r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prop. </a:t>
                </a:r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= 0.2)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961413" y="2082321"/>
                <a:ext cx="15648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No drift (</a:t>
                </a:r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prop. </a:t>
                </a:r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= 1.0)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687227" y="1469921"/>
                <a:ext cx="2141537" cy="92220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45658" y="3216745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Helvetica" charset="0"/>
                  <a:ea typeface="Helvetica" charset="0"/>
                  <a:cs typeface="Helvetica" charset="0"/>
                </a:rPr>
                <a:t>Colonization</a:t>
              </a:r>
              <a:endParaRPr lang="en-US" sz="200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2280910" y="3616855"/>
              <a:ext cx="29280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175444" y="327707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03107" y="720574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D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7" b="19768"/>
            <a:stretch/>
          </p:blipFill>
          <p:spPr>
            <a:xfrm>
              <a:off x="585788" y="7565087"/>
              <a:ext cx="5614988" cy="357981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103107" y="327509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5458" y="7430293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473349" y="8883232"/>
              <a:ext cx="244329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across </a:t>
              </a:r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1000 sims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9732" y="720150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42315" y="11146633"/>
              <a:ext cx="26052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23405" y="11146633"/>
              <a:ext cx="26052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61156" y="11285131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Rural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4557" y="11288727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" charset="0"/>
                  <a:ea typeface="Helvetica" charset="0"/>
                  <a:cs typeface="Helvetica" charset="0"/>
                </a:rPr>
                <a:t>Rural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69981" y="1127969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" charset="0"/>
                  <a:ea typeface="Helvetica" charset="0"/>
                  <a:cs typeface="Helvetica" charset="0"/>
                </a:rPr>
                <a:t>Urban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91823" y="11288727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" charset="0"/>
                  <a:ea typeface="Helvetica" charset="0"/>
                  <a:cs typeface="Helvetica" charset="0"/>
                </a:rPr>
                <a:t>Urban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9439" y="3667098"/>
            <a:ext cx="865873" cy="746551"/>
            <a:chOff x="7963802" y="4267173"/>
            <a:chExt cx="865873" cy="746551"/>
          </a:xfrm>
        </p:grpSpPr>
        <p:sp>
          <p:nvSpPr>
            <p:cNvPr id="54" name="TextBox 53"/>
            <p:cNvSpPr txBox="1"/>
            <p:nvPr/>
          </p:nvSpPr>
          <p:spPr>
            <a:xfrm>
              <a:off x="7963802" y="4267173"/>
              <a:ext cx="865873" cy="7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17" dirty="0" smtClean="0"/>
                <a:t>β </a:t>
              </a:r>
              <a:r>
                <a:rPr lang="en-US" sz="1417" dirty="0"/>
                <a:t>= </a:t>
              </a:r>
              <a:r>
                <a:rPr lang="en-US" sz="1417" dirty="0" smtClean="0"/>
                <a:t>0.007</a:t>
              </a:r>
              <a:r>
                <a:rPr lang="en-US" sz="1417" dirty="0" smtClean="0"/>
                <a:t> </a:t>
              </a:r>
            </a:p>
            <a:p>
              <a:r>
                <a:rPr lang="en-US" sz="1417" dirty="0" smtClean="0"/>
                <a:t>P </a:t>
              </a:r>
              <a:r>
                <a:rPr lang="en-US" sz="1417" dirty="0"/>
                <a:t>&lt; </a:t>
              </a:r>
              <a:r>
                <a:rPr lang="en-US" sz="1417" dirty="0" smtClean="0"/>
                <a:t>0.001 </a:t>
              </a:r>
            </a:p>
            <a:p>
              <a:r>
                <a:rPr lang="en-US" sz="1417" dirty="0" smtClean="0"/>
                <a:t>R</a:t>
              </a:r>
              <a:r>
                <a:rPr lang="en-US" sz="1417" baseline="30000" dirty="0" smtClean="0"/>
                <a:t>2</a:t>
              </a:r>
              <a:r>
                <a:rPr lang="en-US" sz="1417" dirty="0" smtClean="0"/>
                <a:t> = 0.93 </a:t>
              </a:r>
              <a:endParaRPr lang="en-US" sz="1417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83537" y="4288667"/>
              <a:ext cx="817563" cy="7119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452825" y="7579793"/>
            <a:ext cx="865873" cy="746551"/>
            <a:chOff x="7963802" y="4267173"/>
            <a:chExt cx="865873" cy="746551"/>
          </a:xfrm>
        </p:grpSpPr>
        <p:sp>
          <p:nvSpPr>
            <p:cNvPr id="59" name="TextBox 58"/>
            <p:cNvSpPr txBox="1"/>
            <p:nvPr/>
          </p:nvSpPr>
          <p:spPr>
            <a:xfrm>
              <a:off x="7963802" y="4267173"/>
              <a:ext cx="865873" cy="7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17" dirty="0" smtClean="0"/>
                <a:t>β </a:t>
              </a:r>
              <a:r>
                <a:rPr lang="en-US" sz="1417" dirty="0"/>
                <a:t>= </a:t>
              </a:r>
              <a:r>
                <a:rPr lang="en-US" sz="1417" dirty="0" smtClean="0"/>
                <a:t>0.003</a:t>
              </a:r>
              <a:r>
                <a:rPr lang="en-US" sz="1417" dirty="0" smtClean="0"/>
                <a:t> </a:t>
              </a:r>
            </a:p>
            <a:p>
              <a:r>
                <a:rPr lang="en-US" sz="1417" dirty="0" smtClean="0"/>
                <a:t>P </a:t>
              </a:r>
              <a:r>
                <a:rPr lang="en-US" sz="1417" dirty="0"/>
                <a:t>=</a:t>
              </a:r>
              <a:r>
                <a:rPr lang="en-US" sz="1417" dirty="0" smtClean="0"/>
                <a:t> 0.002 </a:t>
              </a:r>
            </a:p>
            <a:p>
              <a:r>
                <a:rPr lang="en-US" sz="1417" dirty="0" smtClean="0"/>
                <a:t>R</a:t>
              </a:r>
              <a:r>
                <a:rPr lang="en-US" sz="1417" baseline="30000" dirty="0" smtClean="0"/>
                <a:t>2</a:t>
              </a:r>
              <a:r>
                <a:rPr lang="en-US" sz="1417" dirty="0" smtClean="0"/>
                <a:t> = 0.22 </a:t>
              </a:r>
              <a:endParaRPr lang="en-US" sz="1417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983537" y="4288667"/>
              <a:ext cx="817563" cy="7119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349443" y="7600734"/>
            <a:ext cx="973967" cy="746551"/>
            <a:chOff x="7963802" y="4267173"/>
            <a:chExt cx="891499" cy="746551"/>
          </a:xfrm>
        </p:grpSpPr>
        <p:sp>
          <p:nvSpPr>
            <p:cNvPr id="62" name="TextBox 61"/>
            <p:cNvSpPr txBox="1"/>
            <p:nvPr/>
          </p:nvSpPr>
          <p:spPr>
            <a:xfrm>
              <a:off x="7963802" y="4267173"/>
              <a:ext cx="891499" cy="7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17" dirty="0" smtClean="0"/>
                <a:t>β </a:t>
              </a:r>
              <a:r>
                <a:rPr lang="en-US" sz="1417" dirty="0"/>
                <a:t>= </a:t>
              </a:r>
              <a:r>
                <a:rPr lang="en-US" sz="1417" dirty="0" smtClean="0"/>
                <a:t>0.0009</a:t>
              </a:r>
              <a:r>
                <a:rPr lang="en-US" sz="1417" dirty="0" smtClean="0"/>
                <a:t> </a:t>
              </a:r>
            </a:p>
            <a:p>
              <a:r>
                <a:rPr lang="en-US" sz="1417" dirty="0" smtClean="0"/>
                <a:t>P &lt; 0.001 </a:t>
              </a:r>
            </a:p>
            <a:p>
              <a:r>
                <a:rPr lang="en-US" sz="1417" dirty="0" smtClean="0"/>
                <a:t>R</a:t>
              </a:r>
              <a:r>
                <a:rPr lang="en-US" sz="1417" baseline="30000" dirty="0" smtClean="0"/>
                <a:t>2</a:t>
              </a:r>
              <a:r>
                <a:rPr lang="en-US" sz="1417" dirty="0" smtClean="0"/>
                <a:t> = 0.99 </a:t>
              </a:r>
              <a:endParaRPr lang="en-US" sz="1417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83537" y="4288667"/>
              <a:ext cx="817563" cy="7119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32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067911" y="2796288"/>
            <a:ext cx="11065178" cy="8766348"/>
            <a:chOff x="1067911" y="2796288"/>
            <a:chExt cx="11065178" cy="87663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8" t="12553" b="12037"/>
            <a:stretch/>
          </p:blipFill>
          <p:spPr>
            <a:xfrm>
              <a:off x="6993983" y="7313362"/>
              <a:ext cx="5139106" cy="41372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5" t="12279" b="12311"/>
            <a:stretch/>
          </p:blipFill>
          <p:spPr>
            <a:xfrm>
              <a:off x="1670985" y="7306039"/>
              <a:ext cx="5036698" cy="41372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1" t="13798" b="17623"/>
            <a:stretch/>
          </p:blipFill>
          <p:spPr>
            <a:xfrm>
              <a:off x="6850510" y="3222885"/>
              <a:ext cx="5201588" cy="382249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44" b="17084"/>
            <a:stretch/>
          </p:blipFill>
          <p:spPr>
            <a:xfrm>
              <a:off x="1289986" y="3222885"/>
              <a:ext cx="5486400" cy="382249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067911" y="7406855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-148591" y="8869528"/>
              <a:ext cx="297709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715661" y="4723138"/>
              <a:ext cx="12442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53498" y="11221584"/>
              <a:ext cx="230197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600" i="1" smtClean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77505" y="11224082"/>
              <a:ext cx="230197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600" i="1" smtClean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63893" y="3231148"/>
              <a:ext cx="2387600" cy="9525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33646" y="3233647"/>
              <a:ext cx="2387600" cy="9525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6523" y="7321030"/>
              <a:ext cx="1371600" cy="9652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74744" y="7307762"/>
              <a:ext cx="1371600" cy="965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725339" y="279628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03107" y="68567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D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03107" y="279628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29000" y="68567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99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71674" y="1582343"/>
            <a:ext cx="5606168" cy="9082624"/>
            <a:chOff x="1471674" y="1582343"/>
            <a:chExt cx="5606168" cy="90826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" t="12373" b="16650"/>
            <a:stretch/>
          </p:blipFill>
          <p:spPr>
            <a:xfrm>
              <a:off x="1844566" y="1954924"/>
              <a:ext cx="5233276" cy="38940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9" b="15373"/>
            <a:stretch/>
          </p:blipFill>
          <p:spPr>
            <a:xfrm>
              <a:off x="2049517" y="5683469"/>
              <a:ext cx="5028325" cy="464294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154573" y="7848387"/>
              <a:ext cx="297709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018825" y="3531679"/>
              <a:ext cx="12442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83817" y="10326413"/>
              <a:ext cx="31547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600" i="1" smtClean="0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7149" y="1988171"/>
              <a:ext cx="2387600" cy="9525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4013" y="6314534"/>
              <a:ext cx="1371600" cy="9652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103711" y="158234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07372" y="59423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79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292</Words>
  <Application>Microsoft Macintosh PowerPoint</Application>
  <PresentationFormat>Custom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19</cp:revision>
  <dcterms:created xsi:type="dcterms:W3CDTF">2017-12-29T20:50:25Z</dcterms:created>
  <dcterms:modified xsi:type="dcterms:W3CDTF">2017-12-29T23:49:34Z</dcterms:modified>
</cp:coreProperties>
</file>