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64" r:id="rId5"/>
    <p:sldId id="265" r:id="rId6"/>
    <p:sldId id="260" r:id="rId7"/>
    <p:sldId id="266" r:id="rId8"/>
    <p:sldId id="267" r:id="rId9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66"/>
  </p:normalViewPr>
  <p:slideViewPr>
    <p:cSldViewPr snapToGrid="0" snapToObjects="1">
      <p:cViewPr>
        <p:scale>
          <a:sx n="100" d="100"/>
          <a:sy n="100" d="100"/>
        </p:scale>
        <p:origin x="-392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86505" y="2691556"/>
            <a:ext cx="8571306" cy="7286634"/>
            <a:chOff x="2786505" y="2691556"/>
            <a:chExt cx="8571306" cy="7286634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86505" y="2691556"/>
              <a:ext cx="8571306" cy="72866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540000">
              <a:off x="3942896" y="3401831"/>
              <a:ext cx="2240150" cy="129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23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21569" y="715174"/>
            <a:ext cx="8973877" cy="5882351"/>
            <a:chOff x="2821569" y="715174"/>
            <a:chExt cx="8973877" cy="5882351"/>
          </a:xfrm>
        </p:grpSpPr>
        <p:grpSp>
          <p:nvGrpSpPr>
            <p:cNvPr id="2" name="Group 1"/>
            <p:cNvGrpSpPr/>
            <p:nvPr/>
          </p:nvGrpSpPr>
          <p:grpSpPr>
            <a:xfrm>
              <a:off x="2821569" y="715174"/>
              <a:ext cx="8973877" cy="5882351"/>
              <a:chOff x="2821569" y="715174"/>
              <a:chExt cx="8973877" cy="588235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821569" y="715174"/>
                <a:ext cx="8973877" cy="5882351"/>
                <a:chOff x="1386469" y="715174"/>
                <a:chExt cx="8973877" cy="588235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1386469" y="715174"/>
                  <a:ext cx="4340532" cy="2659689"/>
                  <a:chOff x="1386469" y="715174"/>
                  <a:chExt cx="4340532" cy="2659689"/>
                </a:xfrm>
              </p:grpSpPr>
              <p:sp>
                <p:nvSpPr>
                  <p:cNvPr id="140" name="Triangle 139"/>
                  <p:cNvSpPr/>
                  <p:nvPr/>
                </p:nvSpPr>
                <p:spPr>
                  <a:xfrm rot="5400000">
                    <a:off x="2763341" y="275258"/>
                    <a:ext cx="1540931" cy="3361086"/>
                  </a:xfrm>
                  <a:prstGeom prst="triangle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41" name="Triangle 140"/>
                  <p:cNvSpPr/>
                  <p:nvPr/>
                </p:nvSpPr>
                <p:spPr>
                  <a:xfrm rot="5400000">
                    <a:off x="2781083" y="243726"/>
                    <a:ext cx="1561624" cy="3412271"/>
                  </a:xfrm>
                  <a:prstGeom prst="triangl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2244067" y="1261872"/>
                    <a:ext cx="0" cy="1362795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2566612" y="1315358"/>
                    <a:ext cx="0" cy="1241575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2889157" y="1427967"/>
                    <a:ext cx="0" cy="106043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3211702" y="1490597"/>
                    <a:ext cx="0" cy="92705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3856792" y="1640910"/>
                    <a:ext cx="0" cy="622019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4179337" y="1716066"/>
                    <a:ext cx="0" cy="48864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4501882" y="1774289"/>
                    <a:ext cx="0" cy="346447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4824429" y="1849445"/>
                    <a:ext cx="0" cy="20054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3534247" y="1553227"/>
                    <a:ext cx="0" cy="77661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399050" y="2728532"/>
                    <a:ext cx="99418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Rural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800" kern="0" dirty="0" smtClean="0">
                        <a:solidFill>
                          <a:prstClr val="black"/>
                        </a:solidFill>
                      </a:rPr>
                      <a:t>K = 1000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4960444" y="1993505"/>
                    <a:ext cx="76655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Urban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800" kern="0" dirty="0" smtClean="0">
                        <a:solidFill>
                          <a:prstClr val="black"/>
                        </a:solidFill>
                      </a:rPr>
                      <a:t>K = 10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386469" y="715174"/>
                    <a:ext cx="4667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800" kern="0" dirty="0" smtClean="0">
                        <a:solidFill>
                          <a:prstClr val="black"/>
                        </a:solidFill>
                        <a:latin typeface="Helvetica" charset="0"/>
                        <a:ea typeface="Helvetica" charset="0"/>
                        <a:cs typeface="Helvetica" charset="0"/>
                      </a:rPr>
                      <a:t>(</a:t>
                    </a:r>
                    <a:r>
                      <a:rPr lang="en-US" sz="1800" i="1" kern="0" dirty="0" smtClean="0">
                        <a:solidFill>
                          <a:prstClr val="black"/>
                        </a:solidFill>
                        <a:latin typeface="Helvetica" charset="0"/>
                        <a:ea typeface="Helvetica" charset="0"/>
                        <a:cs typeface="Helvetica" charset="0"/>
                      </a:rPr>
                      <a:t>a</a:t>
                    </a:r>
                    <a:r>
                      <a:rPr lang="en-US" sz="1800" kern="0" dirty="0" smtClean="0">
                        <a:solidFill>
                          <a:prstClr val="black"/>
                        </a:solidFill>
                        <a:latin typeface="Helvetica" charset="0"/>
                        <a:ea typeface="Helvetica" charset="0"/>
                        <a:cs typeface="Helvetica" charset="0"/>
                      </a:rPr>
                      <a:t>)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5666833" y="1161103"/>
                  <a:ext cx="4693513" cy="2218814"/>
                  <a:chOff x="5666833" y="1161103"/>
                  <a:chExt cx="4693513" cy="2218814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6694795" y="1404730"/>
                    <a:ext cx="342348" cy="1309663"/>
                  </a:xfrm>
                  <a:prstGeom prst="rect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7039590" y="1616765"/>
                    <a:ext cx="342348" cy="1097627"/>
                  </a:xfrm>
                  <a:prstGeom prst="rect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7341255" y="1842052"/>
                    <a:ext cx="367645" cy="872339"/>
                  </a:xfrm>
                  <a:prstGeom prst="rect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7633486" y="2060713"/>
                    <a:ext cx="424262" cy="653678"/>
                  </a:xfrm>
                  <a:prstGeom prst="rect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8046139" y="2272747"/>
                    <a:ext cx="342348" cy="441643"/>
                  </a:xfrm>
                  <a:prstGeom prst="rect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6350000" y="1185333"/>
                    <a:ext cx="355600" cy="1528997"/>
                  </a:xfrm>
                  <a:prstGeom prst="rect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6340050" y="1164920"/>
                    <a:ext cx="3412272" cy="1567671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699502" y="1162430"/>
                    <a:ext cx="3995" cy="1553227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7036500" y="1175305"/>
                    <a:ext cx="3995" cy="1553227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7373498" y="1172915"/>
                    <a:ext cx="3995" cy="1553227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7710496" y="1172167"/>
                    <a:ext cx="3995" cy="1553227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>
                    <a:off x="8047494" y="1173631"/>
                    <a:ext cx="3995" cy="1553227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8384492" y="1162430"/>
                    <a:ext cx="3995" cy="1553227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8721490" y="1162430"/>
                    <a:ext cx="3995" cy="1553227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9395483" y="1167654"/>
                    <a:ext cx="3995" cy="1553227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9058488" y="1161103"/>
                    <a:ext cx="3995" cy="1553227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9366163" y="2733586"/>
                    <a:ext cx="99418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Urban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800" kern="0" dirty="0" smtClean="0">
                        <a:solidFill>
                          <a:prstClr val="black"/>
                        </a:solidFill>
                      </a:rPr>
                      <a:t>K = 1000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5666833" y="2728532"/>
                    <a:ext cx="99418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Rural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800" kern="0" dirty="0" smtClean="0">
                        <a:solidFill>
                          <a:prstClr val="black"/>
                        </a:solidFill>
                      </a:rPr>
                      <a:t>K = 1000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3" name="U-Turn Arrow 132"/>
                  <p:cNvSpPr/>
                  <p:nvPr/>
                </p:nvSpPr>
                <p:spPr>
                  <a:xfrm flipV="1">
                    <a:off x="6541284" y="2751973"/>
                    <a:ext cx="321611" cy="269675"/>
                  </a:xfrm>
                  <a:prstGeom prst="uturnArrow">
                    <a:avLst>
                      <a:gd name="adj1" fmla="val 3061"/>
                      <a:gd name="adj2" fmla="val 9044"/>
                      <a:gd name="adj3" fmla="val 9044"/>
                      <a:gd name="adj4" fmla="val 43750"/>
                      <a:gd name="adj5" fmla="val 100000"/>
                    </a:avLst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34" name="U-Turn Arrow 133"/>
                  <p:cNvSpPr/>
                  <p:nvPr/>
                </p:nvSpPr>
                <p:spPr>
                  <a:xfrm flipV="1">
                    <a:off x="7890683" y="2745879"/>
                    <a:ext cx="321611" cy="269675"/>
                  </a:xfrm>
                  <a:prstGeom prst="uturnArrow">
                    <a:avLst>
                      <a:gd name="adj1" fmla="val 3061"/>
                      <a:gd name="adj2" fmla="val 9044"/>
                      <a:gd name="adj3" fmla="val 9044"/>
                      <a:gd name="adj4" fmla="val 43750"/>
                      <a:gd name="adj5" fmla="val 100000"/>
                    </a:avLst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35" name="U-Turn Arrow 134"/>
                  <p:cNvSpPr/>
                  <p:nvPr/>
                </p:nvSpPr>
                <p:spPr>
                  <a:xfrm flipV="1">
                    <a:off x="6869619" y="2751973"/>
                    <a:ext cx="321611" cy="269675"/>
                  </a:xfrm>
                  <a:prstGeom prst="uturnArrow">
                    <a:avLst>
                      <a:gd name="adj1" fmla="val 3061"/>
                      <a:gd name="adj2" fmla="val 9044"/>
                      <a:gd name="adj3" fmla="val 9044"/>
                      <a:gd name="adj4" fmla="val 43750"/>
                      <a:gd name="adj5" fmla="val 100000"/>
                    </a:avLst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36" name="U-Turn Arrow 135"/>
                  <p:cNvSpPr/>
                  <p:nvPr/>
                </p:nvSpPr>
                <p:spPr>
                  <a:xfrm flipV="1">
                    <a:off x="7212692" y="2751973"/>
                    <a:ext cx="321611" cy="269675"/>
                  </a:xfrm>
                  <a:prstGeom prst="uturnArrow">
                    <a:avLst>
                      <a:gd name="adj1" fmla="val 3061"/>
                      <a:gd name="adj2" fmla="val 9044"/>
                      <a:gd name="adj3" fmla="val 9044"/>
                      <a:gd name="adj4" fmla="val 43750"/>
                      <a:gd name="adj5" fmla="val 100000"/>
                    </a:avLst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37" name="U-Turn Arrow 136"/>
                  <p:cNvSpPr/>
                  <p:nvPr/>
                </p:nvSpPr>
                <p:spPr>
                  <a:xfrm flipV="1">
                    <a:off x="7549687" y="2751973"/>
                    <a:ext cx="321611" cy="269675"/>
                  </a:xfrm>
                  <a:prstGeom prst="uturnArrow">
                    <a:avLst>
                      <a:gd name="adj1" fmla="val 3061"/>
                      <a:gd name="adj2" fmla="val 9044"/>
                      <a:gd name="adj3" fmla="val 9044"/>
                      <a:gd name="adj4" fmla="val 43750"/>
                      <a:gd name="adj5" fmla="val 100000"/>
                    </a:avLst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6710414" y="2956452"/>
                    <a:ext cx="1349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Colonization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1855759" y="3474674"/>
                  <a:ext cx="7912631" cy="3122851"/>
                  <a:chOff x="1855759" y="3474674"/>
                  <a:chExt cx="7912631" cy="3122851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855759" y="3475692"/>
                    <a:ext cx="7912631" cy="3121833"/>
                    <a:chOff x="1285016" y="3219190"/>
                    <a:chExt cx="7912631" cy="3121833"/>
                  </a:xfrm>
                </p:grpSpPr>
                <p:sp>
                  <p:nvSpPr>
                    <p:cNvPr id="95" name="Rounded Rectangle 94"/>
                    <p:cNvSpPr/>
                    <p:nvPr/>
                  </p:nvSpPr>
                  <p:spPr>
                    <a:xfrm>
                      <a:off x="2329841" y="4672207"/>
                      <a:ext cx="726511" cy="726511"/>
                    </a:xfrm>
                    <a:prstGeom prst="roundRect">
                      <a:avLst/>
                    </a:prstGeom>
                    <a:noFill/>
                    <a:ln w="381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96" name="Rounded Rectangle 95"/>
                    <p:cNvSpPr/>
                    <p:nvPr/>
                  </p:nvSpPr>
                  <p:spPr>
                    <a:xfrm>
                      <a:off x="4073044" y="4341311"/>
                      <a:ext cx="1388302" cy="1388302"/>
                    </a:xfrm>
                    <a:prstGeom prst="roundRect">
                      <a:avLst/>
                    </a:prstGeom>
                    <a:noFill/>
                    <a:ln w="381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97" name="Rounded Rectangle 96"/>
                    <p:cNvSpPr/>
                    <p:nvPr/>
                  </p:nvSpPr>
                  <p:spPr>
                    <a:xfrm>
                      <a:off x="6479759" y="4341311"/>
                      <a:ext cx="1388302" cy="1388302"/>
                    </a:xfrm>
                    <a:prstGeom prst="roundRect">
                      <a:avLst/>
                    </a:prstGeom>
                    <a:noFill/>
                    <a:ln w="381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"/>
                        <a:cs typeface=""/>
                      </a:endParaRPr>
                    </a:p>
                  </p:txBody>
                </p: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6475956" y="4797467"/>
                      <a:ext cx="1390389" cy="0"/>
                    </a:xfrm>
                    <a:prstGeom prst="line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 flipV="1">
                      <a:off x="6989522" y="3519814"/>
                      <a:ext cx="0" cy="821497"/>
                    </a:xfrm>
                    <a:prstGeom prst="straightConnector1">
                      <a:avLst/>
                    </a:prstGeom>
                    <a:noFill/>
                    <a:ln w="381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cxnSp>
                  <p:nvCxnSpPr>
                    <p:cNvPr id="100" name="Straight Arrow Connector 99"/>
                    <p:cNvCxnSpPr/>
                    <p:nvPr/>
                  </p:nvCxnSpPr>
                  <p:spPr>
                    <a:xfrm>
                      <a:off x="7352778" y="3519814"/>
                      <a:ext cx="0" cy="834023"/>
                    </a:xfrm>
                    <a:prstGeom prst="straightConnector1">
                      <a:avLst/>
                    </a:prstGeom>
                    <a:noFill/>
                    <a:ln w="381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6620486" y="3219190"/>
                      <a:ext cx="11013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Migration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102" name="Straight Arrow Connector 101"/>
                    <p:cNvCxnSpPr/>
                    <p:nvPr/>
                  </p:nvCxnSpPr>
                  <p:spPr>
                    <a:xfrm>
                      <a:off x="7868061" y="5035462"/>
                      <a:ext cx="1313517" cy="0"/>
                    </a:xfrm>
                    <a:prstGeom prst="straightConnector1">
                      <a:avLst/>
                    </a:prstGeom>
                    <a:noFill/>
                    <a:ln w="381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7848560" y="4666130"/>
                      <a:ext cx="13490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Colonization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104" name="Straight Arrow Connector 103"/>
                    <p:cNvCxnSpPr/>
                    <p:nvPr/>
                  </p:nvCxnSpPr>
                  <p:spPr>
                    <a:xfrm>
                      <a:off x="5461346" y="5035462"/>
                      <a:ext cx="1018413" cy="0"/>
                    </a:xfrm>
                    <a:prstGeom prst="straightConnector1">
                      <a:avLst/>
                    </a:prstGeom>
                    <a:noFill/>
                    <a:ln w="381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cxnSp>
                  <p:nvCxnSpPr>
                    <p:cNvPr id="105" name="Straight Arrow Connector 104"/>
                    <p:cNvCxnSpPr/>
                    <p:nvPr/>
                  </p:nvCxnSpPr>
                  <p:spPr>
                    <a:xfrm>
                      <a:off x="3054631" y="5035462"/>
                      <a:ext cx="1018413" cy="0"/>
                    </a:xfrm>
                    <a:prstGeom prst="straightConnector1">
                      <a:avLst/>
                    </a:prstGeom>
                    <a:noFill/>
                    <a:ln w="381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sp>
                  <p:nvSpPr>
                    <p:cNvPr id="106" name="Bent Arrow 105"/>
                    <p:cNvSpPr/>
                    <p:nvPr/>
                  </p:nvSpPr>
                  <p:spPr>
                    <a:xfrm rot="5400000">
                      <a:off x="1774453" y="3668530"/>
                      <a:ext cx="495637" cy="1474511"/>
                    </a:xfrm>
                    <a:prstGeom prst="bentArrow">
                      <a:avLst>
                        <a:gd name="adj1" fmla="val 0"/>
                        <a:gd name="adj2" fmla="val 7309"/>
                        <a:gd name="adj3" fmla="val 7309"/>
                        <a:gd name="adj4" fmla="val 28586"/>
                      </a:avLst>
                    </a:prstGeom>
                    <a:solidFill>
                      <a:srgbClr val="4472C4"/>
                    </a:solidFill>
                    <a:ln w="381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1285016" y="3788635"/>
                      <a:ext cx="13490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Colonization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3118199" y="4672394"/>
                      <a:ext cx="8963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Growth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" name="U-Turn Arrow 108"/>
                    <p:cNvSpPr/>
                    <p:nvPr/>
                  </p:nvSpPr>
                  <p:spPr>
                    <a:xfrm rot="10800000">
                      <a:off x="2646628" y="5417321"/>
                      <a:ext cx="4601396" cy="923702"/>
                    </a:xfrm>
                    <a:prstGeom prst="uturnArrow">
                      <a:avLst>
                        <a:gd name="adj1" fmla="val 3200"/>
                        <a:gd name="adj2" fmla="val 7797"/>
                        <a:gd name="adj3" fmla="val 6786"/>
                        <a:gd name="adj4" fmla="val 43750"/>
                        <a:gd name="adj5" fmla="val 100000"/>
                      </a:avLst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7055596" y="5160537"/>
                      <a:ext cx="463463" cy="53862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3524724" y="5967607"/>
                      <a:ext cx="2845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Within-population dynamics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5447812" y="4672394"/>
                      <a:ext cx="10454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Selection</a:t>
                      </a:r>
                    </a:p>
                  </p:txBody>
                </p:sp>
              </p:grp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4653166" y="5298228"/>
                    <a:ext cx="1390389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4787830" y="4637361"/>
                    <a:ext cx="11119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p</a:t>
                    </a:r>
                    <a:r>
                      <a:rPr kumimoji="0" lang="en-US" sz="18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B</a:t>
                    </a:r>
                    <a:r>
                      <a:rPr kumimoji="0" lang="en-US" sz="1800" b="0" i="0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 </a:t>
                    </a: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(e.g. </a:t>
                    </a:r>
                    <a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Li</a:t>
                    </a: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)</a:t>
                    </a:r>
                    <a:endParaRPr kumimoji="0" lang="en-US" sz="1800" b="0" i="1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7189160" y="4631309"/>
                    <a:ext cx="11608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p’</a:t>
                    </a:r>
                    <a:r>
                      <a:rPr kumimoji="0" lang="en-US" sz="1800" b="0" i="0" u="none" strike="noStrike" kern="0" cap="none" spc="0" normalizeH="0" baseline="-2500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B</a:t>
                    </a:r>
                    <a:r>
                      <a:rPr kumimoji="0" lang="en-US" sz="1800" b="0" i="0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 </a:t>
                    </a: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(e.g. </a:t>
                    </a:r>
                    <a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Li</a:t>
                    </a: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)</a:t>
                    </a:r>
                    <a:endParaRPr kumimoji="0" lang="en-US" sz="1800" b="0" i="1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4809090" y="5431259"/>
                    <a:ext cx="10670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q</a:t>
                    </a:r>
                    <a:r>
                      <a:rPr kumimoji="0" lang="en-US" sz="18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B</a:t>
                    </a:r>
                    <a:r>
                      <a:rPr kumimoji="0" lang="en-US" sz="1800" b="0" i="0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 </a:t>
                    </a: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(e.g. </a:t>
                    </a:r>
                    <a:r>
                      <a:rPr kumimoji="0" lang="en-US" sz="1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l</a:t>
                    </a:r>
                    <a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i</a:t>
                    </a: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)</a:t>
                    </a:r>
                    <a:endParaRPr kumimoji="0" lang="en-US" sz="1800" b="0" i="1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7205174" y="5431259"/>
                    <a:ext cx="11160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q’</a:t>
                    </a:r>
                    <a:r>
                      <a:rPr kumimoji="0" lang="en-US" sz="1800" b="0" i="0" u="none" strike="noStrike" kern="0" cap="none" spc="0" normalizeH="0" baseline="-2500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B</a:t>
                    </a:r>
                    <a:r>
                      <a:rPr kumimoji="0" lang="en-US" sz="1800" b="0" i="0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 </a:t>
                    </a: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(e.g. </a:t>
                    </a:r>
                    <a:r>
                      <a:rPr kumimoji="0" lang="en-US" sz="1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l</a:t>
                    </a:r>
                    <a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i</a:t>
                    </a: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)</a:t>
                    </a:r>
                    <a:endParaRPr kumimoji="0" lang="en-US" sz="1800" b="0" i="1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914170" y="4619433"/>
                    <a:ext cx="442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(1)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323814" y="4616684"/>
                    <a:ext cx="442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(2)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8186260" y="3474674"/>
                    <a:ext cx="442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(3)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8873049" y="4624602"/>
                    <a:ext cx="442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(4)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230" name="TextBox 229"/>
              <p:cNvSpPr txBox="1"/>
              <p:nvPr/>
            </p:nvSpPr>
            <p:spPr>
              <a:xfrm>
                <a:off x="3288363" y="719876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Drift scenario 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7737664" y="718144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Drift scenario 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7292120" y="72478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 kern="0" dirty="0" smtClea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21569" y="404513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smtClea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 kern="0" smtClea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924113" y="1280779"/>
            <a:ext cx="7152397" cy="3201746"/>
            <a:chOff x="1117413" y="1204579"/>
            <a:chExt cx="7152397" cy="320174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289070" y="1544989"/>
              <a:ext cx="0" cy="28613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117413" y="3871941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–Maximum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2297" y="174387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32561" y="3968141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842655" y="1839277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56312" y="29807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115688" y="2861954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5906884" y="2871850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3940627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289070" y="2954287"/>
              <a:ext cx="395735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721282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39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Straight Connector 35"/>
            <p:cNvCxnSpPr>
              <a:stCxn id="34" idx="6"/>
              <a:endCxn id="35" idx="3"/>
            </p:cNvCxnSpPr>
            <p:nvPr/>
          </p:nvCxnSpPr>
          <p:spPr>
            <a:xfrm flipV="1">
              <a:off x="2349538" y="1939123"/>
              <a:ext cx="3510248" cy="20875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4114354" y="1544989"/>
              <a:ext cx="0" cy="28613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196614" y="2661899"/>
              <a:ext cx="2073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Distance from 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starting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population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1309" y="1208154"/>
              <a:ext cx="1652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for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08035" y="1204579"/>
              <a:ext cx="20013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against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385642" y="267139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Strength of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(</a:t>
              </a: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185059" y="1900053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2194955" y="4035632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88662" y="2732562"/>
            <a:ext cx="10829178" cy="8935972"/>
            <a:chOff x="1588662" y="2732562"/>
            <a:chExt cx="10829178" cy="8935972"/>
          </a:xfrm>
        </p:grpSpPr>
        <p:grpSp>
          <p:nvGrpSpPr>
            <p:cNvPr id="48" name="Group 47"/>
            <p:cNvGrpSpPr/>
            <p:nvPr/>
          </p:nvGrpSpPr>
          <p:grpSpPr>
            <a:xfrm>
              <a:off x="1588662" y="2732562"/>
              <a:ext cx="10829178" cy="8935972"/>
              <a:chOff x="1588662" y="2732562"/>
              <a:chExt cx="10829178" cy="8935972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3" t="13194" b="17824"/>
              <a:stretch/>
            </p:blipFill>
            <p:spPr>
              <a:xfrm>
                <a:off x="2108200" y="7314115"/>
                <a:ext cx="5207000" cy="37846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51" t="11614" b="16405"/>
              <a:stretch/>
            </p:blipFill>
            <p:spPr>
              <a:xfrm>
                <a:off x="7315200" y="7288715"/>
                <a:ext cx="5102640" cy="394914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31" t="13909" b="18216"/>
              <a:stretch/>
            </p:blipFill>
            <p:spPr>
              <a:xfrm>
                <a:off x="1966292" y="3140766"/>
                <a:ext cx="5226878" cy="372386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1" t="12822" b="16646"/>
              <a:stretch/>
            </p:blipFill>
            <p:spPr>
              <a:xfrm>
                <a:off x="7193170" y="3140766"/>
                <a:ext cx="5224670" cy="386963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 rot="16200000">
                <a:off x="1089808" y="4645220"/>
                <a:ext cx="1351652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184913" y="8838239"/>
                <a:ext cx="316144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11074896" y="7340646"/>
                <a:ext cx="1319592" cy="938624"/>
                <a:chOff x="6820939" y="992654"/>
                <a:chExt cx="1319592" cy="938624"/>
              </a:xfrm>
            </p:grpSpPr>
            <p:sp>
              <p:nvSpPr>
                <p:cNvPr id="17" name="Triangle 16"/>
                <p:cNvSpPr/>
                <p:nvPr/>
              </p:nvSpPr>
              <p:spPr>
                <a:xfrm>
                  <a:off x="6965457" y="1310655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riangle 17"/>
                <p:cNvSpPr/>
                <p:nvPr/>
              </p:nvSpPr>
              <p:spPr>
                <a:xfrm rot="10800000">
                  <a:off x="6961845" y="1633761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194560" y="1260658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207260" y="1592787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858430" y="1018493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820939" y="992654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  <a:endParaRPr lang="en-US" sz="14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1407256" y="3182419"/>
                <a:ext cx="516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HCN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05096" y="3474318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>
                    <a:latin typeface="Helvetica" charset="0"/>
                    <a:ea typeface="Helvetica" charset="0"/>
                    <a:cs typeface="Helvetica" charset="0"/>
                  </a:rPr>
                  <a:t>CYP79D15</a:t>
                </a:r>
                <a:endParaRPr lang="en-US" sz="1200" i="1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05096" y="3808627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>
                    <a:latin typeface="Helvetica" charset="0"/>
                    <a:ea typeface="Helvetica" charset="0"/>
                    <a:cs typeface="Helvetica" charset="0"/>
                  </a:rPr>
                  <a:t>Li</a:t>
                </a:r>
                <a:endParaRPr lang="en-US" sz="1200" i="1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118135" y="3140766"/>
                <a:ext cx="1231900" cy="980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223357" y="3535625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700000">
                <a:off x="11234666" y="3865060"/>
                <a:ext cx="154800" cy="15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217370" y="3238297"/>
                <a:ext cx="154800" cy="15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969496" y="7340646"/>
                <a:ext cx="1319592" cy="938624"/>
                <a:chOff x="6820939" y="992654"/>
                <a:chExt cx="1319592" cy="938624"/>
              </a:xfrm>
            </p:grpSpPr>
            <p:sp>
              <p:nvSpPr>
                <p:cNvPr id="32" name="Triangle 31"/>
                <p:cNvSpPr/>
                <p:nvPr/>
              </p:nvSpPr>
              <p:spPr>
                <a:xfrm>
                  <a:off x="6965457" y="1310655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riangle 32"/>
                <p:cNvSpPr/>
                <p:nvPr/>
              </p:nvSpPr>
              <p:spPr>
                <a:xfrm rot="10800000">
                  <a:off x="6961845" y="1633761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94560" y="1260658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207260" y="1592787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858430" y="1018493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820939" y="992654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  <a:endParaRPr lang="en-US" sz="14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9137554" y="11185369"/>
                <a:ext cx="1906291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smtClean="0">
                    <a:latin typeface="Helvetica" charset="0"/>
                    <a:ea typeface="Helvetica" charset="0"/>
                    <a:cs typeface="Helvetica" charset="0"/>
                  </a:rPr>
                  <a:t>Migration rate (</a:t>
                </a:r>
                <a:r>
                  <a:rPr lang="en-US" sz="1700" i="1" smtClean="0">
                    <a:latin typeface="Helvetica" charset="0"/>
                    <a:ea typeface="Helvetica" charset="0"/>
                    <a:cs typeface="Helvetica" charset="0"/>
                  </a:rPr>
                  <a:t>m</a:t>
                </a:r>
                <a:r>
                  <a:rPr lang="en-US" sz="1700" smtClean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419516" y="11102377"/>
                <a:ext cx="11785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Strong </a:t>
                </a:r>
              </a:p>
              <a:p>
                <a:pPr algn="ctr"/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drift gradient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195855" y="11102377"/>
                <a:ext cx="11785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No </a:t>
                </a:r>
              </a:p>
              <a:p>
                <a:pPr algn="ctr"/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drift gradient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24388" y="11052981"/>
                <a:ext cx="1749197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Minimum urban </a:t>
                </a:r>
              </a:p>
              <a:p>
                <a:pPr algn="ctr"/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population size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153345" y="273256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(</a:t>
                </a:r>
                <a:r>
                  <a:rPr lang="en-US" sz="1800" i="1" dirty="0" smtClean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7374383" y="27325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53345" y="69100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74383" y="69100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6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30263" y="2211862"/>
            <a:ext cx="5599537" cy="9034419"/>
            <a:chOff x="4230263" y="2211862"/>
            <a:chExt cx="5599537" cy="9034419"/>
          </a:xfrm>
        </p:grpSpPr>
        <p:grpSp>
          <p:nvGrpSpPr>
            <p:cNvPr id="52" name="Group 51"/>
            <p:cNvGrpSpPr/>
            <p:nvPr/>
          </p:nvGrpSpPr>
          <p:grpSpPr>
            <a:xfrm>
              <a:off x="4230263" y="2622664"/>
              <a:ext cx="5599537" cy="8623617"/>
              <a:chOff x="4230263" y="2622664"/>
              <a:chExt cx="5599537" cy="8623617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61" t="13658" b="17824"/>
              <a:stretch/>
            </p:blipFill>
            <p:spPr>
              <a:xfrm>
                <a:off x="4610100" y="2622664"/>
                <a:ext cx="5219700" cy="37592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61" t="11806" b="16667"/>
              <a:stretch/>
            </p:blipFill>
            <p:spPr>
              <a:xfrm>
                <a:off x="4851400" y="6819900"/>
                <a:ext cx="4978400" cy="39243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 rot="16200000">
                <a:off x="3731409" y="4226122"/>
                <a:ext cx="1351652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826513" y="8190539"/>
                <a:ext cx="316144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16163" y="10807700"/>
                <a:ext cx="301717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Proportion of founding alleles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098000" y="10723061"/>
                <a:ext cx="76174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Strong </a:t>
                </a:r>
              </a:p>
              <a:p>
                <a:pPr algn="ctr"/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drift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189752" y="10723061"/>
                <a:ext cx="64004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Weak</a:t>
                </a:r>
              </a:p>
              <a:p>
                <a:pPr algn="ctr"/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drift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8497508" y="6819900"/>
                <a:ext cx="1319592" cy="938624"/>
                <a:chOff x="11074896" y="7340646"/>
                <a:chExt cx="1319592" cy="938624"/>
              </a:xfrm>
            </p:grpSpPr>
            <p:sp>
              <p:nvSpPr>
                <p:cNvPr id="15" name="Triangle 14"/>
                <p:cNvSpPr/>
                <p:nvPr/>
              </p:nvSpPr>
              <p:spPr>
                <a:xfrm>
                  <a:off x="11219414" y="7658647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riangle 15"/>
                <p:cNvSpPr/>
                <p:nvPr/>
              </p:nvSpPr>
              <p:spPr>
                <a:xfrm rot="10800000">
                  <a:off x="11215802" y="7981753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1448517" y="7608650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1461217" y="7940779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1112387" y="7366485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1074896" y="7340646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  <a:endParaRPr lang="en-US" sz="14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5194300" y="2648544"/>
                <a:ext cx="2411350" cy="970956"/>
                <a:chOff x="5194300" y="2661244"/>
                <a:chExt cx="2411350" cy="970956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266605" y="3133391"/>
                  <a:ext cx="45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270740" y="2835945"/>
                  <a:ext cx="45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5687649" y="2697446"/>
                  <a:ext cx="15888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No migration (m = 0)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687649" y="2991263"/>
                  <a:ext cx="18870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Low migration (m = 0.01)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684931" y="3319121"/>
                  <a:ext cx="19207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High migration (m = 0.05)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194300" y="2661244"/>
                  <a:ext cx="2336800" cy="97095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420857" y="3056103"/>
                  <a:ext cx="154379" cy="15437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 rot="2700000">
                  <a:off x="5432166" y="3385538"/>
                  <a:ext cx="154800" cy="154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14870" y="2758775"/>
                  <a:ext cx="154800" cy="15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266605" y="3457620"/>
                  <a:ext cx="45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TextBox 29"/>
            <p:cNvSpPr txBox="1"/>
            <p:nvPr/>
          </p:nvSpPr>
          <p:spPr>
            <a:xfrm>
              <a:off x="4794945" y="22118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96283" y="63774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81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121" y="3189762"/>
            <a:ext cx="11695351" cy="8574410"/>
            <a:chOff x="246121" y="3189762"/>
            <a:chExt cx="11695351" cy="8574410"/>
          </a:xfrm>
        </p:grpSpPr>
        <p:grpSp>
          <p:nvGrpSpPr>
            <p:cNvPr id="27" name="Group 26"/>
            <p:cNvGrpSpPr/>
            <p:nvPr/>
          </p:nvGrpSpPr>
          <p:grpSpPr>
            <a:xfrm>
              <a:off x="246121" y="3216745"/>
              <a:ext cx="11695351" cy="8547427"/>
              <a:chOff x="246121" y="3216745"/>
              <a:chExt cx="11695351" cy="8547427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02" t="16435" b="20370"/>
              <a:stretch/>
            </p:blipFill>
            <p:spPr>
              <a:xfrm>
                <a:off x="6892379" y="7723699"/>
                <a:ext cx="5041900" cy="34671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0" t="17459" b="21661"/>
              <a:stretch/>
            </p:blipFill>
            <p:spPr>
              <a:xfrm>
                <a:off x="901700" y="7750376"/>
                <a:ext cx="5267515" cy="33401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00" t="16473" b="20101"/>
              <a:stretch/>
            </p:blipFill>
            <p:spPr>
              <a:xfrm>
                <a:off x="6879679" y="3657601"/>
                <a:ext cx="5052977" cy="3538744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65" t="15741" b="19676"/>
              <a:stretch/>
            </p:blipFill>
            <p:spPr>
              <a:xfrm>
                <a:off x="1117599" y="3641311"/>
                <a:ext cx="5054879" cy="3543300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316666" y="3807618"/>
                <a:ext cx="539750" cy="326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6200000">
                <a:off x="5242454" y="9112947"/>
                <a:ext cx="2589170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Mean frequency of HCN 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5242453" y="5148401"/>
                <a:ext cx="2589170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Mean frequency of HCN 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6200000">
                <a:off x="-479398" y="5017597"/>
                <a:ext cx="2066591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Proportion of sims </a:t>
                </a:r>
              </a:p>
              <a:p>
                <a:pPr algn="ctr"/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where HCN is lost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45658" y="3216745"/>
                <a:ext cx="15985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latin typeface="Helvetica" charset="0"/>
                    <a:ea typeface="Helvetica" charset="0"/>
                    <a:cs typeface="Helvetica" charset="0"/>
                  </a:rPr>
                  <a:t>Colonization</a:t>
                </a:r>
                <a:endParaRPr lang="en-US" sz="200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H="1">
                <a:off x="2280910" y="3616855"/>
                <a:ext cx="292801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16200000">
                <a:off x="-740687" y="9112948"/>
                <a:ext cx="2589170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Mean frequency of </a:t>
                </a:r>
                <a:r>
                  <a:rPr lang="en-US" sz="1700" smtClean="0">
                    <a:latin typeface="Helvetica" charset="0"/>
                    <a:ea typeface="Helvetica" charset="0"/>
                    <a:cs typeface="Helvetica" charset="0"/>
                  </a:rPr>
                  <a:t>HCN </a:t>
                </a:r>
                <a:endParaRPr lang="en-US" sz="1700" dirty="0" smtClean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404272" y="11146633"/>
                <a:ext cx="2757486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Distance from urban-most </a:t>
                </a:r>
              </a:p>
              <a:p>
                <a:pPr algn="ctr"/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population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218970" y="11148619"/>
                <a:ext cx="2757486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Distance from urban-most </a:t>
                </a:r>
              </a:p>
              <a:p>
                <a:pPr algn="ctr"/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population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1328804" y="11279692"/>
                <a:ext cx="612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Rural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56547" y="11279692"/>
                <a:ext cx="612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>
                    <a:latin typeface="Helvetica" charset="0"/>
                    <a:ea typeface="Helvetica" charset="0"/>
                    <a:cs typeface="Helvetica" charset="0"/>
                  </a:rPr>
                  <a:t>Rural</a:t>
                </a:r>
                <a:endParaRPr lang="en-US" sz="140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37504" y="11279692"/>
                <a:ext cx="671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>
                    <a:latin typeface="Helvetica" charset="0"/>
                    <a:ea typeface="Helvetica" charset="0"/>
                    <a:cs typeface="Helvetica" charset="0"/>
                  </a:rPr>
                  <a:t>Urban</a:t>
                </a:r>
                <a:endParaRPr lang="en-US" sz="140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200427" y="11279692"/>
                <a:ext cx="671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Urban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489283" y="7743992"/>
                <a:ext cx="973967" cy="746551"/>
                <a:chOff x="7362142" y="3677980"/>
                <a:chExt cx="973967" cy="746551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7366108" y="3711082"/>
                  <a:ext cx="895022" cy="7119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7362142" y="3677980"/>
                  <a:ext cx="973967" cy="746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17" dirty="0" smtClean="0"/>
                    <a:t>β </a:t>
                  </a:r>
                  <a:r>
                    <a:rPr lang="en-US" sz="1417" dirty="0"/>
                    <a:t>= </a:t>
                  </a:r>
                  <a:r>
                    <a:rPr lang="en-US" sz="1417" dirty="0" smtClean="0"/>
                    <a:t>0.0009 </a:t>
                  </a:r>
                </a:p>
                <a:p>
                  <a:r>
                    <a:rPr lang="en-US" sz="1417" dirty="0" smtClean="0"/>
                    <a:t>P &lt; 0.001 </a:t>
                  </a:r>
                </a:p>
                <a:p>
                  <a:r>
                    <a:rPr lang="en-US" sz="1417" dirty="0" smtClean="0"/>
                    <a:t>R</a:t>
                  </a:r>
                  <a:r>
                    <a:rPr lang="en-US" sz="1417" baseline="30000" dirty="0" smtClean="0"/>
                    <a:t>2</a:t>
                  </a:r>
                  <a:r>
                    <a:rPr lang="en-US" sz="1417" dirty="0" smtClean="0"/>
                    <a:t> = 0.99 </a:t>
                  </a:r>
                  <a:endParaRPr lang="en-US" sz="1417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7345048" y="3667886"/>
                <a:ext cx="865873" cy="746551"/>
                <a:chOff x="1468591" y="7579793"/>
                <a:chExt cx="865873" cy="746551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1468591" y="7579793"/>
                  <a:ext cx="865873" cy="746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17" dirty="0" smtClean="0"/>
                    <a:t>β </a:t>
                  </a:r>
                  <a:r>
                    <a:rPr lang="en-US" sz="1417" dirty="0"/>
                    <a:t>= </a:t>
                  </a:r>
                  <a:r>
                    <a:rPr lang="en-US" sz="1417" dirty="0" smtClean="0"/>
                    <a:t>0.003 </a:t>
                  </a:r>
                </a:p>
                <a:p>
                  <a:r>
                    <a:rPr lang="en-US" sz="1417" dirty="0" smtClean="0"/>
                    <a:t>P </a:t>
                  </a:r>
                  <a:r>
                    <a:rPr lang="en-US" sz="1417" dirty="0"/>
                    <a:t>=</a:t>
                  </a:r>
                  <a:r>
                    <a:rPr lang="en-US" sz="1417" dirty="0" smtClean="0"/>
                    <a:t> 0.002 </a:t>
                  </a:r>
                </a:p>
                <a:p>
                  <a:r>
                    <a:rPr lang="en-US" sz="1417" dirty="0" smtClean="0"/>
                    <a:t>R</a:t>
                  </a:r>
                  <a:r>
                    <a:rPr lang="en-US" sz="1417" baseline="30000" dirty="0" smtClean="0"/>
                    <a:t>2</a:t>
                  </a:r>
                  <a:r>
                    <a:rPr lang="en-US" sz="1417" dirty="0" smtClean="0"/>
                    <a:t> = 0.22 </a:t>
                  </a:r>
                  <a:endParaRPr lang="en-US" sz="1417" dirty="0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488326" y="7601287"/>
                  <a:ext cx="817563" cy="7119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7333673" y="7743224"/>
                <a:ext cx="872597" cy="746551"/>
                <a:chOff x="7346373" y="7603524"/>
                <a:chExt cx="872597" cy="746551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7346373" y="7603524"/>
                  <a:ext cx="865873" cy="746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17" dirty="0" smtClean="0"/>
                    <a:t>β </a:t>
                  </a:r>
                  <a:r>
                    <a:rPr lang="en-US" sz="1417" dirty="0"/>
                    <a:t>= </a:t>
                  </a:r>
                  <a:r>
                    <a:rPr lang="en-US" sz="1417" dirty="0" smtClean="0"/>
                    <a:t>0.007 </a:t>
                  </a:r>
                </a:p>
                <a:p>
                  <a:r>
                    <a:rPr lang="en-US" sz="1417" dirty="0" smtClean="0"/>
                    <a:t>P </a:t>
                  </a:r>
                  <a:r>
                    <a:rPr lang="en-US" sz="1417" dirty="0"/>
                    <a:t>&lt; </a:t>
                  </a:r>
                  <a:r>
                    <a:rPr lang="en-US" sz="1417" dirty="0" smtClean="0"/>
                    <a:t>0.001 </a:t>
                  </a:r>
                </a:p>
                <a:p>
                  <a:r>
                    <a:rPr lang="en-US" sz="1417" dirty="0" smtClean="0"/>
                    <a:t>R</a:t>
                  </a:r>
                  <a:r>
                    <a:rPr lang="en-US" sz="1417" baseline="30000" dirty="0" smtClean="0"/>
                    <a:t>2</a:t>
                  </a:r>
                  <a:r>
                    <a:rPr lang="en-US" sz="1417" dirty="0" smtClean="0"/>
                    <a:t> = 0.93 </a:t>
                  </a:r>
                  <a:endParaRPr lang="en-US" sz="1417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7374662" y="7622228"/>
                  <a:ext cx="844308" cy="7119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Rectangle 45"/>
              <p:cNvSpPr/>
              <p:nvPr/>
            </p:nvSpPr>
            <p:spPr>
              <a:xfrm>
                <a:off x="1573707" y="5149834"/>
                <a:ext cx="154379" cy="1543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573707" y="5596358"/>
                <a:ext cx="154800" cy="15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iangle 63"/>
              <p:cNvSpPr/>
              <p:nvPr/>
            </p:nvSpPr>
            <p:spPr>
              <a:xfrm>
                <a:off x="1541860" y="6007364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769501" y="4998174"/>
                <a:ext cx="1528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Strong founder </a:t>
                </a:r>
              </a:p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effect (prop. = 0.01)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769501" y="5438969"/>
                <a:ext cx="1643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Intermediate founder </a:t>
                </a:r>
              </a:p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effect (prop. = 0.2)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69501" y="5865094"/>
                <a:ext cx="1443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No founder </a:t>
                </a:r>
              </a:p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effect (prop. = 1.0)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495315" y="5003493"/>
                <a:ext cx="1831227" cy="132326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137345" y="3189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67983" y="3189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11945" y="73418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67983" y="73418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3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6463" y="1945162"/>
            <a:ext cx="10920837" cy="8797381"/>
            <a:chOff x="496463" y="1945162"/>
            <a:chExt cx="10920837" cy="8797381"/>
          </a:xfrm>
        </p:grpSpPr>
        <p:grpSp>
          <p:nvGrpSpPr>
            <p:cNvPr id="59" name="Group 58"/>
            <p:cNvGrpSpPr/>
            <p:nvPr/>
          </p:nvGrpSpPr>
          <p:grpSpPr>
            <a:xfrm>
              <a:off x="496463" y="2362200"/>
              <a:ext cx="10920837" cy="8380343"/>
              <a:chOff x="496463" y="2362200"/>
              <a:chExt cx="10920837" cy="8380343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3" t="12847" b="16089"/>
              <a:stretch/>
            </p:blipFill>
            <p:spPr>
              <a:xfrm>
                <a:off x="6438900" y="6492784"/>
                <a:ext cx="4978400" cy="3898900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7" t="12731" b="16204"/>
              <a:stretch/>
            </p:blipFill>
            <p:spPr>
              <a:xfrm>
                <a:off x="1003300" y="6490139"/>
                <a:ext cx="5105400" cy="38989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61" t="13658" b="16898"/>
              <a:stretch/>
            </p:blipFill>
            <p:spPr>
              <a:xfrm>
                <a:off x="889000" y="2362200"/>
                <a:ext cx="5219700" cy="38100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61" t="14352" b="17362"/>
              <a:stretch/>
            </p:blipFill>
            <p:spPr>
              <a:xfrm>
                <a:off x="6197600" y="2387600"/>
                <a:ext cx="5219700" cy="37846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 rot="16200000">
                <a:off x="-2389" y="3870522"/>
                <a:ext cx="1351652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-907287" y="7961939"/>
                <a:ext cx="316144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564221" y="10388600"/>
                <a:ext cx="2439579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700" smtClean="0">
                    <a:latin typeface="Helvetica" charset="0"/>
                    <a:ea typeface="Helvetica" charset="0"/>
                    <a:cs typeface="Helvetica" charset="0"/>
                  </a:rPr>
                  <a:t>Selection coefficient (</a:t>
                </a:r>
                <a:r>
                  <a:rPr lang="en-US" sz="1700" i="1" smtClean="0">
                    <a:latin typeface="Helvetica" charset="0"/>
                    <a:ea typeface="Helvetica" charset="0"/>
                    <a:cs typeface="Helvetica" charset="0"/>
                  </a:rPr>
                  <a:t>s</a:t>
                </a:r>
                <a:r>
                  <a:rPr lang="en-US" sz="1700" smtClean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949021" y="10388600"/>
                <a:ext cx="2439579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700" smtClean="0">
                    <a:latin typeface="Helvetica" charset="0"/>
                    <a:ea typeface="Helvetica" charset="0"/>
                    <a:cs typeface="Helvetica" charset="0"/>
                  </a:rPr>
                  <a:t>Selection coefficient (</a:t>
                </a:r>
                <a:r>
                  <a:rPr lang="en-US" sz="1700" i="1" smtClean="0">
                    <a:latin typeface="Helvetica" charset="0"/>
                    <a:ea typeface="Helvetica" charset="0"/>
                    <a:cs typeface="Helvetica" charset="0"/>
                  </a:rPr>
                  <a:t>s</a:t>
                </a:r>
                <a:r>
                  <a:rPr lang="en-US" sz="1700" smtClean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846508" y="6464300"/>
                <a:ext cx="1319592" cy="938624"/>
                <a:chOff x="8497508" y="6819900"/>
                <a:chExt cx="1319592" cy="938624"/>
              </a:xfrm>
            </p:grpSpPr>
            <p:sp>
              <p:nvSpPr>
                <p:cNvPr id="16" name="Triangle 15"/>
                <p:cNvSpPr/>
                <p:nvPr/>
              </p:nvSpPr>
              <p:spPr>
                <a:xfrm>
                  <a:off x="8642026" y="7137901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riangle 16"/>
                <p:cNvSpPr/>
                <p:nvPr/>
              </p:nvSpPr>
              <p:spPr>
                <a:xfrm rot="10800000">
                  <a:off x="8638414" y="7461007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8871129" y="7087904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8883829" y="7420033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8534999" y="6845739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8497508" y="6819900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  <a:endParaRPr lang="en-US" sz="14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416683" y="6464300"/>
                <a:ext cx="1319592" cy="938624"/>
                <a:chOff x="8497508" y="6819900"/>
                <a:chExt cx="1319592" cy="938624"/>
              </a:xfrm>
            </p:grpSpPr>
            <p:sp>
              <p:nvSpPr>
                <p:cNvPr id="24" name="Triangle 23"/>
                <p:cNvSpPr/>
                <p:nvPr/>
              </p:nvSpPr>
              <p:spPr>
                <a:xfrm>
                  <a:off x="8642026" y="7137901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riangle 24"/>
                <p:cNvSpPr/>
                <p:nvPr/>
              </p:nvSpPr>
              <p:spPr>
                <a:xfrm rot="10800000">
                  <a:off x="8638414" y="7461007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8871129" y="7087904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8883829" y="7420033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8534999" y="6845739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497508" y="6819900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  <a:endParaRPr lang="en-US" sz="14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477832" y="2371251"/>
                <a:ext cx="2411350" cy="970956"/>
                <a:chOff x="5194300" y="2661244"/>
                <a:chExt cx="2411350" cy="970956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266605" y="3133391"/>
                  <a:ext cx="45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270740" y="2835945"/>
                  <a:ext cx="45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5687649" y="2697446"/>
                  <a:ext cx="15888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No migration (m = 0)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687649" y="2991263"/>
                  <a:ext cx="18870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Low migration (m = 0.01)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684931" y="3319121"/>
                  <a:ext cx="19207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High migration (m = 0.05)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194300" y="2661244"/>
                  <a:ext cx="2336800" cy="97095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420857" y="3056103"/>
                  <a:ext cx="154379" cy="15437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 rot="2700000">
                  <a:off x="5432166" y="3385538"/>
                  <a:ext cx="154800" cy="154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414870" y="2758775"/>
                  <a:ext cx="154800" cy="15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266605" y="3457620"/>
                  <a:ext cx="45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6888032" y="2371251"/>
                <a:ext cx="2411350" cy="970956"/>
                <a:chOff x="5194300" y="2661244"/>
                <a:chExt cx="2411350" cy="970956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266605" y="3133391"/>
                  <a:ext cx="45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270740" y="2835945"/>
                  <a:ext cx="45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5687649" y="2697446"/>
                  <a:ext cx="15888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No migration (m = 0)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687649" y="2991263"/>
                  <a:ext cx="18870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Low migration (m = 0.01)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5684931" y="3319121"/>
                  <a:ext cx="19207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High migration (m = 0.05)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5194300" y="2661244"/>
                  <a:ext cx="2336800" cy="97095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420857" y="3056103"/>
                  <a:ext cx="154379" cy="15437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rot="2700000">
                  <a:off x="5432166" y="3385538"/>
                  <a:ext cx="154800" cy="154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414870" y="2758775"/>
                  <a:ext cx="154800" cy="15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266605" y="3457620"/>
                  <a:ext cx="45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/>
            <p:cNvSpPr txBox="1"/>
            <p:nvPr/>
          </p:nvSpPr>
          <p:spPr>
            <a:xfrm>
              <a:off x="1073845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98083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73845" y="60464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98083" y="60464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2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0263" y="586262"/>
            <a:ext cx="5612237" cy="9315392"/>
            <a:chOff x="2960263" y="586262"/>
            <a:chExt cx="5612237" cy="9315392"/>
          </a:xfrm>
        </p:grpSpPr>
        <p:grpSp>
          <p:nvGrpSpPr>
            <p:cNvPr id="31" name="Group 30"/>
            <p:cNvGrpSpPr/>
            <p:nvPr/>
          </p:nvGrpSpPr>
          <p:grpSpPr>
            <a:xfrm>
              <a:off x="2960263" y="1028700"/>
              <a:ext cx="5612237" cy="8872954"/>
              <a:chOff x="2960263" y="1028700"/>
              <a:chExt cx="5612237" cy="887295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3" t="12731" b="16436"/>
              <a:stretch/>
            </p:blipFill>
            <p:spPr>
              <a:xfrm>
                <a:off x="3365500" y="1028700"/>
                <a:ext cx="5207000" cy="38862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61" t="11575" b="14815"/>
              <a:stretch/>
            </p:blipFill>
            <p:spPr>
              <a:xfrm>
                <a:off x="3568700" y="5511800"/>
                <a:ext cx="5003800" cy="40386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 rot="16200000">
                <a:off x="2474112" y="2676723"/>
                <a:ext cx="1351652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1556513" y="7022139"/>
                <a:ext cx="316144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smtClean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880483" y="5499100"/>
                <a:ext cx="1319592" cy="938624"/>
                <a:chOff x="8497508" y="6819900"/>
                <a:chExt cx="1319592" cy="938624"/>
              </a:xfrm>
            </p:grpSpPr>
            <p:sp>
              <p:nvSpPr>
                <p:cNvPr id="11" name="Triangle 10"/>
                <p:cNvSpPr/>
                <p:nvPr/>
              </p:nvSpPr>
              <p:spPr>
                <a:xfrm>
                  <a:off x="8642026" y="7137901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riangle 11"/>
                <p:cNvSpPr/>
                <p:nvPr/>
              </p:nvSpPr>
              <p:spPr>
                <a:xfrm rot="10800000">
                  <a:off x="8638414" y="7461007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8871129" y="7087904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883829" y="7420033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534999" y="6845739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8497508" y="6819900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  <a:endParaRPr lang="en-US" sz="14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941632" y="1037751"/>
                <a:ext cx="2411350" cy="970956"/>
                <a:chOff x="5194300" y="2661244"/>
                <a:chExt cx="2411350" cy="970956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266605" y="3133391"/>
                  <a:ext cx="45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270740" y="2835945"/>
                  <a:ext cx="45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5687649" y="2697446"/>
                  <a:ext cx="15888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No migration (m = 0)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687649" y="2991263"/>
                  <a:ext cx="18870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Low migration (m = 0.01)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684931" y="3319121"/>
                  <a:ext cx="19207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High migration (m = 0.05)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194300" y="2661244"/>
                  <a:ext cx="2336800" cy="97095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420857" y="3056103"/>
                  <a:ext cx="154379" cy="15437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2700000">
                  <a:off x="5432166" y="3385538"/>
                  <a:ext cx="154800" cy="154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414870" y="2758775"/>
                  <a:ext cx="154800" cy="15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266605" y="3457620"/>
                  <a:ext cx="45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4621314" y="9563100"/>
                <a:ext cx="315477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Initial allele frequency (</a:t>
                </a:r>
                <a:r>
                  <a:rPr lang="en-US" sz="1600" i="1" smtClean="0">
                    <a:latin typeface="Helvetica" charset="0"/>
                    <a:ea typeface="Helvetica" charset="0"/>
                    <a:cs typeface="Helvetica" charset="0"/>
                  </a:rPr>
                  <a:t>CYP – Li</a:t>
                </a:r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550345" y="5862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51683" y="5094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8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</TotalTime>
  <Words>412</Words>
  <Application>Microsoft Macintosh PowerPoint</Application>
  <PresentationFormat>Custom</PresentationFormat>
  <Paragraphs>142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53</cp:revision>
  <dcterms:created xsi:type="dcterms:W3CDTF">2017-12-29T20:50:25Z</dcterms:created>
  <dcterms:modified xsi:type="dcterms:W3CDTF">2018-01-17T22:04:48Z</dcterms:modified>
</cp:coreProperties>
</file>