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66" r:id="rId2"/>
    <p:sldId id="290" r:id="rId3"/>
    <p:sldId id="335" r:id="rId4"/>
    <p:sldId id="337" r:id="rId5"/>
    <p:sldId id="304" r:id="rId6"/>
    <p:sldId id="321" r:id="rId7"/>
    <p:sldId id="323" r:id="rId8"/>
    <p:sldId id="322" r:id="rId9"/>
    <p:sldId id="324" r:id="rId10"/>
    <p:sldId id="326" r:id="rId11"/>
    <p:sldId id="325" r:id="rId12"/>
    <p:sldId id="327" r:id="rId13"/>
    <p:sldId id="341" r:id="rId14"/>
    <p:sldId id="338" r:id="rId15"/>
    <p:sldId id="340" r:id="rId16"/>
    <p:sldId id="339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97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2831B-4FE3-4D45-950B-0D2C6BB2DD76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C1745-AA19-4253-83E6-9EAE9D7E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84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32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8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1D spatial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800"/>
            </a:lvl1pPr>
            <a:lvl2pPr>
              <a:spcBef>
                <a:spcPts val="600"/>
              </a:spcBef>
              <a:spcAft>
                <a:spcPts val="600"/>
              </a:spcAft>
              <a:defRPr sz="2400"/>
            </a:lvl2pPr>
            <a:lvl3pPr>
              <a:spcBef>
                <a:spcPts val="600"/>
              </a:spcBef>
              <a:spcAft>
                <a:spcPts val="600"/>
              </a:spcAft>
              <a:defRPr sz="2000"/>
            </a:lvl3pPr>
            <a:lvl4pPr>
              <a:spcBef>
                <a:spcPts val="600"/>
              </a:spcBef>
              <a:spcAft>
                <a:spcPts val="600"/>
              </a:spcAft>
              <a:defRPr sz="1800"/>
            </a:lvl4pPr>
            <a:lvl5pPr>
              <a:spcBef>
                <a:spcPts val="60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576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838200"/>
            <a:ext cx="44196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38200"/>
            <a:ext cx="44958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31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143000"/>
            <a:ext cx="4419600" cy="955675"/>
          </a:xfrm>
          <a:ln w="6350">
            <a:solidFill>
              <a:schemeClr val="tx1"/>
            </a:solidFill>
          </a:ln>
        </p:spPr>
        <p:txBody>
          <a:bodyPr anchor="b"/>
          <a:lstStyle>
            <a:lvl1pPr marL="0" indent="0">
              <a:spcAft>
                <a:spcPts val="12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200"/>
            <a:ext cx="8229600" cy="3962399"/>
          </a:xfrm>
        </p:spPr>
        <p:txBody>
          <a:bodyPr/>
          <a:lstStyle>
            <a:lvl1pPr>
              <a:spcAft>
                <a:spcPts val="1200"/>
              </a:spcAft>
              <a:defRPr sz="2800" baseline="0"/>
            </a:lvl1pPr>
            <a:lvl2pPr>
              <a:spcAft>
                <a:spcPts val="1200"/>
              </a:spcAft>
              <a:defRPr sz="2400" baseline="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James Thorson (Feb. 28, 2010)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9906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71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1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0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6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6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5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7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kaskr.github.io/adcomp/classdensity_1_1SEPARABLE__t.html" TargetMode="External"/><Relationship Id="rId2" Type="http://schemas.openxmlformats.org/officeDocument/2006/relationships/hyperlink" Target="http://kaskr.github.io/adcomp/classdensity_1_1AR1__t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7.png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6:  Species distributions and 2D spatial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May 1, 2018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59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spatial models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Distribution for row </a:t>
                </a:r>
                <a:r>
                  <a:rPr lang="en-US" i="1" dirty="0" smtClean="0"/>
                  <a:t>i+1</a:t>
                </a:r>
                <a:r>
                  <a:rPr lang="en-US" dirty="0" smtClean="0"/>
                  <a:t> conditional on row </a:t>
                </a:r>
                <a:r>
                  <a:rPr lang="en-US" i="1" dirty="0" err="1" smtClean="0"/>
                  <a:t>i</a:t>
                </a:r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𝑀𝑉𝑁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l-GR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smtClean="0"/>
                  <a:t>Where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𝐑</m:t>
                      </m:r>
                    </m:oMath>
                  </m:oMathPara>
                </a14:m>
                <a:endParaRPr lang="en-US" b="1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r>
                  <a:rPr lang="en-US" dirty="0" smtClean="0"/>
                  <a:t>i.e., its identical to the 1D case, except replacing the normal distribution with a multivariate normal distribution</a:t>
                </a:r>
                <a:endParaRPr lang="en-US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0021282"/>
              </p:ext>
            </p:extLst>
          </p:nvPr>
        </p:nvGraphicFramePr>
        <p:xfrm>
          <a:off x="3306203" y="3377922"/>
          <a:ext cx="1949450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3" name="Equation" r:id="rId4" imgW="1180800" imgH="736560" progId="Equation.DSMT4">
                  <p:embed/>
                </p:oleObj>
              </mc:Choice>
              <mc:Fallback>
                <p:oleObj name="Equation" r:id="rId4" imgW="1180800" imgH="73656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06203" y="3377922"/>
                        <a:ext cx="1949450" cy="1216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400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spatial models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Joint distribution of all sites</a:t>
                </a:r>
              </a:p>
              <a:p>
                <a:pPr lvl="1"/>
                <a:r>
                  <a:rPr lang="en-US" dirty="0" smtClean="0"/>
                  <a:t>Then: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vec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𝚬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𝑀𝑉𝑁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(0,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total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smtClean="0"/>
                  <a:t>Where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total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sub>
                            <m:sup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ρ</m:t>
                              </m:r>
                            </m:e>
                            <m:sup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total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1"/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5505236"/>
              </p:ext>
            </p:extLst>
          </p:nvPr>
        </p:nvGraphicFramePr>
        <p:xfrm>
          <a:off x="1274763" y="3549650"/>
          <a:ext cx="5754687" cy="323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7" name="Equation" r:id="rId4" imgW="4025880" imgH="2260440" progId="Equation.DSMT4">
                  <p:embed/>
                </p:oleObj>
              </mc:Choice>
              <mc:Fallback>
                <p:oleObj name="Equation" r:id="rId4" imgW="4025880" imgH="226044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74763" y="3549650"/>
                        <a:ext cx="5754687" cy="323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270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spatial models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Joint distribution of all sites</a:t>
                </a:r>
              </a:p>
              <a:p>
                <a:pPr lvl="1"/>
                <a:r>
                  <a:rPr lang="en-US" dirty="0" smtClean="0"/>
                  <a:t>Then: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vec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𝚬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𝑀𝑉𝑁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(0,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total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smtClean="0"/>
                  <a:t>where</a:t>
                </a:r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total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𝐑</m:t>
                      </m:r>
                      <m:r>
                        <a:rPr lang="el-G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𝐑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 smtClean="0">
                  <a:ea typeface="Cambria Math" panose="02040503050406030204" pitchFamily="18" charset="0"/>
                </a:endParaRPr>
              </a:p>
              <a:p>
                <a:pPr marL="57150" indent="0">
                  <a:buNone/>
                </a:pPr>
                <a:r>
                  <a:rPr lang="en-US" dirty="0" smtClean="0"/>
                  <a:t>Background:</a:t>
                </a:r>
              </a:p>
              <a:p>
                <a:pPr marL="914400" lvl="1" indent="-457200"/>
                <a14:m>
                  <m:oMath xmlns:m="http://schemas.openxmlformats.org/officeDocument/2006/math">
                    <m:r>
                      <a:rPr lang="el-G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</m:oMath>
                </a14:m>
                <a:r>
                  <a:rPr lang="en-GB" dirty="0" smtClean="0"/>
                  <a:t> is the </a:t>
                </a:r>
                <a:r>
                  <a:rPr lang="en-GB" dirty="0" err="1" smtClean="0"/>
                  <a:t>Kroenecker</a:t>
                </a:r>
                <a:r>
                  <a:rPr lang="en-GB" dirty="0" smtClean="0"/>
                  <a:t> product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el-G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𝐁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𝐁</m:t>
                            </m:r>
                          </m:e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…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𝐁</m:t>
                            </m:r>
                          </m:e>
                        </m:mr>
                        <m:m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⋱</m:t>
                            </m:r>
                          </m:e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𝐁</m:t>
                            </m:r>
                          </m:e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…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𝑛𝑛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𝐁</m:t>
                            </m:r>
                          </m:e>
                        </m:mr>
                      </m:m>
                    </m:oMath>
                  </m:oMathPara>
                </a14:m>
                <a:endParaRPr lang="en-GB" b="1" dirty="0" smtClean="0"/>
              </a:p>
              <a:p>
                <a:pPr lvl="1"/>
                <a:r>
                  <a:rPr lang="en-US" dirty="0" smtClean="0"/>
                  <a:t>Easy and compact way to explain </a:t>
                </a:r>
                <a:r>
                  <a:rPr lang="en-US" dirty="0" err="1" smtClean="0"/>
                  <a:t>spatio</a:t>
                </a:r>
                <a:r>
                  <a:rPr lang="en-US" dirty="0" smtClean="0"/>
                  <a:t>-temporal models</a:t>
                </a:r>
              </a:p>
              <a:p>
                <a:pPr marL="457200" lvl="1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lvl="1"/>
                <a:endParaRPr lang="en-GB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701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spatial models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Kroenecker product inverse is easy</a:t>
                </a:r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l-GR" b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total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𝐐</m:t>
                              </m:r>
                              <m:r>
                                <a:rPr lang="el-G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⊗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𝐐</m:t>
                              </m:r>
                            </m:e>
                          </m:d>
                        </m:e>
                        <m:sup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𝐐</m:t>
                              </m:r>
                            </m:e>
                            <m:sup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el-G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⊗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𝐐</m:t>
                              </m:r>
                            </m:e>
                            <m:sup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pPr marL="5715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where </a:t>
                </a:r>
                <a:r>
                  <a:rPr lang="en-US" dirty="0" smtClean="0">
                    <a:ea typeface="Cambria Math" panose="02040503050406030204" pitchFamily="18" charset="0"/>
                  </a:rPr>
                  <a:t>we </a:t>
                </a:r>
                <a:r>
                  <a:rPr lang="en-US" dirty="0">
                    <a:ea typeface="Cambria Math" panose="02040503050406030204" pitchFamily="18" charset="0"/>
                  </a:rPr>
                  <a:t>know how to </a:t>
                </a:r>
                <a:r>
                  <a:rPr lang="en-US" dirty="0" smtClean="0">
                    <a:ea typeface="Cambria Math" panose="02040503050406030204" pitchFamily="18" charset="0"/>
                  </a:rPr>
                  <a:t>calculate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𝐐</m:t>
                        </m:r>
                      </m:e>
                      <m:sup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en-GB" dirty="0" smtClean="0"/>
              </a:p>
              <a:p>
                <a:pPr marL="57150" indent="0">
                  <a:buNone/>
                </a:pPr>
                <a:endParaRPr lang="en-GB" dirty="0" smtClean="0"/>
              </a:p>
              <a:p>
                <a:pPr marL="57150" indent="0">
                  <a:buNone/>
                </a:pPr>
                <a:endParaRPr lang="en-US" dirty="0"/>
              </a:p>
              <a:p>
                <a:pPr marL="57150" indent="0">
                  <a:buNone/>
                </a:pPr>
                <a:endParaRPr lang="en-GB" dirty="0" smtClean="0"/>
              </a:p>
              <a:p>
                <a:pPr marL="5715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20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5848436"/>
              </p:ext>
            </p:extLst>
          </p:nvPr>
        </p:nvGraphicFramePr>
        <p:xfrm>
          <a:off x="466165" y="4145800"/>
          <a:ext cx="7854140" cy="263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Equation" r:id="rId4" imgW="6730920" imgH="2260440" progId="Equation.DSMT4">
                  <p:embed/>
                </p:oleObj>
              </mc:Choice>
              <mc:Fallback>
                <p:oleObj name="Equation" r:id="rId4" imgW="6730920" imgH="226044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6165" y="4145800"/>
                        <a:ext cx="7854140" cy="263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5716342"/>
              </p:ext>
            </p:extLst>
          </p:nvPr>
        </p:nvGraphicFramePr>
        <p:xfrm>
          <a:off x="2696509" y="2931363"/>
          <a:ext cx="3121025" cy="121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Equation" r:id="rId6" imgW="1892160" imgH="736560" progId="Equation.DSMT4">
                  <p:embed/>
                </p:oleObj>
              </mc:Choice>
              <mc:Fallback>
                <p:oleObj name="Equation" r:id="rId6" imgW="1892160" imgH="73656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96509" y="2931363"/>
                        <a:ext cx="3121025" cy="1214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360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spatial models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Kroenecker product conserves “sparseness”</a:t>
                </a:r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𝐀</m:t>
                    </m:r>
                  </m:oMath>
                </a14:m>
                <a:r>
                  <a:rPr lang="en-US" dirty="0" smtClean="0"/>
                  <a:t> …</a:t>
                </a:r>
              </a:p>
              <a:p>
                <a:pPr lvl="2"/>
                <a:r>
                  <a:rPr lang="en-US" dirty="0" smtClean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GB" dirty="0" smtClean="0"/>
                  <a:t>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endParaRPr lang="en-GB" dirty="0" smtClean="0"/>
              </a:p>
              <a:p>
                <a:pPr lvl="2"/>
                <a:r>
                  <a:rPr lang="en-US" dirty="0" smtClean="0"/>
                  <a:t>It has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GB" dirty="0" smtClean="0"/>
                  <a:t> elements</a:t>
                </a:r>
              </a:p>
              <a:p>
                <a:pPr lvl="2"/>
                <a:r>
                  <a:rPr lang="en-US" dirty="0" smtClean="0"/>
                  <a:t>But has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GB" dirty="0" smtClean="0"/>
                  <a:t> non-zero elements</a:t>
                </a:r>
              </a:p>
              <a:p>
                <a:pPr lvl="2"/>
                <a:r>
                  <a:rPr lang="en-US" dirty="0" smtClean="0"/>
                  <a:t>It has “sparseness”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GB" dirty="0" smtClean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𝐁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…</a:t>
                </a:r>
              </a:p>
              <a:p>
                <a:pPr lvl="2"/>
                <a:r>
                  <a:rPr lang="en-US" dirty="0"/>
                  <a:t>has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GB" dirty="0"/>
                  <a:t> non-zero </a:t>
                </a:r>
                <a:r>
                  <a:rPr lang="en-GB" dirty="0" smtClean="0"/>
                  <a:t>elements</a:t>
                </a:r>
              </a:p>
              <a:p>
                <a:pPr lvl="1"/>
                <a:r>
                  <a:rPr lang="en-US" dirty="0" smtClean="0"/>
                  <a:t>Then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𝐀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⨂"/>
                        <m:subHide m:val="on"/>
                        <m:supHide m:val="on"/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𝐁</m:t>
                        </m:r>
                      </m:e>
                    </m:nary>
                  </m:oMath>
                </a14:m>
                <a:r>
                  <a:rPr lang="en-GB" dirty="0" smtClean="0"/>
                  <a:t>…</a:t>
                </a:r>
              </a:p>
              <a:p>
                <a:pPr lvl="2"/>
                <a:r>
                  <a:rPr lang="en-US" dirty="0" smtClean="0"/>
                  <a:t>Has “sparseness”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0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655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Look at GitHub functions</a:t>
            </a:r>
          </a:p>
          <a:p>
            <a:r>
              <a:rPr lang="en-US" dirty="0" smtClean="0"/>
              <a:t>AR1</a:t>
            </a:r>
          </a:p>
          <a:p>
            <a:pPr lvl="1"/>
            <a:r>
              <a:rPr lang="en-US" dirty="0">
                <a:hlinkClick r:id="rId2"/>
              </a:rPr>
              <a:t>http://kaskr.github.io/adcomp/classdensity_1_1AR1__</a:t>
            </a:r>
            <a:r>
              <a:rPr lang="en-US" dirty="0" smtClean="0">
                <a:hlinkClick r:id="rId2"/>
              </a:rPr>
              <a:t>t.html</a:t>
            </a:r>
            <a:endParaRPr lang="en-US" dirty="0" smtClean="0"/>
          </a:p>
          <a:p>
            <a:r>
              <a:rPr lang="en-US" dirty="0" smtClean="0"/>
              <a:t>SEPARABLE</a:t>
            </a:r>
          </a:p>
          <a:p>
            <a:pPr lvl="1"/>
            <a:r>
              <a:rPr lang="en-US" dirty="0">
                <a:hlinkClick r:id="rId3"/>
              </a:rPr>
              <a:t>http://kaskr.github.io/adcomp/classdensity_1_1SEPARABLE__</a:t>
            </a:r>
            <a:r>
              <a:rPr lang="en-US" dirty="0" smtClean="0">
                <a:hlinkClick r:id="rId3"/>
              </a:rPr>
              <a:t>t.html</a:t>
            </a:r>
            <a:r>
              <a:rPr lang="en-US" dirty="0" smtClean="0"/>
              <a:t> 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146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Exercises: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Modify code to avoid using </a:t>
                </a:r>
                <a:r>
                  <a:rPr lang="en-US" dirty="0" err="1" smtClean="0"/>
                  <a:t>RFgauss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How to do this?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Modify to have dynamics over time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𝑀𝑉𝑁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l-GR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</m:d>
                    </m:oMath>
                  </m:oMathPara>
                </a14:m>
                <a:endParaRPr lang="en-GB" dirty="0" smtClean="0"/>
              </a:p>
              <a:p>
                <a:pPr lvl="1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e>
                    </m:func>
                  </m:oMath>
                </a14:m>
                <a:r>
                  <a:rPr lang="en-GB" dirty="0" smtClean="0"/>
                  <a:t> is the proportion that survive each year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264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might we care about 2D spatial models?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FF4530-C0A9-489F-AD78-78B1E4B1E7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200" y="2275026"/>
            <a:ext cx="8991600" cy="450677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Experimental plots</a:t>
            </a:r>
          </a:p>
          <a:p>
            <a:pPr marL="857250" lvl="1" indent="-457200"/>
            <a:r>
              <a:rPr lang="en-US" dirty="0" smtClean="0"/>
              <a:t>Often uses grid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Observational analysis</a:t>
            </a:r>
          </a:p>
          <a:p>
            <a:pPr marL="857250" lvl="1" indent="-457200"/>
            <a:r>
              <a:rPr lang="en-US" dirty="0" smtClean="0"/>
              <a:t>Fish surveys</a:t>
            </a:r>
          </a:p>
        </p:txBody>
      </p:sp>
    </p:spTree>
    <p:extLst>
      <p:ext uri="{BB962C8B-B14F-4D97-AF65-F5344CB8AC3E}">
        <p14:creationId xmlns:p14="http://schemas.microsoft.com/office/powerpoint/2010/main" val="248575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spatial models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Species distribution models</a:t>
            </a:r>
          </a:p>
          <a:p>
            <a:pPr lvl="1"/>
            <a:r>
              <a:rPr lang="en-US" dirty="0" smtClean="0"/>
              <a:t>Widely used tool in zoology, conservation-planning, and invasion biology</a:t>
            </a:r>
          </a:p>
          <a:p>
            <a:pPr lvl="1"/>
            <a:r>
              <a:rPr lang="en-US" dirty="0" smtClean="0"/>
              <a:t>Synonyms:</a:t>
            </a:r>
          </a:p>
          <a:p>
            <a:pPr lvl="2"/>
            <a:r>
              <a:rPr lang="en-US" dirty="0" smtClean="0"/>
              <a:t>Climate envelop model – Fit model to species observations, and then identify other areas with suitable conditions</a:t>
            </a:r>
          </a:p>
          <a:p>
            <a:pPr lvl="2"/>
            <a:r>
              <a:rPr lang="en-US" dirty="0" smtClean="0"/>
              <a:t>Species density model – Sometimes used when fitting to density rather than presence/absence data</a:t>
            </a:r>
          </a:p>
          <a:p>
            <a:pPr lvl="1"/>
            <a:r>
              <a:rPr lang="en-US" dirty="0" smtClean="0"/>
              <a:t>Often used to infer “</a:t>
            </a:r>
            <a:r>
              <a:rPr lang="en-US" dirty="0" err="1" smtClean="0"/>
              <a:t>Grinnellian</a:t>
            </a:r>
            <a:r>
              <a:rPr lang="en-US" dirty="0" smtClean="0"/>
              <a:t> niche”</a:t>
            </a:r>
          </a:p>
          <a:p>
            <a:pPr lvl="2"/>
            <a:r>
              <a:rPr lang="en-US" dirty="0" smtClean="0"/>
              <a:t>Assumes distribution is a product of habitat variables that are measurable and whose action is local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1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spatial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4016045" cy="5562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Spatial models are useful for estimating species distribution</a:t>
            </a:r>
          </a:p>
          <a:p>
            <a:pPr lvl="1"/>
            <a:r>
              <a:rPr lang="en-US" dirty="0" smtClean="0"/>
              <a:t>Capture fine-scale variation</a:t>
            </a:r>
          </a:p>
          <a:p>
            <a:pPr lvl="1"/>
            <a:r>
              <a:rPr lang="en-US" dirty="0" smtClean="0"/>
              <a:t>Decrease residual variation -&gt; Decrease standard errors</a:t>
            </a:r>
          </a:p>
          <a:p>
            <a:pPr lvl="1"/>
            <a:r>
              <a:rPr lang="en-US" dirty="0" smtClean="0"/>
              <a:t>Shelton Thorson Ward Feist (2014) CJFAS </a:t>
            </a:r>
          </a:p>
        </p:txBody>
      </p:sp>
      <p:pic>
        <p:nvPicPr>
          <p:cNvPr id="4" name="Picture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542"/>
          <a:stretch/>
        </p:blipFill>
        <p:spPr>
          <a:xfrm>
            <a:off x="3942893" y="914400"/>
            <a:ext cx="5201107" cy="587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0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spatial models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Two potential treatments</a:t>
            </a:r>
          </a:p>
          <a:p>
            <a:pPr marL="514350" indent="-457200">
              <a:buFont typeface="+mj-lt"/>
              <a:buAutoNum type="arabicPeriod"/>
            </a:pPr>
            <a:r>
              <a:rPr lang="en-US" dirty="0" smtClean="0"/>
              <a:t>Equally spaced grid</a:t>
            </a:r>
          </a:p>
          <a:p>
            <a:pPr marL="514350" indent="-457200">
              <a:buFont typeface="+mj-lt"/>
              <a:buAutoNum type="arabicPeriod"/>
            </a:pPr>
            <a:r>
              <a:rPr lang="en-US" dirty="0" smtClean="0"/>
              <a:t>Unequal or sporadic spacing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368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spatial models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Two potential treatments</a:t>
            </a:r>
          </a:p>
          <a:p>
            <a:pPr marL="514350" indent="-457200">
              <a:buFont typeface="+mj-lt"/>
              <a:buAutoNum type="arabicPeriod"/>
            </a:pPr>
            <a:r>
              <a:rPr lang="en-US" b="1" dirty="0" smtClean="0"/>
              <a:t>Equally spaced grid</a:t>
            </a:r>
          </a:p>
          <a:p>
            <a:pPr marL="57150" indent="0">
              <a:buNone/>
            </a:pPr>
            <a:r>
              <a:rPr lang="en-US" dirty="0" smtClean="0"/>
              <a:t>Example #1: Divide north sea into grid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66" t="49790" r="2" b="-1"/>
          <a:stretch/>
        </p:blipFill>
        <p:spPr>
          <a:xfrm>
            <a:off x="4469586" y="3163819"/>
            <a:ext cx="3554730" cy="36179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" t="16" r="49521" b="50477"/>
          <a:stretch/>
        </p:blipFill>
        <p:spPr>
          <a:xfrm>
            <a:off x="816012" y="3163819"/>
            <a:ext cx="3653573" cy="35792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19149" y="2517488"/>
            <a:ext cx="3050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Domain of samples </a:t>
            </a:r>
          </a:p>
          <a:p>
            <a:pPr algn="ctr"/>
            <a:r>
              <a:rPr lang="en-US" b="1" dirty="0" smtClean="0"/>
              <a:t>(black: Included)</a:t>
            </a:r>
            <a:endParaRPr lang="en-GB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010615" y="2655988"/>
            <a:ext cx="3013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Location of samples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5947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spatial models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199" y="838200"/>
                <a:ext cx="6024677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Imagine a 3x3 grid</a:t>
                </a:r>
              </a:p>
              <a:p>
                <a:r>
                  <a:rPr lang="en-US" dirty="0" smtClean="0"/>
                  <a:t>Equal spacing among sample locations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GB" dirty="0" smtClean="0"/>
                  <a:t> is the value for row </a:t>
                </a:r>
                <a:r>
                  <a:rPr lang="en-GB" i="1" dirty="0" err="1" smtClean="0"/>
                  <a:t>i</a:t>
                </a:r>
                <a:r>
                  <a:rPr lang="en-GB" dirty="0" smtClean="0"/>
                  <a:t> and column </a:t>
                </a:r>
                <a:r>
                  <a:rPr lang="en-GB" i="1" dirty="0" smtClean="0"/>
                  <a:t>j</a:t>
                </a:r>
                <a:endParaRPr lang="en-GB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 smtClean="0"/>
                  <a:t> is the value for row </a:t>
                </a:r>
                <a:r>
                  <a:rPr lang="en-GB" i="1" dirty="0" err="1" smtClean="0"/>
                  <a:t>i</a:t>
                </a:r>
                <a:r>
                  <a:rPr lang="en-GB" dirty="0" smtClean="0"/>
                  <a:t> and all columns</a:t>
                </a:r>
              </a:p>
              <a:p>
                <a14:m>
                  <m:oMath xmlns:m="http://schemas.openxmlformats.org/officeDocument/2006/math">
                    <m:r>
                      <a:rPr lang="el-GR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𝚬</m:t>
                    </m:r>
                  </m:oMath>
                </a14:m>
                <a:r>
                  <a:rPr lang="en-GB" dirty="0" smtClean="0"/>
                  <a:t> is the value for all rows and columns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199" y="838200"/>
                <a:ext cx="6024677" cy="5943600"/>
              </a:xfrm>
              <a:blipFill>
                <a:blip r:embed="rId2"/>
                <a:stretch>
                  <a:fillRect l="-2022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>
            <a:spLocks noChangeAspect="1"/>
          </p:cNvSpPr>
          <p:nvPr/>
        </p:nvSpPr>
        <p:spPr>
          <a:xfrm>
            <a:off x="6520296" y="1474622"/>
            <a:ext cx="2318591" cy="180990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6470904" y="1368553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7623023" y="1361237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8682547" y="1353922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6470904" y="3164433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7623023" y="3157117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8682547" y="3149802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6470904" y="2220772"/>
            <a:ext cx="182284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7623023" y="2213456"/>
            <a:ext cx="182284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8682547" y="2206141"/>
            <a:ext cx="182284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30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spatial models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/>
                  <a:t>Review</a:t>
                </a:r>
              </a:p>
              <a:p>
                <a:r>
                  <a:rPr lang="en-US" dirty="0"/>
                  <a:t>Let’s assume first-order </a:t>
                </a:r>
                <a:r>
                  <a:rPr lang="en-US" dirty="0" err="1"/>
                  <a:t>autoregression</a:t>
                </a:r>
                <a:r>
                  <a:rPr lang="en-US" dirty="0"/>
                  <a:t>:</a:t>
                </a:r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 smtClean="0"/>
              </a:p>
              <a:p>
                <a:r>
                  <a:rPr lang="en-US" dirty="0" smtClean="0"/>
                  <a:t>Then the joint distribution is multivariate normal</a:t>
                </a:r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𝑀𝑉𝑁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r>
                        <a:rPr lang="el-GR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smtClean="0"/>
                  <a:t>Where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9456023"/>
              </p:ext>
            </p:extLst>
          </p:nvPr>
        </p:nvGraphicFramePr>
        <p:xfrm>
          <a:off x="1243013" y="5264150"/>
          <a:ext cx="1949450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8" name="Equation" r:id="rId4" imgW="1180800" imgH="736560" progId="Equation.DSMT4">
                  <p:embed/>
                </p:oleObj>
              </mc:Choice>
              <mc:Fallback>
                <p:oleObj name="Equation" r:id="rId4" imgW="1180800" imgH="73656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43013" y="5264150"/>
                        <a:ext cx="1949450" cy="1216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2254944"/>
              </p:ext>
            </p:extLst>
          </p:nvPr>
        </p:nvGraphicFramePr>
        <p:xfrm>
          <a:off x="4770438" y="5264150"/>
          <a:ext cx="3122612" cy="121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9" name="Equation" r:id="rId6" imgW="1892160" imgH="736560" progId="Equation.DSMT4">
                  <p:embed/>
                </p:oleObj>
              </mc:Choice>
              <mc:Fallback>
                <p:oleObj name="Equation" r:id="rId6" imgW="1892160" imgH="73656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770438" y="5264150"/>
                        <a:ext cx="3122612" cy="1214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2055398"/>
              </p:ext>
            </p:extLst>
          </p:nvPr>
        </p:nvGraphicFramePr>
        <p:xfrm>
          <a:off x="1645631" y="4349657"/>
          <a:ext cx="1341437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0" name="Equation" r:id="rId8" imgW="812520" imgH="444240" progId="Equation.DSMT4">
                  <p:embed/>
                </p:oleObj>
              </mc:Choice>
              <mc:Fallback>
                <p:oleObj name="Equation" r:id="rId8" imgW="812520" imgH="44424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45631" y="4349657"/>
                        <a:ext cx="1341437" cy="733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9174242"/>
              </p:ext>
            </p:extLst>
          </p:nvPr>
        </p:nvGraphicFramePr>
        <p:xfrm>
          <a:off x="5608638" y="4370294"/>
          <a:ext cx="1446212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1" name="Equation" r:id="rId10" imgW="876240" imgH="431640" progId="Equation.DSMT4">
                  <p:embed/>
                </p:oleObj>
              </mc:Choice>
              <mc:Fallback>
                <p:oleObj name="Equation" r:id="rId10" imgW="876240" imgH="43164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608638" y="4370294"/>
                        <a:ext cx="1446212" cy="712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409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spatial models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Intuitive to extend this</a:t>
            </a:r>
          </a:p>
          <a:p>
            <a:r>
              <a:rPr lang="en-US" dirty="0" smtClean="0"/>
              <a:t>What is the distribution for Row #2 conditional on Row #1</a:t>
            </a:r>
          </a:p>
          <a:p>
            <a:r>
              <a:rPr lang="en-US" dirty="0" smtClean="0"/>
              <a:t>[Work through on board]</a:t>
            </a:r>
            <a:endParaRPr lang="en-GB" dirty="0"/>
          </a:p>
        </p:txBody>
      </p:sp>
      <p:sp>
        <p:nvSpPr>
          <p:cNvPr id="30" name="TextBox 29"/>
          <p:cNvSpPr txBox="1"/>
          <p:nvPr/>
        </p:nvSpPr>
        <p:spPr>
          <a:xfrm>
            <a:off x="5502795" y="2946382"/>
            <a:ext cx="13021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Row #</a:t>
            </a:r>
          </a:p>
          <a:p>
            <a:pPr algn="ctr"/>
            <a:r>
              <a:rPr lang="en-US" dirty="0" smtClean="0"/>
              <a:t>1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3</a:t>
            </a:r>
          </a:p>
        </p:txBody>
      </p:sp>
      <p:sp>
        <p:nvSpPr>
          <p:cNvPr id="31" name="Rectangle 30"/>
          <p:cNvSpPr>
            <a:spLocks noChangeAspect="1"/>
          </p:cNvSpPr>
          <p:nvPr/>
        </p:nvSpPr>
        <p:spPr>
          <a:xfrm>
            <a:off x="6571502" y="3288791"/>
            <a:ext cx="2318591" cy="180990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6522110" y="3182722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>
            <a:off x="7674229" y="3175406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/>
          <p:cNvSpPr>
            <a:spLocks noChangeAspect="1"/>
          </p:cNvSpPr>
          <p:nvPr/>
        </p:nvSpPr>
        <p:spPr>
          <a:xfrm>
            <a:off x="8733753" y="3168091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/>
          <p:cNvSpPr>
            <a:spLocks noChangeAspect="1"/>
          </p:cNvSpPr>
          <p:nvPr/>
        </p:nvSpPr>
        <p:spPr>
          <a:xfrm>
            <a:off x="6522110" y="4978602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/>
          <p:cNvSpPr>
            <a:spLocks noChangeAspect="1"/>
          </p:cNvSpPr>
          <p:nvPr/>
        </p:nvSpPr>
        <p:spPr>
          <a:xfrm>
            <a:off x="7674229" y="4971286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/>
          <p:cNvSpPr>
            <a:spLocks noChangeAspect="1"/>
          </p:cNvSpPr>
          <p:nvPr/>
        </p:nvSpPr>
        <p:spPr>
          <a:xfrm>
            <a:off x="8733753" y="4963971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/>
          <p:cNvSpPr>
            <a:spLocks noChangeAspect="1"/>
          </p:cNvSpPr>
          <p:nvPr/>
        </p:nvSpPr>
        <p:spPr>
          <a:xfrm>
            <a:off x="6522110" y="4034941"/>
            <a:ext cx="182284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7674229" y="4027625"/>
            <a:ext cx="182284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/>
          <p:cNvSpPr>
            <a:spLocks noChangeAspect="1"/>
          </p:cNvSpPr>
          <p:nvPr/>
        </p:nvSpPr>
        <p:spPr>
          <a:xfrm>
            <a:off x="8733753" y="4020310"/>
            <a:ext cx="182284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015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1332</TotalTime>
  <Words>320</Words>
  <Application>Microsoft Office PowerPoint</Application>
  <PresentationFormat>On-screen Show (4:3)</PresentationFormat>
  <Paragraphs>113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Cambria Math</vt:lpstr>
      <vt:lpstr>1_Office Theme</vt:lpstr>
      <vt:lpstr>MathType 6.0 Equation</vt:lpstr>
      <vt:lpstr>Equation</vt:lpstr>
      <vt:lpstr>Lecture 6:  Species distributions and 2D spatial models</vt:lpstr>
      <vt:lpstr>Why might we care about 2D spatial models?</vt:lpstr>
      <vt:lpstr>2D spatial models</vt:lpstr>
      <vt:lpstr>2D spatial models</vt:lpstr>
      <vt:lpstr>2D spatial models</vt:lpstr>
      <vt:lpstr>2D spatial models</vt:lpstr>
      <vt:lpstr>2D spatial models</vt:lpstr>
      <vt:lpstr>2D spatial models</vt:lpstr>
      <vt:lpstr>2D spatial models</vt:lpstr>
      <vt:lpstr>2D spatial models</vt:lpstr>
      <vt:lpstr>2D spatial models</vt:lpstr>
      <vt:lpstr>2D spatial models</vt:lpstr>
      <vt:lpstr>2D spatial models</vt:lpstr>
      <vt:lpstr>2D spatial models</vt:lpstr>
      <vt:lpstr>PowerPoint Presentation</vt:lpstr>
      <vt:lpstr>PowerPoint Presentation</vt:lpstr>
    </vt:vector>
  </TitlesOfParts>
  <Company>NWFSC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 Likelihoods and linear models</dc:title>
  <dc:creator>Thorson, James</dc:creator>
  <cp:lastModifiedBy>Thorson, James</cp:lastModifiedBy>
  <cp:revision>76</cp:revision>
  <dcterms:created xsi:type="dcterms:W3CDTF">2015-12-08T21:28:56Z</dcterms:created>
  <dcterms:modified xsi:type="dcterms:W3CDTF">2018-05-08T21:26:05Z</dcterms:modified>
</cp:coreProperties>
</file>