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6" r:id="rId2"/>
    <p:sldId id="284" r:id="rId3"/>
    <p:sldId id="282" r:id="rId4"/>
    <p:sldId id="290" r:id="rId5"/>
    <p:sldId id="291" r:id="rId6"/>
    <p:sldId id="293" r:id="rId7"/>
    <p:sldId id="283" r:id="rId8"/>
    <p:sldId id="286" r:id="rId9"/>
    <p:sldId id="287" r:id="rId10"/>
    <p:sldId id="288" r:id="rId11"/>
    <p:sldId id="289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9:  Stream-network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60917"/>
          </a:xfrm>
        </p:spPr>
        <p:txBody>
          <a:bodyPr/>
          <a:lstStyle/>
          <a:p>
            <a:r>
              <a:rPr lang="en-US" dirty="0" smtClean="0"/>
              <a:t>May 22, 2018</a:t>
            </a:r>
          </a:p>
          <a:p>
            <a:pPr algn="l"/>
            <a:r>
              <a:rPr lang="en-US" dirty="0" smtClean="0"/>
              <a:t>Learning 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how to specify a spatial model on a stream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 and explore model to estimate spatial variation in </a:t>
            </a:r>
            <a:r>
              <a:rPr lang="en-US" smtClean="0"/>
              <a:t>detection probability</a:t>
            </a:r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915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[see code to check Q calculation using TMB inner hessian]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3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23690"/>
            <a:ext cx="8991599" cy="4858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[see code to confirm that both approaches give same result]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23690"/>
                <a:ext cx="8991599" cy="485810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Add spatial variation in detection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using stream-network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23690"/>
                <a:ext cx="8991599" cy="4858109"/>
              </a:xfrm>
              <a:blipFill>
                <a:blip r:embed="rId2"/>
                <a:stretch>
                  <a:fillRect l="-1221" t="-1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4" idx="5"/>
            <a:endCxn id="5" idx="1"/>
          </p:cNvCxnSpPr>
          <p:nvPr/>
        </p:nvCxnSpPr>
        <p:spPr>
          <a:xfrm>
            <a:off x="1855076" y="2018978"/>
            <a:ext cx="455613" cy="52130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56272" y="182017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274895" y="2506172"/>
            <a:ext cx="244415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86397" y="3487426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8024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30106" y="418452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90844" y="313805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15110" y="490169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310689" y="539445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962742" y="490169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766040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92815" y="348742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6" idx="0"/>
            <a:endCxn id="5" idx="4"/>
          </p:cNvCxnSpPr>
          <p:nvPr/>
        </p:nvCxnSpPr>
        <p:spPr>
          <a:xfrm flipH="1" flipV="1">
            <a:off x="2397103" y="2739085"/>
            <a:ext cx="5751" cy="74834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6" idx="3"/>
          </p:cNvCxnSpPr>
          <p:nvPr/>
        </p:nvCxnSpPr>
        <p:spPr>
          <a:xfrm flipV="1">
            <a:off x="796828" y="3686230"/>
            <a:ext cx="1523678" cy="53240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8" idx="1"/>
          </p:cNvCxnSpPr>
          <p:nvPr/>
        </p:nvCxnSpPr>
        <p:spPr>
          <a:xfrm>
            <a:off x="2485201" y="3686230"/>
            <a:ext cx="479014" cy="53240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7"/>
            <a:endCxn id="8" idx="3"/>
          </p:cNvCxnSpPr>
          <p:nvPr/>
        </p:nvCxnSpPr>
        <p:spPr>
          <a:xfrm flipV="1">
            <a:off x="2509493" y="4383333"/>
            <a:ext cx="454722" cy="1045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3128910" y="3336858"/>
            <a:ext cx="1396043" cy="88178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10" idx="1"/>
          </p:cNvCxnSpPr>
          <p:nvPr/>
        </p:nvCxnSpPr>
        <p:spPr>
          <a:xfrm>
            <a:off x="3128910" y="4383333"/>
            <a:ext cx="620309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2" idx="2"/>
          </p:cNvCxnSpPr>
          <p:nvPr/>
        </p:nvCxnSpPr>
        <p:spPr>
          <a:xfrm flipV="1">
            <a:off x="3948023" y="5018155"/>
            <a:ext cx="1014719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7"/>
            <a:endCxn id="13" idx="3"/>
          </p:cNvCxnSpPr>
          <p:nvPr/>
        </p:nvCxnSpPr>
        <p:spPr>
          <a:xfrm flipV="1">
            <a:off x="5161546" y="4383332"/>
            <a:ext cx="638603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7"/>
            <a:endCxn id="14" idx="3"/>
          </p:cNvCxnSpPr>
          <p:nvPr/>
        </p:nvCxnSpPr>
        <p:spPr>
          <a:xfrm flipV="1">
            <a:off x="5964844" y="3686228"/>
            <a:ext cx="562080" cy="5324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 flipH="1">
            <a:off x="9953" y="4383332"/>
            <a:ext cx="622180" cy="124403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1"/>
          </p:cNvCxnSpPr>
          <p:nvPr/>
        </p:nvCxnSpPr>
        <p:spPr>
          <a:xfrm>
            <a:off x="11824" y="1475117"/>
            <a:ext cx="1678557" cy="37916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4"/>
          </p:cNvCxnSpPr>
          <p:nvPr/>
        </p:nvCxnSpPr>
        <p:spPr>
          <a:xfrm flipV="1">
            <a:off x="2095054" y="5627371"/>
            <a:ext cx="332092" cy="7827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7"/>
          </p:cNvCxnSpPr>
          <p:nvPr/>
        </p:nvCxnSpPr>
        <p:spPr>
          <a:xfrm flipH="1">
            <a:off x="4689648" y="2120175"/>
            <a:ext cx="917522" cy="10519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7"/>
          </p:cNvCxnSpPr>
          <p:nvPr/>
        </p:nvCxnSpPr>
        <p:spPr>
          <a:xfrm flipH="1">
            <a:off x="6691619" y="3333685"/>
            <a:ext cx="2452381" cy="18784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Imagine you have samples on a stream network</a:t>
            </a:r>
            <a:endParaRPr lang="en-GB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1613140"/>
            <a:ext cx="8626077" cy="46774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599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 estimate detection probability?</a:t>
            </a:r>
            <a:endParaRPr lang="en-US" dirty="0"/>
          </a:p>
          <a:p>
            <a:r>
              <a:rPr lang="en-US" dirty="0" smtClean="0"/>
              <a:t>Design an experiment with replicated sampling!</a:t>
            </a:r>
          </a:p>
          <a:p>
            <a:pPr lvl="1"/>
            <a:r>
              <a:rPr lang="en-US" dirty="0" smtClean="0"/>
              <a:t>Closed-population tag-recapture</a:t>
            </a:r>
          </a:p>
          <a:p>
            <a:pPr lvl="1"/>
            <a:r>
              <a:rPr lang="en-US" dirty="0" smtClean="0"/>
              <a:t>Occupancy models</a:t>
            </a:r>
          </a:p>
          <a:p>
            <a:pPr lvl="1"/>
            <a:r>
              <a:rPr lang="en-US" dirty="0" smtClean="0"/>
              <a:t>Triple-pass depletion sampling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Extensions to model-based replicates</a:t>
            </a:r>
          </a:p>
          <a:p>
            <a:pPr lvl="1"/>
            <a:r>
              <a:rPr lang="en-US" dirty="0" smtClean="0"/>
              <a:t>Open-population tag-recapture</a:t>
            </a:r>
          </a:p>
          <a:p>
            <a:pPr lvl="1"/>
            <a:r>
              <a:rPr lang="en-US" dirty="0" smtClean="0"/>
              <a:t>Dynamic occupancy models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4375030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Triple-pass depletion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Goal:</a:t>
                </a:r>
              </a:p>
              <a:p>
                <a:pPr lvl="1"/>
                <a:r>
                  <a:rPr lang="en-US" dirty="0" smtClean="0"/>
                  <a:t>Estimate detection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for stream fishes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Design</a:t>
                </a:r>
              </a:p>
              <a:p>
                <a:pPr lvl="1"/>
                <a:r>
                  <a:rPr lang="en-US" dirty="0" smtClean="0"/>
                  <a:t>Put nets above and below a stream segment</a:t>
                </a:r>
              </a:p>
              <a:p>
                <a:pPr lvl="2"/>
                <a:r>
                  <a:rPr lang="en-US" dirty="0" smtClean="0"/>
                  <a:t>Closed population within nets</a:t>
                </a:r>
              </a:p>
              <a:p>
                <a:pPr lvl="1"/>
                <a:r>
                  <a:rPr lang="en-US" dirty="0" smtClean="0"/>
                  <a:t>Repeatedly sample fishes within nets</a:t>
                </a:r>
              </a:p>
              <a:p>
                <a:pPr lvl="2"/>
                <a:r>
                  <a:rPr lang="en-US" dirty="0" smtClean="0"/>
                  <a:t>Remove sampled individuals</a:t>
                </a:r>
              </a:p>
              <a:p>
                <a:pPr lvl="1"/>
                <a:r>
                  <a:rPr lang="en-US" dirty="0" smtClean="0"/>
                  <a:t>Assumptions </a:t>
                </a:r>
              </a:p>
              <a:p>
                <a:pPr lvl="2"/>
                <a:r>
                  <a:rPr lang="en-US" dirty="0" smtClean="0"/>
                  <a:t>individuals are identical </a:t>
                </a:r>
              </a:p>
              <a:p>
                <a:pPr lvl="2"/>
                <a:r>
                  <a:rPr lang="en-US" dirty="0" smtClean="0"/>
                  <a:t>Individuals have an equal exposure to each sampling pass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4375030" cy="5943600"/>
              </a:xfrm>
              <a:blipFill>
                <a:blip r:embed="rId2"/>
                <a:stretch>
                  <a:fillRect l="-2510" t="-2154" r="-2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104854" r="-83493" b="-21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104854" r="-1159" b="-21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200952" r="-83493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200952" r="-1159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300952" r="-8349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300952" r="-115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Probability of detection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/>
                  <a:t> in pass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000" b="1" dirty="0"/>
              </a:p>
              <a:p>
                <a:pPr algn="ctr"/>
                <a:endParaRPr lang="en-GB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blipFill>
                <a:blip r:embed="rId4"/>
                <a:stretch>
                  <a:fillRect l="-983" t="-3614" r="-1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838200"/>
            <a:ext cx="437503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Triple-pass depletion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104854" r="-83493" b="-21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104854" r="-1159" b="-21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200952" r="-83493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200952" r="-1159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300952" r="-8349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300952" r="-115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Probability of detection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/>
                  <a:t> in pass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000" b="1" dirty="0"/>
              </a:p>
              <a:p>
                <a:pPr algn="ctr"/>
                <a:endParaRPr lang="en-GB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blipFill>
                <a:blip r:embed="rId4"/>
                <a:stretch>
                  <a:fillRect l="-983" t="-3614" r="-1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89650"/>
            <a:ext cx="4322961" cy="43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199"/>
            <a:ext cx="8991600" cy="1241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define spatial model on streams?</a:t>
            </a:r>
          </a:p>
          <a:p>
            <a:r>
              <a:rPr lang="en-US" dirty="0" smtClean="0"/>
              <a:t>Define an directed acyclic graph (DAG) for network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2079639"/>
            <a:ext cx="4882213" cy="264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79820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79820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98" t="-11957" r="-201493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1000" t="-11957" r="-102500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000" t="-11957" r="-1990" b="-7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5120495" y="2079639"/>
            <a:ext cx="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58254" y="2821510"/>
            <a:ext cx="5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0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35236" y="1589370"/>
                <a:ext cx="5332563" cy="52686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Approach:</a:t>
                </a:r>
              </a:p>
              <a:p>
                <a:r>
                  <a:rPr lang="en-US" dirty="0" smtClean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5236" y="1589370"/>
                <a:ext cx="5332563" cy="5268629"/>
              </a:xfrm>
              <a:blipFill>
                <a:blip r:embed="rId2"/>
                <a:stretch>
                  <a:fillRect l="-2403" r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551982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551982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98" t="-11957" r="-201493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1000" t="-11957" r="-102500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000" t="-11957" r="-1990" b="-7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2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079638"/>
                <a:ext cx="8991599" cy="47021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Approach:</a:t>
                </a:r>
              </a:p>
              <a:p>
                <a:r>
                  <a:rPr lang="en-US" dirty="0" smtClean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This process has a sparse precision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Because it is first-order Markov when moving along the network…</a:t>
                </a:r>
              </a:p>
              <a:p>
                <a:pPr lvl="1"/>
                <a:r>
                  <a:rPr lang="en-US" dirty="0" smtClean="0"/>
                  <a:t>… but I could find it written anywhere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079638"/>
                <a:ext cx="8991599" cy="4702162"/>
              </a:xfrm>
              <a:blipFill>
                <a:blip r:embed="rId2"/>
                <a:stretch>
                  <a:fillRect l="-1085" t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How to define spatial model on streams?</a:t>
            </a:r>
          </a:p>
          <a:p>
            <a:r>
              <a:rPr lang="en-US" dirty="0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6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1955</TotalTime>
  <Words>429</Words>
  <Application>Microsoft Office PowerPoint</Application>
  <PresentationFormat>On-screen Show (4:3)</PresentationFormat>
  <Paragraphs>168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1_Office Theme</vt:lpstr>
      <vt:lpstr>Lecture 9:  Stream-network spatial models</vt:lpstr>
      <vt:lpstr>PowerPoint Presentation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105</cp:revision>
  <dcterms:created xsi:type="dcterms:W3CDTF">2015-12-08T21:28:56Z</dcterms:created>
  <dcterms:modified xsi:type="dcterms:W3CDTF">2018-05-22T17:00:38Z</dcterms:modified>
</cp:coreProperties>
</file>