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268" r:id="rId3"/>
    <p:sldId id="270" r:id="rId4"/>
    <p:sldId id="272" r:id="rId5"/>
    <p:sldId id="292" r:id="rId6"/>
    <p:sldId id="271" r:id="rId7"/>
    <p:sldId id="269" r:id="rId8"/>
    <p:sldId id="273" r:id="rId9"/>
    <p:sldId id="277" r:id="rId10"/>
    <p:sldId id="276" r:id="rId11"/>
    <p:sldId id="287" r:id="rId12"/>
    <p:sldId id="278" r:id="rId13"/>
    <p:sldId id="284" r:id="rId14"/>
    <p:sldId id="285" r:id="rId15"/>
    <p:sldId id="289" r:id="rId16"/>
    <p:sldId id="281" r:id="rId17"/>
    <p:sldId id="290" r:id="rId18"/>
    <p:sldId id="280" r:id="rId19"/>
    <p:sldId id="291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Counts:  Zero-inflated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Counts:  Zero-adjusted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oisson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oisson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probability of a zero</a:t>
                </a:r>
              </a:p>
              <a:p>
                <a:pPr lvl="1"/>
                <a:r>
                  <a:rPr lang="en-US" dirty="0" smtClean="0"/>
                  <a:t>The second term is designed so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oisson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oisson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Biomass:  Tweedie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Biomass: Poisson-link delta-model</a:t>
                </a:r>
              </a:p>
              <a:p>
                <a:pPr lvl="1"/>
                <a:r>
                  <a:rPr lang="en-US" dirty="0" smtClean="0"/>
                  <a:t>Probability of having zero catch is the same as a Poisson or Tweedie distribution: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and catches follow a delta-model: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 where expected positive catch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also the same as the Tweedie distribution: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… where average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also varies across space and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Biomass:  Comparison of Tweedie, delta, and Poisson-link models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4468288"/>
                  </p:ext>
                </p:extLst>
              </p:nvPr>
            </p:nvGraphicFramePr>
            <p:xfrm>
              <a:off x="224284" y="1862826"/>
              <a:ext cx="8514272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470">
                      <a:extLst>
                        <a:ext uri="{9D8B030D-6E8A-4147-A177-3AD203B41FA5}">
                          <a16:colId xmlns:a16="http://schemas.microsoft.com/office/drawing/2014/main" val="3492157544"/>
                        </a:ext>
                      </a:extLst>
                    </a:gridCol>
                    <a:gridCol w="1733910">
                      <a:extLst>
                        <a:ext uri="{9D8B030D-6E8A-4147-A177-3AD203B41FA5}">
                          <a16:colId xmlns:a16="http://schemas.microsoft.com/office/drawing/2014/main" val="1462661334"/>
                        </a:ext>
                      </a:extLst>
                    </a:gridCol>
                    <a:gridCol w="1863305">
                      <a:extLst>
                        <a:ext uri="{9D8B030D-6E8A-4147-A177-3AD203B41FA5}">
                          <a16:colId xmlns:a16="http://schemas.microsoft.com/office/drawing/2014/main" val="1235348660"/>
                        </a:ext>
                      </a:extLst>
                    </a:gridCol>
                    <a:gridCol w="3588587">
                      <a:extLst>
                        <a:ext uri="{9D8B030D-6E8A-4147-A177-3AD203B41FA5}">
                          <a16:colId xmlns:a16="http://schemas.microsoft.com/office/drawing/2014/main" val="152060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Benefits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941513" algn="l"/>
                            </a:tabLst>
                          </a:pPr>
                          <a:r>
                            <a:rPr lang="en-US" dirty="0" smtClean="0"/>
                            <a:t>Delta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Encounter probability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u="none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u="none" smtClean="0">
                                        <a:latin typeface="Cambria Math" panose="02040503050406030204" pitchFamily="18" charset="0"/>
                                      </a:rPr>
                                      <m:t>it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u="none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u="none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u="none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u="none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positive catch rates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</a:t>
                          </a:r>
                          <a:r>
                            <a:rPr lang="en-US" baseline="0" dirty="0" smtClean="0"/>
                            <a:t> fisheries</a:t>
                          </a:r>
                          <a:endParaRPr lang="en-US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Can implement in</a:t>
                          </a:r>
                          <a:r>
                            <a:rPr lang="en-US" baseline="0" dirty="0" smtClean="0"/>
                            <a:t> canned software as two GLMMs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3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Tweedie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numbers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Generative model is clear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 statistics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Correlation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Allows log-link for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30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Poisson-link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numbers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Average 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Same variables as Tweedie but</a:t>
                          </a:r>
                          <a:r>
                            <a:rPr lang="en-US" baseline="0" dirty="0" smtClean="0"/>
                            <a:t> much faster</a:t>
                          </a:r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Correlation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Allows log-link for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GB" dirty="0" smtClean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094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4468288"/>
                  </p:ext>
                </p:extLst>
              </p:nvPr>
            </p:nvGraphicFramePr>
            <p:xfrm>
              <a:off x="224284" y="1862826"/>
              <a:ext cx="8514272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8470">
                      <a:extLst>
                        <a:ext uri="{9D8B030D-6E8A-4147-A177-3AD203B41FA5}">
                          <a16:colId xmlns:a16="http://schemas.microsoft.com/office/drawing/2014/main" val="3492157544"/>
                        </a:ext>
                      </a:extLst>
                    </a:gridCol>
                    <a:gridCol w="1733910">
                      <a:extLst>
                        <a:ext uri="{9D8B030D-6E8A-4147-A177-3AD203B41FA5}">
                          <a16:colId xmlns:a16="http://schemas.microsoft.com/office/drawing/2014/main" val="1462661334"/>
                        </a:ext>
                      </a:extLst>
                    </a:gridCol>
                    <a:gridCol w="1863305">
                      <a:extLst>
                        <a:ext uri="{9D8B030D-6E8A-4147-A177-3AD203B41FA5}">
                          <a16:colId xmlns:a16="http://schemas.microsoft.com/office/drawing/2014/main" val="1235348660"/>
                        </a:ext>
                      </a:extLst>
                    </a:gridCol>
                    <a:gridCol w="3588587">
                      <a:extLst>
                        <a:ext uri="{9D8B030D-6E8A-4147-A177-3AD203B41FA5}">
                          <a16:colId xmlns:a16="http://schemas.microsoft.com/office/drawing/2014/main" val="152060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30000" dirty="0" smtClean="0"/>
                            <a:t>st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nd</a:t>
                          </a:r>
                          <a:r>
                            <a:rPr lang="en-US" dirty="0" smtClean="0"/>
                            <a:t> component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Benefits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745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941513" algn="l"/>
                            </a:tabLst>
                          </a:pPr>
                          <a:r>
                            <a:rPr lang="en-US" dirty="0" smtClean="0"/>
                            <a:t>Delta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44000" r="-315439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44000" r="-19379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Familiar in</a:t>
                          </a:r>
                          <a:r>
                            <a:rPr lang="en-US" baseline="0" dirty="0" smtClean="0"/>
                            <a:t> fisheries</a:t>
                          </a:r>
                          <a:endParaRPr lang="en-US" dirty="0" smtClean="0"/>
                        </a:p>
                        <a:p>
                          <a:pPr marL="112713" indent="-112713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/>
                            <a:t>Can implement in</a:t>
                          </a:r>
                          <a:r>
                            <a:rPr lang="en-US" baseline="0" dirty="0" smtClean="0"/>
                            <a:t> canned software as two GLMMs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38768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Tweedie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110204" r="-315439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110204" r="-19379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521" t="-110204" r="-679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30051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Poisson-link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842" t="-211282" r="-31543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06" t="-211282" r="-19379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521" t="-211282" r="-67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094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16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Linear predictors for survey data:</a:t>
                </a:r>
              </a:p>
              <a:p>
                <a:r>
                  <a:rPr lang="en-US" dirty="0" smtClean="0"/>
                  <a:t>Example: delta-model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inear predictors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Predict density at all modeled locations and times</a:t>
                </a:r>
              </a:p>
              <a:p>
                <a:pPr lvl="1"/>
                <a:r>
                  <a:rPr lang="en-US" dirty="0" smtClean="0"/>
                  <a:t>Density for delta or Poisson-link delta models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Drop non-spatial terms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interpreted as things affecting catch rates besides density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logit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Predicting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predict density at unmodeled locations? 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Interpolate</a:t>
                </a: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“Predictive process models”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0</a:t>
                </a:r>
                <a:r>
                  <a:rPr lang="en-US" baseline="30000" dirty="0" smtClean="0">
                    <a:latin typeface="Cambria Math" panose="02040503050406030204" pitchFamily="18" charset="0"/>
                  </a:rPr>
                  <a:t>th</a:t>
                </a:r>
                <a:r>
                  <a:rPr lang="en-US" dirty="0" smtClean="0">
                    <a:latin typeface="Cambria Math" panose="02040503050406030204" pitchFamily="18" charset="0"/>
                  </a:rPr>
                  <a:t> order interpolation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the area closest to modelled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Calculating areas</a:t>
                </a:r>
              </a:p>
              <a:p>
                <a:pPr marL="1771650" lvl="3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1771650" lvl="3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samples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interpolation</a:t>
                </a:r>
              </a:p>
              <a:p>
                <a:pPr lvl="2"/>
                <a:r>
                  <a:rPr lang="en-US" dirty="0" smtClean="0"/>
                  <a:t>Used by INLA when interpolating between vertices of SPDE triangles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(given 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order interpolation)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</a:t>
            </a:r>
            <a:r>
              <a:rPr lang="en-US" smtClean="0"/>
              <a:t>add center-of-gravity</a:t>
            </a:r>
            <a:r>
              <a:rPr lang="en-US" dirty="0" smtClean="0"/>
              <a:t>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21616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21616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standardization (week 7 lecture)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model (week 7 lab)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is index standardization?</a:t>
                </a: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Many models use a two-stage process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Analyze survey data to aggregate across space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Fit time-series models to products from step #1</a:t>
                </a:r>
              </a:p>
              <a:p>
                <a:pPr marL="514350" indent="-4572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Surplus production models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latent variable representing population abundance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production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fishing fraction times biomass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process error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parameters are estimated by fitting to an abundance index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abundance index that is proportional to abundance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proportionality constant (“catchability coefficient)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NegativeBinomial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Ways to model survey data: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 data</a:t>
            </a:r>
          </a:p>
          <a:p>
            <a:pPr lvl="1"/>
            <a:r>
              <a:rPr lang="en-US" dirty="0" smtClean="0"/>
              <a:t>Counts</a:t>
            </a:r>
          </a:p>
          <a:p>
            <a:pPr lvl="1"/>
            <a:r>
              <a:rPr lang="en-US" dirty="0" smtClean="0"/>
              <a:t>Often contains more zeros than expected (true and false zeros)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data</a:t>
            </a:r>
          </a:p>
          <a:p>
            <a:pPr lvl="1"/>
            <a:r>
              <a:rPr lang="en-US" dirty="0" smtClean="0"/>
              <a:t>Biomass</a:t>
            </a:r>
          </a:p>
          <a:p>
            <a:pPr lvl="1"/>
            <a:r>
              <a:rPr lang="en-US" dirty="0" smtClean="0"/>
              <a:t>Often arises from weighing all encountered individuals</a:t>
            </a:r>
          </a:p>
          <a:p>
            <a:pPr lvl="1"/>
            <a:r>
              <a:rPr lang="en-US" dirty="0" smtClean="0"/>
              <a:t>Must model zeros (non-encounter) and positive real biomass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411</Words>
  <Application>Microsoft Office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96</cp:revision>
  <dcterms:created xsi:type="dcterms:W3CDTF">2015-12-08T21:28:56Z</dcterms:created>
  <dcterms:modified xsi:type="dcterms:W3CDTF">2018-05-08T17:37:53Z</dcterms:modified>
</cp:coreProperties>
</file>