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6" r:id="rId2"/>
    <p:sldId id="282" r:id="rId3"/>
    <p:sldId id="283" r:id="rId4"/>
    <p:sldId id="286" r:id="rId5"/>
    <p:sldId id="284" r:id="rId6"/>
    <p:sldId id="285" r:id="rId7"/>
    <p:sldId id="277" r:id="rId8"/>
    <p:sldId id="278" r:id="rId9"/>
    <p:sldId id="279" r:id="rId10"/>
    <p:sldId id="280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27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Models with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22</a:t>
            </a:r>
            <a:r>
              <a:rPr lang="en-US" dirty="0" smtClean="0"/>
              <a:t>, 2018</a:t>
            </a:r>
          </a:p>
          <a:p>
            <a:pPr algn="l"/>
            <a:r>
              <a:rPr lang="en-US" dirty="0" smtClean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theory of advective-diffuse movement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how to specify a sparse advective-diffusive movement matrix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a general solution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 smtClean="0"/>
                  <a:t> is the matrix exponential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Advection-diffusion:</a:t>
                </a:r>
              </a:p>
              <a:p>
                <a:pPr lvl="1"/>
                <a:r>
                  <a:rPr lang="en-US" dirty="0" smtClean="0"/>
                  <a:t>Advection – directed movement of individuals in a specific direction</a:t>
                </a:r>
              </a:p>
              <a:p>
                <a:pPr lvl="1"/>
                <a:r>
                  <a:rPr lang="en-US" dirty="0" smtClean="0"/>
                  <a:t>Diffusion – random movement of individuals away from their current location</a:t>
                </a:r>
              </a:p>
              <a:p>
                <a:r>
                  <a:rPr lang="en-US" dirty="0" smtClean="0"/>
                  <a:t>Possible to include if we can define a differential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GB" dirty="0" smtClean="0"/>
                  <a:t> is the net effect of advection and diffusion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5" y="2971800"/>
                <a:ext cx="46038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>
                              <a:latin typeface="Cambria Math"/>
                            </a:rPr>
                            <m:t>𝐬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436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𝐬</m:t>
                        </m:r>
                      </m:e>
                    </m:acc>
                  </m:oMath>
                </a14:m>
                <a:r>
                  <a:rPr lang="en-US" sz="2400" dirty="0" smtClean="0"/>
                  <a:t>: side length</a:t>
                </a:r>
              </a:p>
              <a:p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𝐯</m:t>
                        </m:r>
                      </m:e>
                    </m:acc>
                  </m:oMath>
                </a14:m>
                <a:r>
                  <a:rPr lang="en-US" sz="2400" dirty="0" smtClean="0"/>
                  <a:t>: velocity eastward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0" y="381000"/>
                <a:ext cx="3864429" cy="1200329"/>
              </a:xfrm>
              <a:prstGeom prst="rect">
                <a:avLst/>
              </a:prstGeom>
              <a:blipFill>
                <a:blip r:embed="rId4"/>
                <a:stretch>
                  <a:fillRect l="-2366" t="-8163"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5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𝐯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71" y="5084302"/>
                <a:ext cx="3654014" cy="793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65071" y="1449238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437" y="3505200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71086" y="3469141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5071" y="5555412"/>
            <a:ext cx="9525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2939419"/>
                <a:ext cx="566372" cy="58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: diffusion velocity (East-West)</a:t>
                </a: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diffusion velocity (North-south)</a:t>
                </a:r>
                <a:endParaRPr lang="en-US" sz="2400" i="1" dirty="0"/>
              </a:p>
              <a:p>
                <a:pPr marL="457200" indent="-457200"/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2824556"/>
              </a:xfrm>
              <a:prstGeom prst="rect">
                <a:avLst/>
              </a:prstGeom>
              <a:blipFill>
                <a:blip r:embed="rId4"/>
                <a:stretch>
                  <a:fillRect l="-2524" t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191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77" y="2460651"/>
                <a:ext cx="568617" cy="5879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11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12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13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14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65071" y="166489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46021" y="82669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46021" y="166489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79296" y="166489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6438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777388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77388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10663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573184" y="5546785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554134" y="4708585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4134" y="5546785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087409" y="5546785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7954" y="35274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308904" y="26892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08904" y="3527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42179" y="35274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9" grpId="0"/>
      <p:bldP spid="31" grpId="0"/>
      <p:bldP spid="33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171" y="2514600"/>
            <a:ext cx="2209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9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0171" y="5334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71" y="25146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057" y="4495800"/>
            <a:ext cx="2209800" cy="198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5071" y="350520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46021" y="26670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46021" y="35052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9296" y="350520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6233" y="350520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1" y="3058103"/>
                <a:ext cx="5479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40" y="2542721"/>
                <a:ext cx="5532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74" y="3516868"/>
                <a:ext cx="556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57" y="4082534"/>
                <a:ext cx="556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08" y="2500472"/>
                <a:ext cx="1926566" cy="369332"/>
              </a:xfrm>
              <a:prstGeom prst="rect">
                <a:avLst/>
              </a:prstGeom>
              <a:blipFill>
                <a:blip r:embed="rId6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7" y="2511421"/>
                <a:ext cx="1844615" cy="369332"/>
              </a:xfrm>
              <a:prstGeom prst="rect">
                <a:avLst/>
              </a:prstGeom>
              <a:blipFill>
                <a:blip r:embed="rId7"/>
                <a:stretch>
                  <a:fillRect l="-2980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2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523220"/>
                <a:ext cx="1800045" cy="369332"/>
              </a:xfrm>
              <a:prstGeom prst="rect">
                <a:avLst/>
              </a:prstGeom>
              <a:blipFill>
                <a:blip r:embed="rId8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Neighbor 4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4479987"/>
                <a:ext cx="1800045" cy="369332"/>
              </a:xfrm>
              <a:prstGeom prst="rect">
                <a:avLst/>
              </a:prstGeom>
              <a:blipFill>
                <a:blip r:embed="rId9"/>
                <a:stretch>
                  <a:fillRect l="-305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Focal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09" y="2514600"/>
                <a:ext cx="906134" cy="923330"/>
              </a:xfrm>
              <a:prstGeom prst="rect">
                <a:avLst/>
              </a:prstGeom>
              <a:blipFill>
                <a:blip r:embed="rId10"/>
                <a:stretch>
                  <a:fillRect l="-6040" t="-3974" b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1" y="2971800"/>
                <a:ext cx="5952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7184571" y="2514600"/>
            <a:ext cx="0" cy="198120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60171" y="381000"/>
            <a:ext cx="22098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7" y="10180"/>
                <a:ext cx="6034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97971" y="2514601"/>
            <a:ext cx="1" cy="1981199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1915180"/>
                <a:ext cx="6034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 flipV="1">
            <a:off x="2460171" y="6685472"/>
            <a:ext cx="2220686" cy="20128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23" y="6334780"/>
                <a:ext cx="6034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𝐬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side lengths</a:t>
                </a:r>
              </a:p>
              <a:p>
                <a:pPr marL="457200" indent="-457200"/>
                <a:r>
                  <a:rPr lang="en-US" sz="2400" i="1" dirty="0" err="1"/>
                  <a:t>n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dirty="0" smtClean="0"/>
                  <a:t>: Total number in cell </a:t>
                </a:r>
                <a:r>
                  <a:rPr lang="en-US" sz="2400" i="1" dirty="0"/>
                  <a:t>i</a:t>
                </a:r>
                <a:endParaRPr lang="en-US" sz="2400" dirty="0" smtClean="0"/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: Movement towards cell </a:t>
                </a:r>
                <a:r>
                  <a:rPr lang="en-US" sz="2400" i="1" dirty="0" err="1" smtClean="0"/>
                  <a:t>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3" y="63082"/>
                <a:ext cx="3864429" cy="1200329"/>
              </a:xfrm>
              <a:prstGeom prst="rect">
                <a:avLst/>
              </a:prstGeom>
              <a:blipFill>
                <a:blip r:embed="rId15"/>
                <a:stretch>
                  <a:fillRect l="-2524" t="-8122" r="-1262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4550395"/>
                <a:ext cx="4463143" cy="22452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3546021" y="1613140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26971" y="77494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26971" y="161314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060246" y="1613140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37183" y="1613140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74871" y="3588589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755821" y="2750389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755821" y="3588589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89096" y="3588589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66033" y="3588589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26971" y="5589917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7921" y="4751717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507921" y="5589917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41196" y="5589917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18133" y="5589917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58943" y="3605842"/>
            <a:ext cx="476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239893" y="2767642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39893" y="3605842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73168" y="3605842"/>
            <a:ext cx="4667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50105" y="3605842"/>
            <a:ext cx="54675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4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dirty="0" smtClean="0"/>
                  <a:t> is a movement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𝐮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  <m:r>
                            <a:rPr lang="en-US" b="0" i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matexp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0">
                          <a:latin typeface="Cambria Math"/>
                        </a:rPr>
                        <m:t>𝐮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And using the Euler approximation with </a:t>
                </a:r>
                <a:r>
                  <a:rPr lang="el-GR" dirty="0" smtClean="0"/>
                  <a:t>Δ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steps: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</a:rPr>
                        <m:t>𝐌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>
                                      <a:latin typeface="Cambria Math"/>
                                    </a:rPr>
                                    <m:t>𝐮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𝚺𝛁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b="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10600" cy="5562600"/>
              </a:xfrm>
              <a:prstGeom prst="rect">
                <a:avLst/>
              </a:prstGeom>
              <a:blipFill>
                <a:blip r:embed="rId2"/>
                <a:stretch>
                  <a:fillRect l="-1629" t="-1314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James.Thorson\Desktop\UW Hideaway\Collaborations\2015 -- spatial Gompertz with movement\MatrixExponential--Do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" y="26670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mes.Thorson\Desktop\UW Hideaway\Collaborations\2015 -- spatial Gompertz with movement\MatrixExponential--Compari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70" y="2667000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8686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Euler approximation is sparse!</a:t>
            </a:r>
          </a:p>
          <a:p>
            <a:pPr lvl="1"/>
            <a:r>
              <a:rPr lang="en-US" dirty="0" smtClean="0"/>
              <a:t>Sparseness / accuracy scales with number of steps</a:t>
            </a:r>
            <a:endParaRPr lang="en-US" dirty="0"/>
          </a:p>
        </p:txBody>
      </p:sp>
      <p:pic>
        <p:nvPicPr>
          <p:cNvPr id="5125" name="Picture 5" descr="C:\Users\James.Thorson\Desktop\UW Hideaway\Collaborations\2015 -- spatial Gompertz with movement\MatrixExponential--ColorLege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61" y="2667000"/>
            <a:ext cx="537482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</a:t>
                </a:r>
                <a:r>
                  <a:rPr lang="en-US" dirty="0" err="1" smtClean="0"/>
                  <a:t>Gompertz</a:t>
                </a:r>
                <a:r>
                  <a:rPr lang="en-US" dirty="0" smtClean="0"/>
                  <a:t> with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𝑡</m:t>
                          </m:r>
                          <m:r>
                            <a:rPr lang="en-US" b="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ea typeface="Cambria Math"/>
                      </a:rPr>
                      <m:t>𝛚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  <a:ea typeface="Cambria Math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… it </a:t>
                </a:r>
                <a:r>
                  <a:rPr lang="en-US" dirty="0"/>
                  <a:t>reduces to the version with no movement</a:t>
                </a: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800" cy="5654675"/>
              </a:xfrm>
              <a:blipFill>
                <a:blip r:embed="rId2"/>
                <a:stretch>
                  <a:fillRect l="-1474" t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𝛚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State-space parameterization</a:t>
                </a:r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/>
                            </a:rPr>
                            <m:t>𝐌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/>
                          <a:ea typeface="Cambria Math"/>
                        </a:rPr>
                        <m:t>𝛚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MVN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𝐝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86400"/>
              </a:xfrm>
              <a:blipFill>
                <a:blip r:embed="rId2"/>
                <a:stretch>
                  <a:fillRect l="-1474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0"/>
            <a:ext cx="8610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2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352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Sparse matrix</a:t>
            </a:r>
          </a:p>
          <a:p>
            <a:r>
              <a:rPr lang="en-US" dirty="0" smtClean="0"/>
              <a:t>Easier computation</a:t>
            </a:r>
          </a:p>
          <a:p>
            <a:r>
              <a:rPr lang="en-US" dirty="0" smtClean="0"/>
              <a:t>Less computer memory</a:t>
            </a:r>
          </a:p>
          <a:p>
            <a:r>
              <a:rPr lang="en-US" dirty="0" smtClean="0"/>
              <a:t>Faster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James.Thorson\Desktop\UW Hideaway\Collaborations\2015 -- spatial Gompertz with movement\2015-05-14\Rep=8\Hess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5486411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forms of movement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6" y="1845329"/>
            <a:ext cx="6717560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771" y="1463040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movement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729345" y="1475997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Rail car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93919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migration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91993" y="1475997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separable computation</a:t>
            </a:r>
          </a:p>
          <a:p>
            <a:pPr lvl="1"/>
            <a:r>
              <a:rPr lang="en-US" dirty="0" smtClean="0"/>
              <a:t>200 triangles + 20 years = 5 min. on laptop</a:t>
            </a:r>
          </a:p>
          <a:p>
            <a:pPr lvl="1"/>
            <a:r>
              <a:rPr lang="en-US" dirty="0" smtClean="0"/>
              <a:t>Seems to recovery dynamics and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10634" y="3503720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  <p:pic>
        <p:nvPicPr>
          <p:cNvPr id="1026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0"/>
          <a:stretch/>
        </p:blipFill>
        <p:spPr bwMode="auto">
          <a:xfrm>
            <a:off x="489855" y="2864897"/>
            <a:ext cx="8704106" cy="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5000"/>
          <a:stretch/>
        </p:blipFill>
        <p:spPr bwMode="auto">
          <a:xfrm>
            <a:off x="489855" y="3733800"/>
            <a:ext cx="8704106" cy="8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4" b="49338"/>
          <a:stretch/>
        </p:blipFill>
        <p:spPr bwMode="auto">
          <a:xfrm>
            <a:off x="489855" y="4963885"/>
            <a:ext cx="8704106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2"/>
          <a:stretch/>
        </p:blipFill>
        <p:spPr bwMode="auto">
          <a:xfrm>
            <a:off x="472551" y="5834743"/>
            <a:ext cx="8704106" cy="8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-590818" y="5592047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 can be estimated using count data</a:t>
            </a:r>
          </a:p>
          <a:p>
            <a:pPr lvl="1"/>
            <a:r>
              <a:rPr lang="en-US" dirty="0" smtClean="0"/>
              <a:t>Euler approximation is sufficient for local advection-diffusion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ames.Thorson\Desktop\UW Hideaway\Collaborations\2015 -- spatial Gompertz with movement\2015-05-14-b\Rep=1\True_vs_Est--Movement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4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movement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07551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r="58169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Rail car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2694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2" t="-343" r="27542" b="343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6" y="1370311"/>
            <a:ext cx="188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migration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 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Different forms of movement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𝐌𝐛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M       = </a:t>
                </a:r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4" t="172" r="-60" b="-172"/>
          <a:stretch/>
        </p:blipFill>
        <p:spPr>
          <a:xfrm>
            <a:off x="7763213" y="1752600"/>
            <a:ext cx="1006716" cy="49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2197" y="1370311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Diffusion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26887"/>
              </p:ext>
            </p:extLst>
          </p:nvPr>
        </p:nvGraphicFramePr>
        <p:xfrm>
          <a:off x="1956263" y="1836420"/>
          <a:ext cx="5583380" cy="47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6">
                  <a:extLst>
                    <a:ext uri="{9D8B030D-6E8A-4147-A177-3AD203B41FA5}">
                      <a16:colId xmlns:a16="http://schemas.microsoft.com/office/drawing/2014/main" val="1280675282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175575956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451617241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3561794849"/>
                    </a:ext>
                  </a:extLst>
                </a:gridCol>
                <a:gridCol w="1116676">
                  <a:extLst>
                    <a:ext uri="{9D8B030D-6E8A-4147-A177-3AD203B41FA5}">
                      <a16:colId xmlns:a16="http://schemas.microsoft.com/office/drawing/2014/main" val="210061226"/>
                    </a:ext>
                  </a:extLst>
                </a:gridCol>
              </a:tblGrid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3241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8467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01753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1-2p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952"/>
                  </a:ext>
                </a:extLst>
              </a:tr>
              <a:tr h="953766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1-p</a:t>
                      </a:r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Solving differential equations</a:t>
                </a:r>
              </a:p>
              <a:p>
                <a:r>
                  <a:rPr lang="en-US" dirty="0" smtClean="0"/>
                  <a:t>Say you know a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definition of the exponential function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you solve for change after some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r>
                  <a:rPr lang="en-US" dirty="0" smtClean="0"/>
                  <a:t>Well, if A is diagonal: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Then its easy!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simultaneous differential equations</a:t>
                </a:r>
              </a:p>
              <a:p>
                <a:r>
                  <a:rPr lang="en-US" dirty="0"/>
                  <a:t>Say you know a rate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Well, if A is diagonalizable: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 smtClean="0"/>
                  <a:t> is diagonal, t</a:t>
                </a:r>
                <a:r>
                  <a:rPr lang="en-US" dirty="0" smtClean="0"/>
                  <a:t>hen: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340</Words>
  <Application>Microsoft Office PowerPoint</Application>
  <PresentationFormat>On-screen Show (4:3)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Lecture 9:  Models with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Movement math</vt:lpstr>
      <vt:lpstr>Movement math</vt:lpstr>
      <vt:lpstr>Movement math</vt:lpstr>
      <vt:lpstr>Movement math</vt:lpstr>
      <vt:lpstr>Movement math</vt:lpstr>
      <vt:lpstr>Movement math</vt:lpstr>
      <vt:lpstr>Movement math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92</cp:revision>
  <dcterms:created xsi:type="dcterms:W3CDTF">2015-12-08T21:28:56Z</dcterms:created>
  <dcterms:modified xsi:type="dcterms:W3CDTF">2018-05-11T16:55:17Z</dcterms:modified>
</cp:coreProperties>
</file>