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6" r:id="rId2"/>
    <p:sldId id="284" r:id="rId3"/>
    <p:sldId id="282" r:id="rId4"/>
    <p:sldId id="290" r:id="rId5"/>
    <p:sldId id="291" r:id="rId6"/>
    <p:sldId id="283" r:id="rId7"/>
    <p:sldId id="286" r:id="rId8"/>
    <p:sldId id="287" r:id="rId9"/>
    <p:sldId id="288" r:id="rId10"/>
    <p:sldId id="289" r:id="rId11"/>
    <p:sldId id="29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9:  Stream-network spatial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160917"/>
          </a:xfrm>
        </p:spPr>
        <p:txBody>
          <a:bodyPr/>
          <a:lstStyle/>
          <a:p>
            <a:r>
              <a:rPr lang="en-US" dirty="0" smtClean="0"/>
              <a:t>May 22, 2018</a:t>
            </a:r>
          </a:p>
          <a:p>
            <a:pPr algn="l"/>
            <a:r>
              <a:rPr lang="en-US" dirty="0" smtClean="0"/>
              <a:t>Learning goals: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 how to specify a spatial model on a stream network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23690"/>
            <a:ext cx="8991599" cy="4858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[see code to confirm that both approaches give same result]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How to define spatial model on streams?</a:t>
            </a:r>
          </a:p>
          <a:p>
            <a:r>
              <a:rPr lang="en-US" smtClean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6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923690"/>
                <a:ext cx="8991599" cy="485810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Add spatial variation in detection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using stream-network distance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923690"/>
                <a:ext cx="8991599" cy="4858109"/>
              </a:xfrm>
              <a:blipFill>
                <a:blip r:embed="rId2"/>
                <a:stretch>
                  <a:fillRect l="-1221" t="-1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4" idx="5"/>
            <a:endCxn id="5" idx="1"/>
          </p:cNvCxnSpPr>
          <p:nvPr/>
        </p:nvCxnSpPr>
        <p:spPr>
          <a:xfrm>
            <a:off x="1855076" y="2018978"/>
            <a:ext cx="455613" cy="52130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656272" y="1820174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274895" y="2506172"/>
            <a:ext cx="244415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286397" y="3487426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98024" y="418452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930106" y="4184529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490844" y="3138054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715110" y="4901699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310689" y="539445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962742" y="490169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766040" y="4184528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492815" y="3487424"/>
            <a:ext cx="232913" cy="2329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stCxn id="6" idx="0"/>
            <a:endCxn id="5" idx="4"/>
          </p:cNvCxnSpPr>
          <p:nvPr/>
        </p:nvCxnSpPr>
        <p:spPr>
          <a:xfrm flipH="1" flipV="1">
            <a:off x="2397103" y="2739085"/>
            <a:ext cx="5751" cy="74834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6" idx="3"/>
          </p:cNvCxnSpPr>
          <p:nvPr/>
        </p:nvCxnSpPr>
        <p:spPr>
          <a:xfrm flipV="1">
            <a:off x="796828" y="3686230"/>
            <a:ext cx="1523678" cy="53240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8" idx="1"/>
          </p:cNvCxnSpPr>
          <p:nvPr/>
        </p:nvCxnSpPr>
        <p:spPr>
          <a:xfrm>
            <a:off x="2485201" y="3686230"/>
            <a:ext cx="479014" cy="53240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7"/>
            <a:endCxn id="8" idx="3"/>
          </p:cNvCxnSpPr>
          <p:nvPr/>
        </p:nvCxnSpPr>
        <p:spPr>
          <a:xfrm flipV="1">
            <a:off x="2509493" y="4383333"/>
            <a:ext cx="454722" cy="104523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7"/>
            <a:endCxn id="9" idx="3"/>
          </p:cNvCxnSpPr>
          <p:nvPr/>
        </p:nvCxnSpPr>
        <p:spPr>
          <a:xfrm flipV="1">
            <a:off x="3128910" y="3336858"/>
            <a:ext cx="1396043" cy="88178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5"/>
            <a:endCxn id="10" idx="1"/>
          </p:cNvCxnSpPr>
          <p:nvPr/>
        </p:nvCxnSpPr>
        <p:spPr>
          <a:xfrm>
            <a:off x="3128910" y="4383333"/>
            <a:ext cx="620309" cy="55247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2" idx="2"/>
          </p:cNvCxnSpPr>
          <p:nvPr/>
        </p:nvCxnSpPr>
        <p:spPr>
          <a:xfrm flipV="1">
            <a:off x="3948023" y="5018155"/>
            <a:ext cx="1014719" cy="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7"/>
            <a:endCxn id="13" idx="3"/>
          </p:cNvCxnSpPr>
          <p:nvPr/>
        </p:nvCxnSpPr>
        <p:spPr>
          <a:xfrm flipV="1">
            <a:off x="5161546" y="4383332"/>
            <a:ext cx="638603" cy="55247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7"/>
            <a:endCxn id="14" idx="3"/>
          </p:cNvCxnSpPr>
          <p:nvPr/>
        </p:nvCxnSpPr>
        <p:spPr>
          <a:xfrm flipV="1">
            <a:off x="5964844" y="3686228"/>
            <a:ext cx="562080" cy="53240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</p:cNvCxnSpPr>
          <p:nvPr/>
        </p:nvCxnSpPr>
        <p:spPr>
          <a:xfrm flipH="1">
            <a:off x="9953" y="4383332"/>
            <a:ext cx="622180" cy="124403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4" idx="1"/>
          </p:cNvCxnSpPr>
          <p:nvPr/>
        </p:nvCxnSpPr>
        <p:spPr>
          <a:xfrm>
            <a:off x="11824" y="1475117"/>
            <a:ext cx="1678557" cy="37916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1" idx="4"/>
          </p:cNvCxnSpPr>
          <p:nvPr/>
        </p:nvCxnSpPr>
        <p:spPr>
          <a:xfrm flipV="1">
            <a:off x="2095054" y="5627371"/>
            <a:ext cx="332092" cy="7827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9" idx="7"/>
          </p:cNvCxnSpPr>
          <p:nvPr/>
        </p:nvCxnSpPr>
        <p:spPr>
          <a:xfrm flipH="1">
            <a:off x="4689648" y="2120175"/>
            <a:ext cx="917522" cy="105198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4" idx="7"/>
          </p:cNvCxnSpPr>
          <p:nvPr/>
        </p:nvCxnSpPr>
        <p:spPr>
          <a:xfrm flipH="1">
            <a:off x="6691619" y="3333685"/>
            <a:ext cx="2452381" cy="18784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2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Imagine you have samples on a stream network</a:t>
            </a:r>
            <a:endParaRPr lang="en-GB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1613140"/>
            <a:ext cx="8626077" cy="46774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1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599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to estimate detection probability?</a:t>
            </a:r>
            <a:endParaRPr lang="en-US" dirty="0"/>
          </a:p>
          <a:p>
            <a:r>
              <a:rPr lang="en-US" dirty="0" smtClean="0"/>
              <a:t>Design an experiment with replicated sampling!</a:t>
            </a:r>
          </a:p>
          <a:p>
            <a:pPr lvl="1"/>
            <a:r>
              <a:rPr lang="en-US" dirty="0" smtClean="0"/>
              <a:t>Closed-population tag-recapture</a:t>
            </a:r>
          </a:p>
          <a:p>
            <a:pPr lvl="1"/>
            <a:r>
              <a:rPr lang="en-US" dirty="0" smtClean="0"/>
              <a:t>Occupancy models</a:t>
            </a:r>
          </a:p>
          <a:p>
            <a:pPr lvl="1"/>
            <a:r>
              <a:rPr lang="en-US" dirty="0" smtClean="0"/>
              <a:t>Triple-pass depletion sampling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Extensions to model-based replicates</a:t>
            </a:r>
          </a:p>
          <a:p>
            <a:pPr lvl="1"/>
            <a:r>
              <a:rPr lang="en-US" dirty="0" smtClean="0"/>
              <a:t>Open-population tag-recapture</a:t>
            </a:r>
          </a:p>
          <a:p>
            <a:pPr lvl="1"/>
            <a:r>
              <a:rPr lang="en-US" dirty="0" smtClean="0"/>
              <a:t>Dynamic occupancy models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37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4375030" cy="5943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Triple-pass depletion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Goal:</a:t>
                </a:r>
              </a:p>
              <a:p>
                <a:pPr lvl="1"/>
                <a:r>
                  <a:rPr lang="en-US" dirty="0" smtClean="0"/>
                  <a:t>Estimate detection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for stream fishes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Design</a:t>
                </a:r>
              </a:p>
              <a:p>
                <a:pPr lvl="1"/>
                <a:r>
                  <a:rPr lang="en-US" dirty="0" smtClean="0"/>
                  <a:t>Put nets above and below a stream segment</a:t>
                </a:r>
              </a:p>
              <a:p>
                <a:pPr lvl="2"/>
                <a:r>
                  <a:rPr lang="en-US" dirty="0" smtClean="0"/>
                  <a:t>Closed population within nets</a:t>
                </a:r>
              </a:p>
              <a:p>
                <a:pPr lvl="1"/>
                <a:r>
                  <a:rPr lang="en-US" dirty="0" smtClean="0"/>
                  <a:t>Repeatedly sample fishes within nets</a:t>
                </a:r>
              </a:p>
              <a:p>
                <a:pPr lvl="2"/>
                <a:r>
                  <a:rPr lang="en-US" dirty="0" smtClean="0"/>
                  <a:t>Remove sampled individuals</a:t>
                </a:r>
              </a:p>
              <a:p>
                <a:pPr lvl="1"/>
                <a:r>
                  <a:rPr lang="en-US" dirty="0" smtClean="0"/>
                  <a:t>Assum</a:t>
                </a:r>
                <a:r>
                  <a:rPr lang="en-US" dirty="0" smtClean="0"/>
                  <a:t>ptions</a:t>
                </a:r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smtClean="0"/>
                  <a:t>individuals are identical </a:t>
                </a:r>
              </a:p>
              <a:p>
                <a:pPr lvl="2"/>
                <a:r>
                  <a:rPr lang="en-US" dirty="0" smtClean="0"/>
                  <a:t>Individuals </a:t>
                </a:r>
                <a:r>
                  <a:rPr lang="en-US" dirty="0" smtClean="0"/>
                  <a:t>have an equal exposure to each sampling pass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4375030" cy="5943600"/>
              </a:xfrm>
              <a:blipFill>
                <a:blip r:embed="rId2"/>
                <a:stretch>
                  <a:fillRect l="-2510" t="-2154" r="-25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4451231" y="1903563"/>
              <a:ext cx="4646762" cy="25304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4792">
                      <a:extLst>
                        <a:ext uri="{9D8B030D-6E8A-4147-A177-3AD203B41FA5}">
                          <a16:colId xmlns:a16="http://schemas.microsoft.com/office/drawing/2014/main" val="1685379409"/>
                        </a:ext>
                      </a:extLst>
                    </a:gridCol>
                    <a:gridCol w="2101970">
                      <a:extLst>
                        <a:ext uri="{9D8B030D-6E8A-4147-A177-3AD203B41FA5}">
                          <a16:colId xmlns:a16="http://schemas.microsoft.com/office/drawing/2014/main" val="2760055028"/>
                        </a:ext>
                      </a:extLst>
                    </a:gridCol>
                  </a:tblGrid>
                  <a:tr h="625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Event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Probability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8912155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9489442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0406972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1636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4451231" y="1903563"/>
              <a:ext cx="4646762" cy="25304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4792">
                      <a:extLst>
                        <a:ext uri="{9D8B030D-6E8A-4147-A177-3AD203B41FA5}">
                          <a16:colId xmlns:a16="http://schemas.microsoft.com/office/drawing/2014/main" val="1685379409"/>
                        </a:ext>
                      </a:extLst>
                    </a:gridCol>
                    <a:gridCol w="2101970">
                      <a:extLst>
                        <a:ext uri="{9D8B030D-6E8A-4147-A177-3AD203B41FA5}">
                          <a16:colId xmlns:a16="http://schemas.microsoft.com/office/drawing/2014/main" val="2760055028"/>
                        </a:ext>
                      </a:extLst>
                    </a:gridCol>
                  </a:tblGrid>
                  <a:tr h="6251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Event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Probability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8912155"/>
                      </a:ext>
                    </a:extLst>
                  </a:tr>
                  <a:tr h="6251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104854" r="-83493" b="-21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104854" r="-1159" b="-2106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4894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200952" r="-83493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200952" r="-1159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04069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" t="-300952" r="-8349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449" t="-300952" r="-1159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1636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31589" y="1181819"/>
                <a:ext cx="43362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Probability of detection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2000" b="1" dirty="0"/>
                  <a:t> in pass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sz="2000" b="1" dirty="0"/>
              </a:p>
              <a:p>
                <a:pPr algn="ctr"/>
                <a:endParaRPr lang="en-GB" sz="20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589" y="1181819"/>
                <a:ext cx="4336211" cy="1015663"/>
              </a:xfrm>
              <a:prstGeom prst="rect">
                <a:avLst/>
              </a:prstGeom>
              <a:blipFill>
                <a:blip r:embed="rId4"/>
                <a:stretch>
                  <a:fillRect l="-983" t="-3614" r="-1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2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199"/>
            <a:ext cx="8991600" cy="12414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to define spatial model on streams?</a:t>
            </a:r>
          </a:p>
          <a:p>
            <a:r>
              <a:rPr lang="en-US" dirty="0" smtClean="0"/>
              <a:t>Define </a:t>
            </a:r>
            <a:r>
              <a:rPr lang="en-US" dirty="0" smtClean="0"/>
              <a:t>an directed acyclic graph (DAG) for network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2079639"/>
            <a:ext cx="4882213" cy="26473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3379820"/>
                  </p:ext>
                </p:extLst>
              </p:nvPr>
            </p:nvGraphicFramePr>
            <p:xfrm>
              <a:off x="76200" y="2219099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Node</a:t>
                          </a:r>
                          <a:endParaRPr lang="en-GB" sz="1800" b="1" i="0" u="none" strike="noStrike" baseline="-25000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GB" sz="18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Parent</a:t>
                          </a:r>
                          <a:r>
                            <a:rPr 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node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Distance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3379820"/>
                  </p:ext>
                </p:extLst>
              </p:nvPr>
            </p:nvGraphicFramePr>
            <p:xfrm>
              <a:off x="76200" y="2219099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558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498" t="-11957" r="-201493" b="-7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101000" t="-11957" r="-102500" b="-7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200000" t="-11957" r="-1990" b="-7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5120495" y="2079639"/>
            <a:ext cx="21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58254" y="2821510"/>
            <a:ext cx="5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0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35236" y="1589370"/>
                <a:ext cx="5332563" cy="52686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Approach:</a:t>
                </a:r>
              </a:p>
              <a:p>
                <a:r>
                  <a:rPr lang="en-US" dirty="0" smtClean="0"/>
                  <a:t>Define the conditional probability of each child given its parent node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5236" y="1589370"/>
                <a:ext cx="5332563" cy="5268629"/>
              </a:xfrm>
              <a:blipFill>
                <a:blip r:embed="rId2"/>
                <a:stretch>
                  <a:fillRect l="-2403" r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551982"/>
                  </p:ext>
                </p:extLst>
              </p:nvPr>
            </p:nvGraphicFramePr>
            <p:xfrm>
              <a:off x="76200" y="2219099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Node</a:t>
                          </a:r>
                          <a:endParaRPr lang="en-GB" sz="1800" b="1" i="0" u="none" strike="noStrike" baseline="-25000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GB" sz="18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Parent</a:t>
                          </a:r>
                          <a:r>
                            <a:rPr 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node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Distance</a:t>
                          </a: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8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551982"/>
                  </p:ext>
                </p:extLst>
              </p:nvPr>
            </p:nvGraphicFramePr>
            <p:xfrm>
              <a:off x="76200" y="2219099"/>
              <a:ext cx="3664068" cy="4638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356">
                      <a:extLst>
                        <a:ext uri="{9D8B030D-6E8A-4147-A177-3AD203B41FA5}">
                          <a16:colId xmlns:a16="http://schemas.microsoft.com/office/drawing/2014/main" val="1405398010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2152514132"/>
                        </a:ext>
                      </a:extLst>
                    </a:gridCol>
                    <a:gridCol w="1221356">
                      <a:extLst>
                        <a:ext uri="{9D8B030D-6E8A-4147-A177-3AD203B41FA5}">
                          <a16:colId xmlns:a16="http://schemas.microsoft.com/office/drawing/2014/main" val="1634314409"/>
                        </a:ext>
                      </a:extLst>
                    </a:gridCol>
                  </a:tblGrid>
                  <a:tr h="558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498" t="-11957" r="-201493" b="-7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101000" t="-11957" r="-102500" b="-7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200000" t="-11957" r="-1990" b="-7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6795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  <a:endParaRPr lang="en-GB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Inf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78795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1603252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1.20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8242704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213819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4.93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67568682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67170159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0979769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935984967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1896480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1.78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96148088"/>
                      </a:ext>
                    </a:extLst>
                  </a:tr>
                  <a:tr h="37097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0.74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073175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How to define spatial model on streams?</a:t>
            </a:r>
          </a:p>
          <a:p>
            <a:r>
              <a:rPr lang="en-US" smtClean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2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079638"/>
                <a:ext cx="8991599" cy="470216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Approach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Define the conditional probability of each child given its parent node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This process has a sparse precision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US" dirty="0" smtClean="0"/>
                  <a:t>Because </a:t>
                </a:r>
                <a:r>
                  <a:rPr lang="en-US" dirty="0" smtClean="0"/>
                  <a:t>it is first-order Markov when moving along the </a:t>
                </a:r>
                <a:r>
                  <a:rPr lang="en-US" dirty="0" smtClean="0"/>
                  <a:t>network…</a:t>
                </a:r>
              </a:p>
              <a:p>
                <a:pPr lvl="1"/>
                <a:r>
                  <a:rPr lang="en-US" dirty="0" smtClean="0"/>
                  <a:t>… but I could find it written anywhere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079638"/>
                <a:ext cx="8991599" cy="4702162"/>
              </a:xfrm>
              <a:blipFill>
                <a:blip r:embed="rId2"/>
                <a:stretch>
                  <a:fillRect l="-1085" t="-1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How to define spatial model on streams?</a:t>
            </a:r>
          </a:p>
          <a:p>
            <a:r>
              <a:rPr lang="en-US" dirty="0" smtClean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6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600"/>
            <a:ext cx="8991599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[see code to check Q calculation using TMB inner hessian]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" y="838199"/>
            <a:ext cx="8991600" cy="124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How to define spatial model on streams?</a:t>
            </a:r>
          </a:p>
          <a:p>
            <a:r>
              <a:rPr lang="en-US" smtClean="0"/>
              <a:t>Define an directed acyclic graph (DAG) for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3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1893</TotalTime>
  <Words>394</Words>
  <Application>Microsoft Office PowerPoint</Application>
  <PresentationFormat>On-screen Show (4:3)</PresentationFormat>
  <Paragraphs>156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1_Office Theme</vt:lpstr>
      <vt:lpstr>Lecture 9:  Stream-network spatial models</vt:lpstr>
      <vt:lpstr>PowerPoint Presentation</vt:lpstr>
      <vt:lpstr>Stream networks</vt:lpstr>
      <vt:lpstr>Stream networks</vt:lpstr>
      <vt:lpstr>Stream networks</vt:lpstr>
      <vt:lpstr>Stream networks</vt:lpstr>
      <vt:lpstr>Stream networks</vt:lpstr>
      <vt:lpstr>Stream networks</vt:lpstr>
      <vt:lpstr>Stream networks</vt:lpstr>
      <vt:lpstr>Stream networks</vt:lpstr>
      <vt:lpstr>Stream networks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103</cp:revision>
  <dcterms:created xsi:type="dcterms:W3CDTF">2015-12-08T21:28:56Z</dcterms:created>
  <dcterms:modified xsi:type="dcterms:W3CDTF">2018-05-22T14:36:17Z</dcterms:modified>
</cp:coreProperties>
</file>