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274" r:id="rId3"/>
    <p:sldId id="267" r:id="rId4"/>
    <p:sldId id="268" r:id="rId5"/>
    <p:sldId id="275" r:id="rId6"/>
    <p:sldId id="280" r:id="rId7"/>
    <p:sldId id="276" r:id="rId8"/>
    <p:sldId id="269" r:id="rId9"/>
    <p:sldId id="270" r:id="rId10"/>
    <p:sldId id="271" r:id="rId11"/>
    <p:sldId id="272" r:id="rId12"/>
    <p:sldId id="273" r:id="rId13"/>
    <p:sldId id="279" r:id="rId14"/>
    <p:sldId id="282" r:id="rId15"/>
    <p:sldId id="281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 want to do this!  (motivates theory of environmental or  biological</a:t>
            </a:r>
            <a:r>
              <a:rPr lang="en-US" baseline="0" dirty="0" smtClean="0"/>
              <a:t> drivers for distributions)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y-axis</a:t>
            </a:r>
          </a:p>
          <a:p>
            <a:endParaRPr lang="en-US" dirty="0" smtClean="0"/>
          </a:p>
          <a:p>
            <a:r>
              <a:rPr lang="en-US" dirty="0" smtClean="0"/>
              <a:t>Bottom one; show line dividing single species and multispecies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9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Predicting rare/</a:t>
            </a:r>
            <a:r>
              <a:rPr lang="en-US" dirty="0" err="1" smtClean="0"/>
              <a:t>undersampled</a:t>
            </a:r>
            <a:r>
              <a:rPr lang="en-US" dirty="0" smtClean="0"/>
              <a:t> species,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bycatch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1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in the math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colors (red:</a:t>
            </a:r>
            <a:r>
              <a:rPr lang="en-US" baseline="0" dirty="0" smtClean="0"/>
              <a:t> high);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no-name panel!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Circle </a:t>
            </a:r>
            <a:r>
              <a:rPr lang="en-US" baseline="0" dirty="0" err="1" smtClean="0"/>
              <a:t>darkblotched</a:t>
            </a:r>
            <a:r>
              <a:rPr lang="en-US" baseline="0" dirty="0" smtClean="0"/>
              <a:t> and aurora (actually bring them forward in new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</a:t>
            </a:r>
            <a:r>
              <a:rPr lang="en-US" baseline="0" dirty="0" smtClean="0"/>
              <a:t> shared information;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measured covariates; biogeographic breaks; searching for better descriptors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these in; (explain colors immediately – ADD COLORS TO</a:t>
            </a:r>
            <a:r>
              <a:rPr lang="en-US" baseline="0" dirty="0" smtClean="0"/>
              <a:t> TEXT)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dropping analytic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Rhovel\Desktop\print\Kulik.silverhorn (1 of 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r="922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52400" y="152400"/>
            <a:ext cx="8869680" cy="65836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4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8:  Multivariate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15, </a:t>
            </a:r>
            <a:r>
              <a:rPr lang="en-US" dirty="0" smtClean="0"/>
              <a:t>2018</a:t>
            </a:r>
          </a:p>
          <a:p>
            <a:pPr algn="l"/>
            <a:r>
              <a:rPr lang="en-US" dirty="0" smtClean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Implement and evaluate spatial factor analysis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Understand interpretation of additive covariance matrices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Estimating latent factors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96807"/>
            <a:ext cx="8991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Estimated spatial factors:   </a:t>
            </a:r>
            <a:r>
              <a:rPr lang="en-US" sz="2000" b="1" dirty="0" smtClean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</a:t>
            </a:r>
            <a:r>
              <a:rPr lang="en-US" sz="2000" b="1" dirty="0" smtClean="0"/>
              <a:t>/ </a:t>
            </a:r>
            <a:r>
              <a:rPr lang="en-US" sz="2000" b="1" dirty="0" smtClean="0">
                <a:solidFill>
                  <a:srgbClr val="92D050"/>
                </a:solidFill>
              </a:rPr>
              <a:t>Medium density</a:t>
            </a:r>
            <a:r>
              <a:rPr lang="en-US" sz="2000" b="1" dirty="0" smtClean="0"/>
              <a:t> / </a:t>
            </a:r>
            <a:r>
              <a:rPr lang="en-US" sz="2000" b="1" dirty="0" smtClean="0">
                <a:solidFill>
                  <a:srgbClr val="0070C0"/>
                </a:solidFill>
              </a:rPr>
              <a:t>Low density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5" b="55095"/>
          <a:stretch/>
        </p:blipFill>
        <p:spPr>
          <a:xfrm>
            <a:off x="4646560" y="1696917"/>
            <a:ext cx="4457435" cy="443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44528" b="8931"/>
          <a:stretch/>
        </p:blipFill>
        <p:spPr>
          <a:xfrm>
            <a:off x="76200" y="1696917"/>
            <a:ext cx="4606555" cy="4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Estimate co-occurrence</a:t>
                </a:r>
              </a:p>
              <a:p>
                <a:r>
                  <a:rPr lang="en-US" sz="2400" dirty="0" smtClean="0"/>
                  <a:t>Analytic estimates provide confidence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Less noisy than single-species estimates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3200400" cy="5562600"/>
              </a:xfrm>
              <a:blipFill>
                <a:blip r:embed="rId3"/>
                <a:stretch>
                  <a:fillRect l="-4000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0" b="47619"/>
          <a:stretch/>
        </p:blipFill>
        <p:spPr bwMode="auto">
          <a:xfrm>
            <a:off x="3429000" y="1317160"/>
            <a:ext cx="3015343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b="47619"/>
          <a:stretch/>
        </p:blipFill>
        <p:spPr bwMode="auto">
          <a:xfrm>
            <a:off x="6444343" y="1317160"/>
            <a:ext cx="2471068" cy="287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 r="45040"/>
          <a:stretch/>
        </p:blipFill>
        <p:spPr bwMode="auto">
          <a:xfrm>
            <a:off x="3429000" y="4190989"/>
            <a:ext cx="3015343" cy="261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 descr="C:\Users\James.Thorson\Desktop\UW Hideaway\Collaborations\2014 -- Spatial factor analyis\2014-04-09_AllSebastes_Predictive=1\Fig_2_Corr_matrix_example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0" t="52381"/>
          <a:stretch/>
        </p:blipFill>
        <p:spPr bwMode="auto">
          <a:xfrm>
            <a:off x="6444343" y="4190989"/>
            <a:ext cx="2471068" cy="26125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29000" y="990600"/>
            <a:ext cx="54864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Correlation</a:t>
            </a:r>
            <a:r>
              <a:rPr lang="en-US" b="1" dirty="0" smtClean="0"/>
              <a:t>: 	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-1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Improves prediction</a:t>
            </a:r>
            <a:endParaRPr lang="en-US" b="1" dirty="0"/>
          </a:p>
        </p:txBody>
      </p:sp>
      <p:pic>
        <p:nvPicPr>
          <p:cNvPr id="9221" name="Picture 5" descr="C:\Users\James.Thorson\Desktop\UW Hideaway\Collaborations\2014 -- Spatial factor analyis\2014-04-09_AllSebastes_Predictive=1\Fig_4_Predictive_correlation_histograms_PP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t="-333" b="5396"/>
          <a:stretch/>
        </p:blipFill>
        <p:spPr bwMode="auto">
          <a:xfrm>
            <a:off x="1519532" y="1583473"/>
            <a:ext cx="6993688" cy="47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6602" y="6248400"/>
            <a:ext cx="708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Bad		Predictive accuracy		Good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97154" y="1743786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Spatial factor analysis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7155" y="3336553"/>
            <a:ext cx="113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Single species models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3884" y="4936753"/>
            <a:ext cx="128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Difference between methods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Additive covariance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could be other low-parameter covariance matrices, e.g.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𝑎𝑥𝑜𝑛𝑜𝑚𝑖𝑐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the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same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genus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𝑙𝑖𝑓𝑒h𝑖𝑠𝑡𝑜𝑟𝑦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∞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algn="just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difference in maximum length for two species</a:t>
                </a:r>
              </a:p>
              <a:p>
                <a:pPr marL="514350" indent="-457200" algn="just"/>
                <a:r>
                  <a:rPr lang="en-US" dirty="0" smtClean="0"/>
                  <a:t>Estimate variance explained by life-history, taxonomy, and residual processes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872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9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Expected </a:t>
                </a:r>
                <a:r>
                  <a:rPr lang="en-US" sz="2400" b="1" dirty="0"/>
                  <a:t>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and 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400" dirty="0" smtClean="0"/>
                  <a:t> is a rotation matrix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043" t="-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Rotation matrices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𝐋𝐇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Main types: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Varimax</a:t>
                </a:r>
                <a:endParaRPr lang="en-US" dirty="0" smtClean="0"/>
              </a:p>
              <a:p>
                <a:pPr marL="685800" lvl="1"/>
                <a:r>
                  <a:rPr lang="en-US" sz="1800" dirty="0" smtClean="0"/>
                  <a:t>Maximizes the loadings of each factor with a small number of categories</a:t>
                </a:r>
              </a:p>
              <a:p>
                <a:pPr marL="400050" indent="-457200">
                  <a:buFont typeface="+mj-lt"/>
                  <a:buAutoNum type="arabicPeriod"/>
                </a:pPr>
                <a:r>
                  <a:rPr lang="en-US" sz="2400" dirty="0" smtClean="0"/>
                  <a:t>Principle-component</a:t>
                </a:r>
              </a:p>
              <a:p>
                <a:pPr marL="628650" lvl="1"/>
                <a:r>
                  <a:rPr lang="en-US" sz="1800" dirty="0" smtClean="0"/>
                  <a:t>Maximizes the variance explained by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, the 2</a:t>
                </a:r>
                <a:r>
                  <a:rPr lang="en-US" sz="1800" baseline="30000" dirty="0" smtClean="0"/>
                  <a:t>nd</a:t>
                </a:r>
                <a:r>
                  <a:rPr lang="en-US" sz="1800" dirty="0" smtClean="0"/>
                  <a:t> given the 1</a:t>
                </a:r>
                <a:r>
                  <a:rPr lang="en-US" sz="1800" baseline="30000" dirty="0" smtClean="0"/>
                  <a:t>st</a:t>
                </a:r>
                <a:r>
                  <a:rPr lang="en-US" sz="1800" dirty="0" smtClean="0"/>
                  <a:t>, etc.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1066800"/>
                <a:ext cx="8765875" cy="5562600"/>
              </a:xfrm>
              <a:blipFill>
                <a:blip r:embed="rId3"/>
                <a:stretch>
                  <a:fillRect l="-1391" t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Factor analysis </a:t>
            </a:r>
            <a:endParaRPr lang="en-GB" sz="2000" b="1" dirty="0"/>
          </a:p>
          <a:p>
            <a:r>
              <a:rPr lang="en-GB" sz="2000" dirty="0"/>
              <a:t>Warton, D.I., Blanchet, F.G., O’Hara, R.B., </a:t>
            </a:r>
            <a:r>
              <a:rPr lang="en-GB" sz="2000" dirty="0" err="1"/>
              <a:t>Ovaskainen</a:t>
            </a:r>
            <a:r>
              <a:rPr lang="en-GB" sz="2000" dirty="0"/>
              <a:t>, O., </a:t>
            </a:r>
            <a:r>
              <a:rPr lang="en-GB" sz="2000" dirty="0" err="1"/>
              <a:t>Taskinen</a:t>
            </a:r>
            <a:r>
              <a:rPr lang="en-GB" sz="2000" dirty="0"/>
              <a:t>, S., Walker, S.C., Hui, F.K., 2015. So Many Variables: Joint </a:t>
            </a:r>
            <a:r>
              <a:rPr lang="en-GB" sz="2000" dirty="0" err="1"/>
              <a:t>Modeling</a:t>
            </a:r>
            <a:r>
              <a:rPr lang="en-GB" sz="2000" dirty="0"/>
              <a:t> in Community Ecology. Trends Ecol. </a:t>
            </a:r>
            <a:r>
              <a:rPr lang="en-GB" sz="2000" dirty="0" err="1"/>
              <a:t>Evol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Spatial factor analysis</a:t>
            </a:r>
            <a:endParaRPr lang="en-GB" sz="2000" b="1" dirty="0" smtClean="0"/>
          </a:p>
          <a:p>
            <a:r>
              <a:rPr lang="en-GB" sz="2000" dirty="0" smtClean="0"/>
              <a:t>Thorson</a:t>
            </a:r>
            <a:r>
              <a:rPr lang="en-GB" sz="2000" dirty="0"/>
              <a:t>, J.T., </a:t>
            </a:r>
            <a:r>
              <a:rPr lang="en-GB" sz="2000" dirty="0" err="1"/>
              <a:t>Scheuerell</a:t>
            </a:r>
            <a:r>
              <a:rPr lang="en-GB" sz="2000" dirty="0"/>
              <a:t>, M.D., Shelton, A.O., See, K.E., </a:t>
            </a:r>
            <a:r>
              <a:rPr lang="en-GB" sz="2000" dirty="0" err="1"/>
              <a:t>Skaug</a:t>
            </a:r>
            <a:r>
              <a:rPr lang="en-GB" sz="2000" dirty="0"/>
              <a:t>, H.J., </a:t>
            </a:r>
            <a:r>
              <a:rPr lang="en-GB" sz="2000" dirty="0" err="1"/>
              <a:t>Kristensen</a:t>
            </a:r>
            <a:r>
              <a:rPr lang="en-GB" sz="2000" dirty="0"/>
              <a:t>, K., 2015. Spatial factor analysis: a new tool for estimating joint species distributions and correlations in species range. Methods Ecol. </a:t>
            </a:r>
            <a:r>
              <a:rPr lang="en-GB" sz="2000" dirty="0" err="1"/>
              <a:t>Evol</a:t>
            </a:r>
            <a:r>
              <a:rPr lang="en-GB" sz="2000" dirty="0"/>
              <a:t>. 6, 627–637. </a:t>
            </a:r>
            <a:r>
              <a:rPr lang="en-GB" sz="2000" dirty="0" smtClean="0"/>
              <a:t>doi:10.1111/2041-210X.12359</a:t>
            </a:r>
          </a:p>
          <a:p>
            <a:pPr marL="0" indent="0">
              <a:buNone/>
            </a:pPr>
            <a:r>
              <a:rPr lang="en-US" sz="2000" b="1" dirty="0" smtClean="0"/>
              <a:t>Spatial dynamic factor analysis</a:t>
            </a:r>
          </a:p>
          <a:p>
            <a:r>
              <a:rPr lang="en-US" sz="2000" dirty="0"/>
              <a:t>Thorson, J.T., </a:t>
            </a:r>
            <a:r>
              <a:rPr lang="en-US" sz="2000" dirty="0" err="1"/>
              <a:t>Ianelli</a:t>
            </a:r>
            <a:r>
              <a:rPr lang="en-US" sz="2000" dirty="0"/>
              <a:t>, J.N., Larsen, E.A., </a:t>
            </a:r>
            <a:r>
              <a:rPr lang="en-US" sz="2000" dirty="0" err="1"/>
              <a:t>Ries</a:t>
            </a:r>
            <a:r>
              <a:rPr lang="en-US" sz="2000" dirty="0"/>
              <a:t>, L., </a:t>
            </a:r>
            <a:r>
              <a:rPr lang="en-US" sz="2000" dirty="0" err="1"/>
              <a:t>Scheuerell</a:t>
            </a:r>
            <a:r>
              <a:rPr lang="en-US" sz="2000" dirty="0"/>
              <a:t>, M.D., </a:t>
            </a:r>
            <a:r>
              <a:rPr lang="en-US" sz="2000" dirty="0" err="1"/>
              <a:t>Szuwalski</a:t>
            </a:r>
            <a:r>
              <a:rPr lang="en-US" sz="2000" dirty="0"/>
              <a:t>, C., and </a:t>
            </a:r>
            <a:r>
              <a:rPr lang="en-US" sz="2000" dirty="0" err="1"/>
              <a:t>Zipkin</a:t>
            </a:r>
            <a:r>
              <a:rPr lang="en-US" sz="2000" dirty="0"/>
              <a:t>, E.F. 2016. Joint dynamic species distribution models: a tool for community ordination and spatio-temporal monitoring. Glob. Ecol. </a:t>
            </a:r>
            <a:r>
              <a:rPr lang="en-US" sz="2000" dirty="0" err="1"/>
              <a:t>Biogeogr</a:t>
            </a:r>
            <a:r>
              <a:rPr lang="en-US" sz="2000" dirty="0"/>
              <a:t>. 25(9): 1144–1158. doi:10.1111/geb.12464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Dynamic factor analysis</a:t>
            </a:r>
            <a:endParaRPr lang="en-GB" sz="2000" b="1" dirty="0"/>
          </a:p>
          <a:p>
            <a:r>
              <a:rPr lang="en-GB" sz="2000" dirty="0" err="1"/>
              <a:t>Zuur</a:t>
            </a:r>
            <a:r>
              <a:rPr lang="en-GB" sz="2000" dirty="0"/>
              <a:t>, A.F., Tuck, I.D., Bailey, N., 2003. Dynamic factor analysis to estimate common trends in fisheries time series. Can. J. Fish. </a:t>
            </a:r>
            <a:r>
              <a:rPr lang="en-GB" sz="2000" dirty="0" err="1"/>
              <a:t>Aquat</a:t>
            </a:r>
            <a:r>
              <a:rPr lang="en-GB" sz="2000" dirty="0"/>
              <a:t>. Sci. 60, 542–552. doi:10.1139/f03-030</a:t>
            </a:r>
          </a:p>
        </p:txBody>
      </p:sp>
    </p:spTree>
    <p:extLst>
      <p:ext uri="{BB962C8B-B14F-4D97-AF65-F5344CB8AC3E}">
        <p14:creationId xmlns:p14="http://schemas.microsoft.com/office/powerpoint/2010/main" val="29049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ames.Thorson\Desktop\UW Hideaway\Meetings and Presentations\2014-04-04 -- UBC visit\Goetz et al. 2014 map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b="24716"/>
          <a:stretch/>
        </p:blipFill>
        <p:spPr bwMode="auto">
          <a:xfrm>
            <a:off x="0" y="0"/>
            <a:ext cx="9123632" cy="60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143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Species richness of North American birds from Breeding Bird Survey</a:t>
            </a:r>
            <a:endParaRPr lang="en-US" dirty="0"/>
          </a:p>
          <a:p>
            <a:r>
              <a:rPr lang="en-US" dirty="0" smtClean="0"/>
              <a:t>Image: Goetz et al. 2014 </a:t>
            </a:r>
            <a:r>
              <a:rPr lang="en-US" i="1" dirty="0" smtClean="0"/>
              <a:t>Environ. Res. </a:t>
            </a:r>
            <a:r>
              <a:rPr lang="en-US" i="1" dirty="0" err="1" smtClean="0"/>
              <a:t>Lett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3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an interest in distributions?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Suggestive of environmental and biological drivers</a:t>
            </a:r>
          </a:p>
          <a:p>
            <a:pPr marL="914400" lvl="1" indent="-514350"/>
            <a:r>
              <a:rPr lang="en-US" sz="2400" dirty="0" smtClean="0"/>
              <a:t>Motivate subsequent models and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maps are intuitive for many users</a:t>
            </a:r>
          </a:p>
          <a:p>
            <a:pPr marL="914400" lvl="1" indent="-514350"/>
            <a:r>
              <a:rPr lang="en-US" sz="2400" dirty="0" smtClean="0"/>
              <a:t>Framework for local and traditional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Distribution models are a playground</a:t>
            </a:r>
          </a:p>
          <a:p>
            <a:pPr marL="914400" lvl="1" indent="-514350"/>
            <a:r>
              <a:rPr lang="en-US" sz="2400" dirty="0" smtClean="0"/>
              <a:t>Explore climate, invasions, habitat restoration,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Spatial ordination is useful for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Quantifying shared information among species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Identifying species with similar 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Correlating species range with 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26720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count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predictor for counts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Full pairwise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 smtClean="0"/>
                  <a:t> is the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each species pair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3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Separable specification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𝑠𝑝𝑎𝑡𝑖𝑎𝑙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𝑠𝑝𝑎𝑡𝑖𝑎𝑙</m:t>
                        </m:r>
                      </m:sub>
                    </m:sSub>
                  </m:oMath>
                </a14:m>
                <a:r>
                  <a:rPr lang="en-US" dirty="0" smtClean="0"/>
                  <a:t> is spatial correlation matrix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Size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 smtClean="0"/>
                  <a:t> grows </a:t>
                </a:r>
                <a:r>
                  <a:rPr lang="en-US" dirty="0"/>
                  <a:t>quickly with increasing species</a:t>
                </a:r>
              </a:p>
              <a:p>
                <a:pPr lvl="1"/>
                <a:r>
                  <a:rPr lang="en-US" dirty="0"/>
                  <a:t>Want fewer parameters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distribution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How to account for correlations?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err="1" smtClean="0"/>
                  <a:t>Cholesky</a:t>
                </a:r>
                <a:r>
                  <a:rPr lang="en-US" dirty="0" smtClean="0"/>
                  <a:t>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is a lower-triangular “</a:t>
                </a:r>
                <a:r>
                  <a:rPr lang="en-US" dirty="0" err="1" smtClean="0"/>
                  <a:t>Cholesky</a:t>
                </a:r>
                <a:r>
                  <a:rPr lang="en-US" dirty="0" smtClean="0"/>
                  <a:t> decomposition”</a:t>
                </a:r>
              </a:p>
              <a:p>
                <a:pPr lvl="1"/>
                <a:r>
                  <a:rPr lang="en-US" dirty="0" smtClean="0"/>
                  <a:t>We then trim off some columns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ncol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5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6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323272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Spatial factor analysis</a:t>
            </a:r>
          </a:p>
          <a:p>
            <a:r>
              <a:rPr lang="en-US" sz="2800" dirty="0" smtClean="0"/>
              <a:t>Estimates “latent” maps for co-occurring species</a:t>
            </a:r>
          </a:p>
          <a:p>
            <a:r>
              <a:rPr lang="en-US" sz="2800" dirty="0" smtClean="0"/>
              <a:t>Separates process and measurement error</a:t>
            </a:r>
          </a:p>
          <a:p>
            <a:r>
              <a:rPr lang="en-US" sz="2800" dirty="0" smtClean="0"/>
              <a:t>Derived estimates of co-occurrence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Multispecies catches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 smtClean="0"/>
                  <a:t>Expected densities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200" dirty="0" smtClean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the effect of factor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on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i="1" dirty="0" smtClean="0"/>
                  <a:t> </a:t>
                </a:r>
                <a:r>
                  <a:rPr lang="en-US" sz="2200" dirty="0" smtClean="0"/>
                  <a:t>is an intercept for species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19200"/>
                <a:ext cx="4343400" cy="5410200"/>
              </a:xfrm>
              <a:prstGeom prst="rect">
                <a:avLst/>
              </a:prstGeom>
              <a:blipFill>
                <a:blip r:embed="rId3"/>
                <a:stretch>
                  <a:fillRect l="-1813" t="-673" b="-2130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Predicted species distributions: </a:t>
            </a:r>
            <a:r>
              <a:rPr lang="en-US" sz="2000" b="1" dirty="0">
                <a:solidFill>
                  <a:srgbClr val="FF0000"/>
                </a:solidFill>
              </a:rPr>
              <a:t>High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92D050"/>
                </a:solidFill>
              </a:rPr>
              <a:t>Medium density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70C0"/>
                </a:solidFill>
              </a:rPr>
              <a:t>Low density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" b="52201"/>
          <a:stretch/>
        </p:blipFill>
        <p:spPr>
          <a:xfrm>
            <a:off x="684361" y="400110"/>
            <a:ext cx="7821284" cy="6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623</Words>
  <Application>Microsoft Office PowerPoint</Application>
  <PresentationFormat>On-screen Show (4:3)</PresentationFormat>
  <Paragraphs>152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1_Office Theme</vt:lpstr>
      <vt:lpstr>Lecture 8:  Multivariate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87</cp:revision>
  <dcterms:created xsi:type="dcterms:W3CDTF">2015-12-08T21:28:56Z</dcterms:created>
  <dcterms:modified xsi:type="dcterms:W3CDTF">2018-05-11T16:37:33Z</dcterms:modified>
</cp:coreProperties>
</file>