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1" r:id="rId2"/>
    <p:sldId id="280" r:id="rId3"/>
    <p:sldId id="262" r:id="rId4"/>
    <p:sldId id="263" r:id="rId5"/>
    <p:sldId id="272" r:id="rId6"/>
    <p:sldId id="265" r:id="rId7"/>
    <p:sldId id="273" r:id="rId8"/>
    <p:sldId id="266" r:id="rId9"/>
    <p:sldId id="274" r:id="rId10"/>
    <p:sldId id="279" r:id="rId11"/>
    <p:sldId id="267" r:id="rId12"/>
    <p:sldId id="268" r:id="rId13"/>
    <p:sldId id="275" r:id="rId14"/>
    <p:sldId id="269" r:id="rId15"/>
    <p:sldId id="276" r:id="rId16"/>
    <p:sldId id="277" r:id="rId17"/>
    <p:sldId id="270" r:id="rId18"/>
    <p:sldId id="271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son, James" initials="TJ" lastIdx="1" clrIdx="0">
    <p:extLst>
      <p:ext uri="{19B8F6BF-5375-455C-9EA6-DF929625EA0E}">
        <p15:presenceInfo xmlns:p15="http://schemas.microsoft.com/office/powerpoint/2012/main" userId="Thorson,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ACBE-EB3C-4D08-AD61-FACAD5A42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16B3-A6A3-4D1C-928B-0A4DF0E86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10:  Overview of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29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5 – 1D spatial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6" y="1174677"/>
            <a:ext cx="8886284" cy="55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5 – 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Important messages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Multivariate normal distribution requires inverse-covariance (“precision”) matrix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Precision matrix is sparse for 1</a:t>
            </a:r>
            <a:r>
              <a:rPr lang="en-US" baseline="30000" dirty="0" smtClean="0"/>
              <a:t>st</a:t>
            </a:r>
            <a:r>
              <a:rPr lang="en-US" dirty="0" smtClean="0"/>
              <a:t> order autoregressive process with equal spacing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Easy to compute 1</a:t>
            </a:r>
            <a:r>
              <a:rPr lang="en-US" baseline="30000" dirty="0" smtClean="0"/>
              <a:t>st</a:t>
            </a:r>
            <a:r>
              <a:rPr lang="en-US" dirty="0" smtClean="0"/>
              <a:t> order AR process with uneven spacing by sweeping downstream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6 – 2D spatial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1398101" y="914400"/>
            <a:ext cx="535350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6 – 2D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Important messages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Can replace kriging with mixed-effect estimation</a:t>
            </a:r>
          </a:p>
          <a:p>
            <a:pPr lvl="1"/>
            <a:r>
              <a:rPr lang="en-US" dirty="0" smtClean="0"/>
              <a:t>Simultaneously estimate variance and decorrelation range, plus 2D surface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Precision matrix for a 2D autoregressive process is formed from Kroenecker product of 1D precision matrices</a:t>
            </a:r>
            <a:endParaRPr lang="en-US" dirty="0"/>
          </a:p>
          <a:p>
            <a:pPr lvl="1"/>
            <a:r>
              <a:rPr lang="en-US" dirty="0" smtClean="0"/>
              <a:t>Kroenecker product preserves sparseness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Given random locations in 2D, can use a “SPDE approximation” with a </a:t>
            </a:r>
            <a:r>
              <a:rPr lang="en-US" dirty="0" err="1" smtClean="0"/>
              <a:t>Matern</a:t>
            </a:r>
            <a:r>
              <a:rPr lang="en-US" dirty="0" smtClean="0"/>
              <a:t> correlation function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7 – spatio-temporal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7" y="860485"/>
            <a:ext cx="7996687" cy="5997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7199" y="5943597"/>
            <a:ext cx="3663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Alaska </a:t>
            </a:r>
            <a:r>
              <a:rPr lang="en-US" sz="2800" b="1" dirty="0" err="1" smtClean="0"/>
              <a:t>pollock</a:t>
            </a:r>
            <a:r>
              <a:rPr lang="en-US" sz="2800" b="1" dirty="0" smtClean="0"/>
              <a:t> in the Eastern Bering Sea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877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7 – spatio-temporal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Important messages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Precision matrix for random effects over 2D space and time are formed from Kroenecker product of 2D space and 1D time</a:t>
            </a:r>
          </a:p>
          <a:p>
            <a:pPr lvl="1"/>
            <a:r>
              <a:rPr lang="en-US" dirty="0" smtClean="0"/>
              <a:t>Using a 1</a:t>
            </a:r>
            <a:r>
              <a:rPr lang="en-US" baseline="30000" dirty="0" smtClean="0"/>
              <a:t>st</a:t>
            </a:r>
            <a:r>
              <a:rPr lang="en-US" dirty="0" smtClean="0"/>
              <a:t> order AR process for time, this is the “spatial Gompertz model” for density-dependent population dynamics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Can instead specify 2D distribution for random effects in each year, and sweep downstream through time</a:t>
            </a:r>
          </a:p>
          <a:p>
            <a:pPr lvl="1"/>
            <a:r>
              <a:rPr lang="en-US" dirty="0" smtClean="0"/>
              <a:t>Easier for specifying density-dependent functions for </a:t>
            </a:r>
            <a:r>
              <a:rPr lang="en-US" dirty="0" smtClean="0"/>
              <a:t>dynamics</a:t>
            </a:r>
          </a:p>
          <a:p>
            <a:pPr lvl="1"/>
            <a:r>
              <a:rPr lang="en-US" dirty="0" smtClean="0"/>
              <a:t>Generate “conditional Gaussian” models</a:t>
            </a:r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9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8 – multivariate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C:\Users\James.Thorson\Desktop\UW Hideaway\Meetings and Presentations\2014-04-04 -- UBC visit\Goetz et al. 2014 map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9" b="24716"/>
          <a:stretch/>
        </p:blipFill>
        <p:spPr bwMode="auto">
          <a:xfrm>
            <a:off x="0" y="851602"/>
            <a:ext cx="9047432" cy="600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8 – multivariate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Important messages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Many settings have multiple response variables</a:t>
            </a:r>
          </a:p>
          <a:p>
            <a:pPr lvl="1"/>
            <a:r>
              <a:rPr lang="en-US" dirty="0" smtClean="0"/>
              <a:t>Density for multiple species</a:t>
            </a:r>
          </a:p>
          <a:p>
            <a:pPr lvl="1"/>
            <a:r>
              <a:rPr lang="en-US" dirty="0" smtClean="0"/>
              <a:t>Correlated environmental measurements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model correlations in response using Kroenecker product with full-rank covariance among response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Often easier to use “factor analysis” approach</a:t>
            </a:r>
          </a:p>
          <a:p>
            <a:pPr lvl="1" indent="-342900"/>
            <a:r>
              <a:rPr lang="en-US" dirty="0" smtClean="0"/>
              <a:t>Equivalent to first columns of </a:t>
            </a:r>
            <a:r>
              <a:rPr lang="en-US" dirty="0" err="1" smtClean="0"/>
              <a:t>Cholesky</a:t>
            </a:r>
            <a:r>
              <a:rPr lang="en-US" dirty="0" smtClean="0"/>
              <a:t> decomposition for covariance among response variables</a:t>
            </a:r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74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9 – </a:t>
            </a:r>
            <a:r>
              <a:rPr lang="en-US" dirty="0" smtClean="0"/>
              <a:t>streams and movement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C:\Users\James.Thorson\Desktop\UW Hideaway\Collaborations\2015 -- spatial Gompertz with movement\MatrixExponential--Dom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2" y="1328468"/>
            <a:ext cx="4492441" cy="449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ames.Thorson\Desktop\UW Hideaway\Collaborations\2015 -- spatial Gompertz with movement\MatrixExponential--Compari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63" y="1328468"/>
            <a:ext cx="4526822" cy="45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9 – </a:t>
            </a:r>
            <a:r>
              <a:rPr lang="en-US" dirty="0" smtClean="0"/>
              <a:t>streams and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Important messages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 smtClean="0"/>
              <a:t>incorporate localized movement</a:t>
            </a:r>
          </a:p>
          <a:p>
            <a:pPr lvl="1"/>
            <a:r>
              <a:rPr lang="en-US" dirty="0" smtClean="0"/>
              <a:t>Specify matrix for instantaneous movement</a:t>
            </a:r>
          </a:p>
          <a:p>
            <a:pPr lvl="1"/>
            <a:r>
              <a:rPr lang="en-US" dirty="0" smtClean="0"/>
              <a:t>Use matrix exponential operator to calculate annual movement</a:t>
            </a:r>
          </a:p>
          <a:p>
            <a:pPr lvl="1" indent="-342900"/>
            <a:r>
              <a:rPr lang="en-US" dirty="0" smtClean="0"/>
              <a:t>Easy to combine with spatio-temporal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 network distances can be modeled</a:t>
            </a:r>
          </a:p>
          <a:p>
            <a:pPr lvl="1" indent="-342900"/>
            <a:r>
              <a:rPr lang="en-US" dirty="0" smtClean="0"/>
              <a:t>Easy to specify 1</a:t>
            </a:r>
            <a:r>
              <a:rPr lang="en-US" baseline="30000" dirty="0" smtClean="0"/>
              <a:t>st</a:t>
            </a:r>
            <a:r>
              <a:rPr lang="en-US" dirty="0" smtClean="0"/>
              <a:t> order </a:t>
            </a:r>
            <a:r>
              <a:rPr lang="en-US" dirty="0"/>
              <a:t>autoregressive </a:t>
            </a:r>
            <a:r>
              <a:rPr lang="en-US" dirty="0" smtClean="0"/>
              <a:t>process (</a:t>
            </a:r>
            <a:r>
              <a:rPr lang="en-US" dirty="0"/>
              <a:t>exponential </a:t>
            </a:r>
            <a:r>
              <a:rPr lang="en-US" dirty="0" smtClean="0"/>
              <a:t>correlation function)</a:t>
            </a:r>
          </a:p>
          <a:p>
            <a:pPr lvl="1" indent="-342900"/>
            <a:r>
              <a:rPr lang="en-US" dirty="0" smtClean="0"/>
              <a:t>Can be combined with estimates of “detectability”</a:t>
            </a:r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53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– Generalized linear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TM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200" y="1417637"/>
            <a:ext cx="4572000" cy="4572000"/>
          </a:xfrm>
          <a:prstGeom prst="rect">
            <a:avLst/>
          </a:prstGeom>
        </p:spPr>
      </p:pic>
      <p:pic>
        <p:nvPicPr>
          <p:cNvPr id="7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95800" y="141763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– 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smtClean="0"/>
              <a:t>Important messages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Likelihood is probability of the data given parameters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Maximum likelihood estimates are “consistent” </a:t>
            </a:r>
            <a:endParaRPr lang="en-US" dirty="0" smtClean="0"/>
          </a:p>
          <a:p>
            <a:pPr lvl="1"/>
            <a:r>
              <a:rPr lang="en-US" dirty="0" smtClean="0"/>
              <a:t>No claim about bias → Need to use simulation testing!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Can estimate imprecision using inverse-hessian of likelihood around </a:t>
            </a:r>
            <a:r>
              <a:rPr lang="en-US" dirty="0" smtClean="0"/>
              <a:t>MLE</a:t>
            </a:r>
          </a:p>
          <a:p>
            <a:pPr lvl="1"/>
            <a:r>
              <a:rPr lang="en-US" dirty="0" smtClean="0"/>
              <a:t>Explore joint imprecision </a:t>
            </a:r>
            <a:r>
              <a:rPr lang="en-US" dirty="0"/>
              <a:t>→ </a:t>
            </a:r>
            <a:r>
              <a:rPr lang="en-US" dirty="0" smtClean="0"/>
              <a:t>Simulate from multivariate normal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General linear models have three components</a:t>
            </a:r>
          </a:p>
          <a:p>
            <a:pPr lvl="1"/>
            <a:r>
              <a:rPr lang="en-US" dirty="0" smtClean="0"/>
              <a:t>Linear predictor</a:t>
            </a:r>
          </a:p>
          <a:p>
            <a:pPr lvl="1"/>
            <a:r>
              <a:rPr lang="en-US" dirty="0" smtClean="0"/>
              <a:t>Link function</a:t>
            </a:r>
          </a:p>
          <a:p>
            <a:pPr lvl="1"/>
            <a:r>
              <a:rPr lang="en-US" dirty="0" smtClean="0"/>
              <a:t>Distribution for data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 2 – Generalized linear mixed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6" y="914400"/>
            <a:ext cx="7927674" cy="59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 2 – Generalized linear mixed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/>
              <a:t>Important messages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Marginal likelihood is integral across probability of data and probability of random effects</a:t>
            </a:r>
          </a:p>
          <a:p>
            <a:pPr lvl="1"/>
            <a:r>
              <a:rPr lang="en-US" dirty="0" smtClean="0"/>
              <a:t>Weighted average across unobserved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approxi</a:t>
            </a:r>
            <a:r>
              <a:rPr lang="en-US" dirty="0" smtClean="0"/>
              <a:t>mation is fast for to get marginal likelihood</a:t>
            </a:r>
          </a:p>
          <a:p>
            <a:pPr lvl="1" indent="-342900"/>
            <a:r>
              <a:rPr lang="en-US" dirty="0" smtClean="0"/>
              <a:t>Approximates log-likelihood of random effects with a multivariate normal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Generalized </a:t>
            </a:r>
            <a:r>
              <a:rPr lang="en-US" dirty="0" smtClean="0"/>
              <a:t>linear mixed model has four components</a:t>
            </a:r>
          </a:p>
          <a:p>
            <a:pPr lvl="1" indent="-342900"/>
            <a:r>
              <a:rPr lang="en-US" dirty="0" smtClean="0"/>
              <a:t>Linear predictor</a:t>
            </a:r>
          </a:p>
          <a:p>
            <a:pPr lvl="1" indent="-342900"/>
            <a:r>
              <a:rPr lang="en-US" dirty="0" smtClean="0"/>
              <a:t>Link function</a:t>
            </a:r>
          </a:p>
          <a:p>
            <a:pPr lvl="1" indent="-342900"/>
            <a:r>
              <a:rPr lang="en-US" dirty="0" smtClean="0"/>
              <a:t>Distribution for random effects</a:t>
            </a:r>
          </a:p>
          <a:p>
            <a:pPr lvl="1" indent="-342900"/>
            <a:r>
              <a:rPr lang="en-US" dirty="0" smtClean="0"/>
              <a:t>Distribution for data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1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3 – </a:t>
            </a:r>
            <a:r>
              <a:rPr lang="en-US" dirty="0" smtClean="0"/>
              <a:t>Time series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64705" cy="57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3 – </a:t>
            </a:r>
            <a:r>
              <a:rPr lang="en-US" dirty="0" smtClean="0"/>
              <a:t>Time series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Important messages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err="1" smtClean="0"/>
              <a:t>Kalman</a:t>
            </a:r>
            <a:r>
              <a:rPr lang="en-US" dirty="0" smtClean="0"/>
              <a:t> filter is useful</a:t>
            </a:r>
          </a:p>
          <a:p>
            <a:pPr lvl="1"/>
            <a:r>
              <a:rPr lang="en-US" dirty="0" smtClean="0"/>
              <a:t>Good to interpolate or forecast time series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Gompertz model </a:t>
            </a:r>
            <a:r>
              <a:rPr lang="en-US" dirty="0" smtClean="0"/>
              <a:t>approximates simple population dynamics</a:t>
            </a:r>
          </a:p>
          <a:p>
            <a:pPr lvl="1" indent="-342900"/>
            <a:r>
              <a:rPr lang="en-US" dirty="0" smtClean="0"/>
              <a:t>Involves first-order autoregressive model</a:t>
            </a:r>
          </a:p>
          <a:p>
            <a:pPr lvl="1" indent="-342900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Taylor series approximation to dynamics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9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4 – Theory of time-series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4 – Theory of time-series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Important messages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Can interpret covariance matrix several ways</a:t>
            </a:r>
          </a:p>
          <a:p>
            <a:pPr lvl="1"/>
            <a:r>
              <a:rPr lang="en-US" dirty="0" err="1" smtClean="0"/>
              <a:t>Cholesky</a:t>
            </a:r>
            <a:r>
              <a:rPr lang="en-US" dirty="0" smtClean="0"/>
              <a:t>:  Useful to simulate multivariate data</a:t>
            </a:r>
          </a:p>
          <a:p>
            <a:pPr lvl="1"/>
            <a:r>
              <a:rPr lang="en-US" dirty="0" smtClean="0"/>
              <a:t>Eigen-decomposition:  Useful to </a:t>
            </a:r>
            <a:r>
              <a:rPr lang="en-US" dirty="0" smtClean="0"/>
              <a:t>think about number of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Multivariate </a:t>
            </a:r>
            <a:r>
              <a:rPr lang="en-US" dirty="0" err="1" smtClean="0"/>
              <a:t>Kalman</a:t>
            </a:r>
            <a:r>
              <a:rPr lang="en-US" dirty="0" smtClean="0"/>
              <a:t> filters are simple and useful</a:t>
            </a:r>
          </a:p>
          <a:p>
            <a:pPr lvl="1" indent="-342900"/>
            <a:r>
              <a:rPr lang="en-US" dirty="0" smtClean="0"/>
              <a:t>Generate univariate </a:t>
            </a:r>
            <a:r>
              <a:rPr lang="en-US" dirty="0" err="1" smtClean="0"/>
              <a:t>Kalman</a:t>
            </a:r>
            <a:r>
              <a:rPr lang="en-US" dirty="0" smtClean="0"/>
              <a:t> filters, then multiply by </a:t>
            </a:r>
            <a:r>
              <a:rPr lang="en-US" dirty="0" err="1" smtClean="0"/>
              <a:t>Cholesky</a:t>
            </a:r>
            <a:endParaRPr lang="en-US" dirty="0" smtClean="0"/>
          </a:p>
          <a:p>
            <a:pPr lvl="1" indent="-342900"/>
            <a:r>
              <a:rPr lang="en-US" dirty="0" smtClean="0"/>
              <a:t>Useful to predict covariance and extrapolate time series</a:t>
            </a:r>
            <a:endParaRPr lang="en-US" dirty="0" smtClean="0"/>
          </a:p>
          <a:p>
            <a:pPr lvl="1" indent="-34290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3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607</Words>
  <Application>Microsoft Office PowerPoint</Application>
  <PresentationFormat>On-screen Show (4:3)</PresentationFormat>
  <Paragraphs>108</Paragraphs>
  <Slides>19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1_Office Theme</vt:lpstr>
      <vt:lpstr>Lecture 10:  Overview of class</vt:lpstr>
      <vt:lpstr>Week 1 – Generalized linear models</vt:lpstr>
      <vt:lpstr>Week 1 – Generalized linear models</vt:lpstr>
      <vt:lpstr>Week 2 – Generalized linear mixed models</vt:lpstr>
      <vt:lpstr>Week 2 – Generalized linear mixed models</vt:lpstr>
      <vt:lpstr>Week 3 – Time series models</vt:lpstr>
      <vt:lpstr>Week 3 – Time series models</vt:lpstr>
      <vt:lpstr>Week 4 – Theory of time-series models</vt:lpstr>
      <vt:lpstr>Week 4 – Theory of time-series models</vt:lpstr>
      <vt:lpstr>Week 5 – 1D spatial models</vt:lpstr>
      <vt:lpstr>Week 5 – 1D spatial models</vt:lpstr>
      <vt:lpstr>Week 6 – 2D spatial models</vt:lpstr>
      <vt:lpstr>Week 6 – 2D spatial models</vt:lpstr>
      <vt:lpstr>Week 7 – spatio-temporal models</vt:lpstr>
      <vt:lpstr>Week 7 – spatio-temporal models</vt:lpstr>
      <vt:lpstr>Week 8 – multivariate models</vt:lpstr>
      <vt:lpstr>Week 8 – multivariate models</vt:lpstr>
      <vt:lpstr>Week 9 – streams and movement</vt:lpstr>
      <vt:lpstr>Week 9 – streams and movement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Generalized linear models</dc:title>
  <dc:creator>Thorson, James</dc:creator>
  <cp:lastModifiedBy>Thorson, James</cp:lastModifiedBy>
  <cp:revision>44</cp:revision>
  <dcterms:created xsi:type="dcterms:W3CDTF">2015-12-08T22:06:31Z</dcterms:created>
  <dcterms:modified xsi:type="dcterms:W3CDTF">2018-05-29T14:58:42Z</dcterms:modified>
</cp:coreProperties>
</file>