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6" r:id="rId2"/>
    <p:sldId id="272" r:id="rId3"/>
    <p:sldId id="650" r:id="rId4"/>
    <p:sldId id="273" r:id="rId5"/>
    <p:sldId id="651" r:id="rId6"/>
    <p:sldId id="274" r:id="rId7"/>
    <p:sldId id="645" r:id="rId8"/>
    <p:sldId id="646" r:id="rId9"/>
    <p:sldId id="647" r:id="rId10"/>
    <p:sldId id="648" r:id="rId11"/>
    <p:sldId id="64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Multivariate spatial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10:  Multivariate spatial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9067801" cy="5943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Separable </a:t>
                </a:r>
                <a:r>
                  <a:rPr lang="en-US" b="1" dirty="0" err="1"/>
                  <a:t>spatio</a:t>
                </a:r>
                <a:r>
                  <a:rPr lang="en-US" b="1" dirty="0"/>
                  <a:t>-temporal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fun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𝑠𝑝𝑒𝑐𝑖𝑒𝑠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dirty="0"/>
                  <a:t> is a SPDE, CAR, or SAR covariance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𝑠𝑝𝑒𝑐𝑖𝑒𝑠</m:t>
                        </m:r>
                      </m:sub>
                    </m:sSub>
                  </m:oMath>
                </a14:m>
                <a:r>
                  <a:rPr lang="en-US" dirty="0"/>
                  <a:t> is a factor model or SEM covariance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r>
                  <a:rPr lang="en-US" dirty="0"/>
                  <a:t> is an AR1 covariance</a:t>
                </a:r>
              </a:p>
              <a:p>
                <a:pPr marL="57150" indent="0">
                  <a:buNone/>
                </a:pPr>
                <a:r>
                  <a:rPr lang="en-US" dirty="0"/>
                  <a:t>Easy to construct in TMB:</a:t>
                </a:r>
              </a:p>
              <a:p>
                <a:pPr marL="514350" indent="-457200"/>
                <a:r>
                  <a:rPr lang="en-US" dirty="0"/>
                  <a:t>using `density::SEPARABLE(.)`, and/or</a:t>
                </a:r>
              </a:p>
              <a:p>
                <a:pPr marL="514350" indent="-457200"/>
                <a:r>
                  <a:rPr lang="en-US" dirty="0"/>
                  <a:t>Sweeping through some dimension (e.g., time)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9067801" cy="5943600"/>
              </a:xfrm>
              <a:blipFill>
                <a:blip r:embed="rId2"/>
                <a:stretch>
                  <a:fillRect l="-1344" t="-1744" b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91D0B4B-D3C4-4B9A-B5D5-6FB74A9AB02E}"/>
              </a:ext>
            </a:extLst>
          </p:cNvPr>
          <p:cNvSpPr/>
          <p:nvPr/>
        </p:nvSpPr>
        <p:spPr>
          <a:xfrm>
            <a:off x="0" y="5383853"/>
            <a:ext cx="5013702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0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9067801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Variance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covariates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traits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phylogeny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spatial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residuals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 is trait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 for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 is phylogenetic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for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9067801" cy="5943600"/>
              </a:xfrm>
              <a:blipFill>
                <a:blip r:embed="rId2"/>
                <a:stretch>
                  <a:fillRect l="-134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91D0B4B-D3C4-4B9A-B5D5-6FB74A9AB02E}"/>
              </a:ext>
            </a:extLst>
          </p:cNvPr>
          <p:cNvSpPr/>
          <p:nvPr/>
        </p:nvSpPr>
        <p:spPr>
          <a:xfrm>
            <a:off x="0" y="5383853"/>
            <a:ext cx="5013702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4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Discussion topics: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Joint species distribution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Stomach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Phylogenetic comparative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Trait-based approaches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Separable multivariate </a:t>
            </a:r>
            <a:r>
              <a:rPr lang="en-US" dirty="0" err="1"/>
              <a:t>spatio</a:t>
            </a:r>
            <a:r>
              <a:rPr lang="en-US" dirty="0"/>
              <a:t>-temporal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Additive models and variance decomposition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6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Joint species distribution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D0B4B-D3C4-4B9A-B5D5-6FB74A9AB02E}"/>
              </a:ext>
            </a:extLst>
          </p:cNvPr>
          <p:cNvSpPr/>
          <p:nvPr/>
        </p:nvSpPr>
        <p:spPr>
          <a:xfrm>
            <a:off x="0" y="5383853"/>
            <a:ext cx="5013702" cy="176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/>
              <a:t>Brown, A. M., D. I. Warton, N. R. Andrew, M. </a:t>
            </a:r>
            <a:r>
              <a:rPr lang="en-US" sz="1600" dirty="0" err="1"/>
              <a:t>Binns</a:t>
            </a:r>
            <a:r>
              <a:rPr lang="en-US" sz="1600" dirty="0"/>
              <a:t>, G. Cassis, and H. Gibb. 2014. The fourth-corner solution – using predictive models to understand how species traits interact with the environment. Methods in Ecology and Evolution 5:344–352.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Main graphic">
            <a:extLst>
              <a:ext uri="{FF2B5EF4-FFF2-40B4-BE49-F238E27FC236}">
                <a16:creationId xmlns:a16="http://schemas.microsoft.com/office/drawing/2014/main" id="{9EF56BA0-57BF-494F-B881-39F7E013154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02217" y="1449093"/>
            <a:ext cx="8726837" cy="3934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92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Joint species distribution models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  <p:pic>
        <p:nvPicPr>
          <p:cNvPr id="4" name="Main graphic">
            <a:extLst>
              <a:ext uri="{FF2B5EF4-FFF2-40B4-BE49-F238E27FC236}">
                <a16:creationId xmlns:a16="http://schemas.microsoft.com/office/drawing/2014/main" id="{45DC06B4-CF83-4F21-8B4A-6B7FB2BF705D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2371241" y="914400"/>
            <a:ext cx="6639749" cy="5134985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1D0B4B-D3C4-4B9A-B5D5-6FB74A9AB02E}"/>
              </a:ext>
            </a:extLst>
          </p:cNvPr>
          <p:cNvSpPr/>
          <p:nvPr/>
        </p:nvSpPr>
        <p:spPr>
          <a:xfrm>
            <a:off x="0" y="5383853"/>
            <a:ext cx="5013702" cy="1397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Ovaskainen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O., G. Tikhonov, A. Norberg, F. G. Blanchet, L.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Dunson, T. Roslin, and N.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Abrego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2017. How to make more out of community data? A conceptual framework and its implementation as models and software. Ecology Letters 20:561–576.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5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4271075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Diet analysis</a:t>
            </a:r>
          </a:p>
          <a:p>
            <a:r>
              <a:rPr lang="en-US" dirty="0"/>
              <a:t>Treat stomach contents as thinned and marked Point process</a:t>
            </a:r>
          </a:p>
          <a:p>
            <a:r>
              <a:rPr lang="en-US" dirty="0"/>
              <a:t>Marks</a:t>
            </a:r>
          </a:p>
          <a:p>
            <a:pPr lvl="1"/>
            <a:r>
              <a:rPr lang="en-US" dirty="0"/>
              <a:t>Weight (continuous)</a:t>
            </a:r>
          </a:p>
          <a:p>
            <a:pPr lvl="1"/>
            <a:r>
              <a:rPr lang="en-US" dirty="0"/>
              <a:t>Prey taxa (discrete) </a:t>
            </a:r>
          </a:p>
          <a:p>
            <a:r>
              <a:rPr lang="en-US" dirty="0"/>
              <a:t>Approximate as GLMM</a:t>
            </a:r>
          </a:p>
          <a:p>
            <a:pPr lvl="1"/>
            <a:r>
              <a:rPr lang="en-US" dirty="0"/>
              <a:t>Tweedie with multiple categories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D0B4B-D3C4-4B9A-B5D5-6FB74A9AB02E}"/>
              </a:ext>
            </a:extLst>
          </p:cNvPr>
          <p:cNvSpPr/>
          <p:nvPr/>
        </p:nvSpPr>
        <p:spPr>
          <a:xfrm>
            <a:off x="0" y="5836318"/>
            <a:ext cx="50137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Thorson, J. T., M. L. </a:t>
            </a:r>
            <a:r>
              <a:rPr lang="en-US" sz="1600" dirty="0" err="1"/>
              <a:t>Arimitsu</a:t>
            </a:r>
            <a:r>
              <a:rPr lang="en-US" sz="1600" dirty="0"/>
              <a:t>, T. Levi, and G. H. </a:t>
            </a:r>
            <a:r>
              <a:rPr lang="en-US" sz="1600" dirty="0" err="1"/>
              <a:t>Roffler</a:t>
            </a:r>
            <a:r>
              <a:rPr lang="en-US" sz="1600" dirty="0"/>
              <a:t>. 2022. Diet analysis using generalized linear models derived from foraging processes using R package </a:t>
            </a:r>
            <a:r>
              <a:rPr lang="en-US" sz="1600" dirty="0" err="1"/>
              <a:t>mvtweedie</a:t>
            </a:r>
            <a:r>
              <a:rPr lang="en-US" sz="1600" dirty="0"/>
              <a:t>. Ecology 103:e3637.</a:t>
            </a:r>
          </a:p>
        </p:txBody>
      </p:sp>
      <p:pic>
        <p:nvPicPr>
          <p:cNvPr id="6" name="Main graphic">
            <a:extLst>
              <a:ext uri="{FF2B5EF4-FFF2-40B4-BE49-F238E27FC236}">
                <a16:creationId xmlns:a16="http://schemas.microsoft.com/office/drawing/2014/main" id="{77D95DA6-1BD0-4373-AD27-CB9AC4F71EB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471261" y="914400"/>
            <a:ext cx="4596539" cy="5943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26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Ordination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AutoNum type="arabicPeriod" startAt="2"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D0B4B-D3C4-4B9A-B5D5-6FB74A9AB02E}"/>
              </a:ext>
            </a:extLst>
          </p:cNvPr>
          <p:cNvSpPr/>
          <p:nvPr/>
        </p:nvSpPr>
        <p:spPr>
          <a:xfrm>
            <a:off x="0" y="6029959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Thorson, J. T., M. </a:t>
            </a:r>
            <a:r>
              <a:rPr lang="en-US" sz="1600" dirty="0" err="1"/>
              <a:t>Fossheim</a:t>
            </a:r>
            <a:r>
              <a:rPr lang="en-US" sz="1600" dirty="0"/>
              <a:t>, F. J. </a:t>
            </a:r>
            <a:r>
              <a:rPr lang="en-US" sz="1600" dirty="0" err="1"/>
              <a:t>Mueter</a:t>
            </a:r>
            <a:r>
              <a:rPr lang="en-US" sz="1600" dirty="0"/>
              <a:t>, E. Olsen, R. R. </a:t>
            </a:r>
            <a:r>
              <a:rPr lang="en-US" sz="1600" dirty="0" err="1"/>
              <a:t>Lauth</a:t>
            </a:r>
            <a:r>
              <a:rPr lang="en-US" sz="1600" dirty="0"/>
              <a:t>, R. </a:t>
            </a:r>
            <a:r>
              <a:rPr lang="en-US" sz="1600" dirty="0" err="1"/>
              <a:t>Primicerio</a:t>
            </a:r>
            <a:r>
              <a:rPr lang="en-US" sz="1600" dirty="0"/>
              <a:t>, B. </a:t>
            </a:r>
            <a:r>
              <a:rPr lang="en-US" sz="1600" dirty="0" err="1"/>
              <a:t>Husson</a:t>
            </a:r>
            <a:r>
              <a:rPr lang="en-US" sz="1600" dirty="0"/>
              <a:t>, J. Marsh, A. V. </a:t>
            </a:r>
            <a:r>
              <a:rPr lang="en-US" sz="1600" dirty="0" err="1"/>
              <a:t>Dolgov</a:t>
            </a:r>
            <a:r>
              <a:rPr lang="en-US" sz="1600" dirty="0"/>
              <a:t>, and S. G. </a:t>
            </a:r>
            <a:r>
              <a:rPr lang="en-US" sz="1600" dirty="0" err="1"/>
              <a:t>Zador</a:t>
            </a:r>
            <a:r>
              <a:rPr lang="en-US" sz="1600" dirty="0"/>
              <a:t>. 2019. Comparison of near-bottom fish densities show rapid community and population shifts in Bering and Barents Seas. NOAA.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CCF01-D664-4CB5-B075-E7C1A100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966" y="1141568"/>
            <a:ext cx="8524068" cy="48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8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4910057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Phylogenetic comparative methods</a:t>
                </a:r>
              </a:p>
              <a:p>
                <a:pPr marL="0" indent="0">
                  <a:buNone/>
                </a:pPr>
                <a:r>
                  <a:rPr lang="en-US" dirty="0"/>
                  <a:t>Traits evolve along a lineage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where</a:t>
                </a:r>
                <a:endParaRPr lang="en-GB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traits (i.e., spatial variable) for taxon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ancestor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evolutionary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is the evolution-covariance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4910057" cy="5943600"/>
              </a:xfrm>
              <a:blipFill>
                <a:blip r:embed="rId2"/>
                <a:stretch>
                  <a:fillRect l="-2609" t="-1026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91D0B4B-D3C4-4B9A-B5D5-6FB74A9AB02E}"/>
              </a:ext>
            </a:extLst>
          </p:cNvPr>
          <p:cNvSpPr/>
          <p:nvPr/>
        </p:nvSpPr>
        <p:spPr>
          <a:xfrm>
            <a:off x="0" y="6180235"/>
            <a:ext cx="899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Thorson, J. T., S. B. Munch, J. M. Cope, and J. Gao. 2017. Predicting life history parameters for all fishes worldwide. Ecological Applications 27:2262–2276.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83077-22F6-4761-93D2-14CB35374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57" y="1025278"/>
            <a:ext cx="4157743" cy="49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1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4910057" cy="534203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Phylogenetic comparative methods</a:t>
                </a:r>
              </a:p>
              <a:p>
                <a:pPr marL="0" indent="0">
                  <a:buNone/>
                </a:pPr>
                <a:r>
                  <a:rPr lang="en-US" dirty="0"/>
                  <a:t>Traits evolve along a lineage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Option #1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vec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from a SAR model</a:t>
                </a:r>
              </a:p>
              <a:p>
                <a:pPr marL="0" indent="0">
                  <a:buNone/>
                </a:pPr>
                <a:r>
                  <a:rPr lang="en-US" b="1" dirty="0"/>
                  <a:t>Option #2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design matrix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/>
                  <a:t>is each edge </a:t>
                </a:r>
                <a:r>
                  <a:rPr lang="en-US" dirty="0"/>
                  <a:t>in the phylogeny</a:t>
                </a: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4910057" cy="5342035"/>
              </a:xfrm>
              <a:blipFill>
                <a:blip r:embed="rId2"/>
                <a:stretch>
                  <a:fillRect l="-1615" t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91D0B4B-D3C4-4B9A-B5D5-6FB74A9AB02E}"/>
              </a:ext>
            </a:extLst>
          </p:cNvPr>
          <p:cNvSpPr/>
          <p:nvPr/>
        </p:nvSpPr>
        <p:spPr>
          <a:xfrm>
            <a:off x="0" y="6180235"/>
            <a:ext cx="899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Thorson, J. T., S. B. Munch, J. M. Cope, and J. Gao. 2017. Predicting life history parameters for all fishes worldwide. Ecological Applications 27:2262–2276.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83077-22F6-4761-93D2-14CB35374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57" y="1025278"/>
            <a:ext cx="4157743" cy="49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3294681" cy="5943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Trait-based approaches</a:t>
                </a:r>
              </a:p>
              <a:p>
                <a:r>
                  <a:rPr lang="en-US" dirty="0"/>
                  <a:t>Individual-level phenotype</a:t>
                </a:r>
              </a:p>
              <a:p>
                <a:r>
                  <a:rPr lang="en-US" dirty="0"/>
                  <a:t>Species traits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Estimated from ordination: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𝛅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dirty="0"/>
                  <a:t> is a vector of traits for taxa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3294681" cy="5943600"/>
              </a:xfrm>
              <a:blipFill>
                <a:blip r:embed="rId2"/>
                <a:stretch>
                  <a:fillRect l="-3697" t="-174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91D0B4B-D3C4-4B9A-B5D5-6FB74A9AB02E}"/>
              </a:ext>
            </a:extLst>
          </p:cNvPr>
          <p:cNvSpPr/>
          <p:nvPr/>
        </p:nvSpPr>
        <p:spPr>
          <a:xfrm>
            <a:off x="0" y="5383853"/>
            <a:ext cx="5013702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5FC5F-0DF5-4759-9220-4935510FE9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0" y="1130078"/>
            <a:ext cx="6629400" cy="4667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143437-294B-47BF-8E17-6446CB890EA0}"/>
              </a:ext>
            </a:extLst>
          </p:cNvPr>
          <p:cNvSpPr/>
          <p:nvPr/>
        </p:nvSpPr>
        <p:spPr>
          <a:xfrm>
            <a:off x="3370880" y="5945495"/>
            <a:ext cx="5773119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Winemiller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O., and K. A. Rose. 1992. Patterns of life-history diversification in North American fishes: implications for population regulation. Can. J. Fish.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Sci. 49:2196–2218.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77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1901</TotalTime>
  <Words>668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1_Office Theme</vt:lpstr>
      <vt:lpstr>Lecture 10:  Multivariate spatial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193</cp:revision>
  <dcterms:created xsi:type="dcterms:W3CDTF">2015-12-08T21:28:56Z</dcterms:created>
  <dcterms:modified xsi:type="dcterms:W3CDTF">2024-05-29T15:50:10Z</dcterms:modified>
</cp:coreProperties>
</file>