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356" r:id="rId3"/>
    <p:sldId id="272" r:id="rId4"/>
    <p:sldId id="274" r:id="rId5"/>
    <p:sldId id="275" r:id="rId6"/>
    <p:sldId id="273" r:id="rId7"/>
    <p:sldId id="360" r:id="rId8"/>
    <p:sldId id="276" r:id="rId9"/>
    <p:sldId id="357" r:id="rId10"/>
    <p:sldId id="358" r:id="rId11"/>
    <p:sldId id="359" r:id="rId12"/>
    <p:sldId id="327" r:id="rId13"/>
    <p:sldId id="34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 a </a:t>
            </a:r>
            <a:r>
              <a:rPr lang="en-US" dirty="0" err="1"/>
              <a:t>spatio</a:t>
            </a:r>
            <a:r>
              <a:rPr lang="en-US" dirty="0"/>
              <a:t>-temporal model using VAST with (right)</a:t>
            </a:r>
            <a:r>
              <a:rPr lang="en-US" baseline="0" dirty="0"/>
              <a:t> </a:t>
            </a:r>
            <a:r>
              <a:rPr lang="en-US" dirty="0"/>
              <a:t>or without (left) ROMS reconstruction</a:t>
            </a:r>
            <a:r>
              <a:rPr lang="en-US" baseline="0" dirty="0"/>
              <a:t> of bottom temperature as a log-linear and log-quadratic effect on two linear predictors in a delta model.   Including temperature had little effect on predictions of density, although differences are perhaps noticeable in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16169-3B44-45C6-88AA-56F99B4C0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 a </a:t>
            </a:r>
            <a:r>
              <a:rPr lang="en-US" dirty="0" err="1"/>
              <a:t>spatio</a:t>
            </a:r>
            <a:r>
              <a:rPr lang="en-US" dirty="0"/>
              <a:t>-temporal model using VAST with (right)</a:t>
            </a:r>
            <a:r>
              <a:rPr lang="en-US" baseline="0" dirty="0"/>
              <a:t> </a:t>
            </a:r>
            <a:r>
              <a:rPr lang="en-US" dirty="0"/>
              <a:t>or without (left) ROMS reconstruction</a:t>
            </a:r>
            <a:r>
              <a:rPr lang="en-US" baseline="0" dirty="0"/>
              <a:t> of bottom temperature as a log-linear and log-quadratic effect on two linear predictors in a delta model.   Including temperature had little effect on predictions of density, although differences are perhaps noticeable in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16169-3B44-45C6-88AA-56F99B4C0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Eulerian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9:  Movement in discretized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Interpretation: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r>
                  <a:rPr lang="en-GB" dirty="0"/>
                  <a:t> is positive off diagonal, then it’s a Metzler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acc>
                      </m:sup>
                    </m:sSup>
                  </m:oMath>
                </a14:m>
                <a:r>
                  <a:rPr lang="en-GB" dirty="0"/>
                  <a:t> will then be positive for all elements (i.e., no negative individuals)</a:t>
                </a:r>
              </a:p>
              <a:p>
                <a:r>
                  <a:rPr lang="en-GB" dirty="0"/>
                  <a:t>This will generally occur as discretization gets smaller because:</a:t>
                </a:r>
              </a:p>
              <a:p>
                <a:pPr lvl="1"/>
                <a:r>
                  <a:rPr lang="en-GB" dirty="0"/>
                  <a:t>Scaled diffusion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gets bigger</a:t>
                </a:r>
              </a:p>
              <a:p>
                <a:pPr lvl="1"/>
                <a:r>
                  <a:rPr lang="en-GB" dirty="0"/>
                  <a:t>Difference in preference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get smaller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8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At intermediate scales, preference might exceed diffusion: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r>
                  <a:rPr lang="en-GB" dirty="0"/>
                  <a:t> is negative off diagonal,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acc>
                      </m:sup>
                    </m:sSup>
                  </m:oMath>
                </a14:m>
                <a:r>
                  <a:rPr lang="en-GB" dirty="0"/>
                  <a:t> will then be negative for all elements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Solution:</a:t>
                </a:r>
              </a:p>
              <a:p>
                <a:r>
                  <a:rPr lang="en-GB" dirty="0"/>
                  <a:t>Use different construction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23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4FC4AE1-955B-4C3C-9529-7257CA086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Goal:  Unified &amp; practical movement analysis</a:t>
                </a:r>
              </a:p>
              <a:p>
                <a:r>
                  <a:rPr lang="en-US" dirty="0"/>
                  <a:t>Specify partial differential equation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err="1"/>
                  <a:t>Lagrangian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Calculate distribution </a:t>
                </a:r>
                <a:r>
                  <a:rPr lang="en-US" dirty="0"/>
                  <a:t>after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starting at known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Use as predicted distribution in a state-space model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Eulerian</a:t>
                </a:r>
              </a:p>
              <a:p>
                <a:pPr lvl="1"/>
                <a:r>
                  <a:rPr lang="en-US" sz="2400" dirty="0"/>
                  <a:t>Discretize space and define Continuous Time Markov Chain (CTMC)</a:t>
                </a:r>
              </a:p>
              <a:p>
                <a:pPr lvl="1"/>
                <a:r>
                  <a:rPr lang="en-US" sz="2400" dirty="0"/>
                  <a:t>Computation:</a:t>
                </a:r>
              </a:p>
              <a:p>
                <a:pPr lvl="2"/>
                <a:r>
                  <a:rPr lang="en-US" sz="2000" dirty="0"/>
                  <a:t>Exact:  Matrix exponential</a:t>
                </a:r>
              </a:p>
              <a:p>
                <a:pPr lvl="2"/>
                <a:r>
                  <a:rPr lang="en-US" sz="2000" dirty="0"/>
                  <a:t>Approximation:  Euler method or “Uniformization”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4FC4AE1-955B-4C3C-9529-7257CA086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7999"/>
              </a:xfrm>
              <a:blipFill>
                <a:blip r:embed="rId3"/>
                <a:stretch>
                  <a:fillRect l="-1533"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C1C32C7-51A0-4CF4-B403-FD8F5C37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368"/>
            <a:ext cx="9041903" cy="14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1535151"/>
            <a:ext cx="9124885" cy="532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C509E-25EB-4280-B22E-2CAF952F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651"/>
            <a:ext cx="9041903" cy="14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3285893"/>
            <a:ext cx="9144000" cy="357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Goal:  Unified &amp; practical movement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of numbers</a:t>
            </a:r>
          </a:p>
          <a:p>
            <a:pPr lvl="1"/>
            <a:r>
              <a:rPr lang="en-US" dirty="0"/>
              <a:t>Isolate movement from other demography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habitat utilization as stationary distribution</a:t>
            </a:r>
          </a:p>
          <a:p>
            <a:pPr lvl="1"/>
            <a:r>
              <a:rPr lang="en-US" dirty="0"/>
              <a:t>Easy to convert output to species distribution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Identical parameters in </a:t>
            </a:r>
            <a:r>
              <a:rPr lang="en-US" dirty="0" err="1"/>
              <a:t>Lagrangian</a:t>
            </a:r>
            <a:r>
              <a:rPr lang="en-US" dirty="0"/>
              <a:t> and Eulerian contexts</a:t>
            </a:r>
          </a:p>
          <a:p>
            <a:pPr lvl="1"/>
            <a:r>
              <a:rPr lang="en-US" dirty="0"/>
              <a:t>Joint likelihood for population and individual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Parsimonious and flexible parameterization</a:t>
            </a:r>
          </a:p>
          <a:p>
            <a:pPr lvl="1"/>
            <a:r>
              <a:rPr lang="en-US" dirty="0"/>
              <a:t>Use covariates to allow time-variation without extra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Computational efficiency</a:t>
            </a:r>
          </a:p>
          <a:p>
            <a:pPr lvl="1"/>
            <a:r>
              <a:rPr lang="en-US" dirty="0"/>
              <a:t>Euler approximation and uniformization to avoid large-tailed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Scale-free parameters</a:t>
            </a:r>
          </a:p>
          <a:p>
            <a:pPr lvl="1"/>
            <a:r>
              <a:rPr lang="en-US" dirty="0"/>
              <a:t>Correct for discretization choice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Continuous-time calculation</a:t>
            </a:r>
          </a:p>
          <a:p>
            <a:pPr lvl="1"/>
            <a:r>
              <a:rPr lang="en-US" dirty="0"/>
              <a:t>Calculate at any intermediate time within 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Discussion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Review:  </a:t>
            </a:r>
            <a:r>
              <a:rPr lang="en-US" dirty="0" err="1"/>
              <a:t>Lagrangian</a:t>
            </a:r>
            <a:r>
              <a:rPr lang="en-US" dirty="0"/>
              <a:t>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Matrix exponential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Instantaneous movement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Advection-diffusion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6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Review:  </a:t>
                </a:r>
                <a:r>
                  <a:rPr lang="en-US" b="1" dirty="0" err="1"/>
                  <a:t>Lagrangian</a:t>
                </a:r>
                <a:r>
                  <a:rPr lang="en-US" b="1" dirty="0"/>
                  <a:t> movement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Properties</a:t>
                </a:r>
              </a:p>
              <a:p>
                <a:pPr lvl="1"/>
                <a:r>
                  <a:rPr lang="en-GB" dirty="0"/>
                  <a:t>Treats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a random variable in continuous space</a:t>
                </a:r>
              </a:p>
              <a:p>
                <a:pPr lvl="1"/>
                <a:r>
                  <a:rPr lang="en-US" dirty="0"/>
                  <a:t>Advection:  Vector of movement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Diffusion:  Random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given previous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pPr lvl="1"/>
                <a:r>
                  <a:rPr lang="en-US" dirty="0"/>
                  <a:t>Treat as multivariate state-space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Easiest to use Eulerian approximation with single step, 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83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Eulerian movement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want a movement matrix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is abundance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sites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is abundance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sites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a matrix of movement fractions with:</a:t>
                </a:r>
              </a:p>
              <a:p>
                <a:pPr lvl="1"/>
                <a:r>
                  <a:rPr lang="en-GB" dirty="0"/>
                  <a:t>Conservation of numbers, i.e., columns sum to 1</a:t>
                </a:r>
              </a:p>
              <a:p>
                <a:pPr lvl="1"/>
                <a:r>
                  <a:rPr lang="en-GB" dirty="0"/>
                  <a:t>Where we can calculate the stationary distribution, i.e., long-term habitat utilization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Matrix exponential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Consider the exponential growth model for biomass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𝑟𝐵</m:t>
                      </m:r>
                    </m:oMath>
                  </m:oMathPara>
                </a14:m>
                <a:endParaRPr lang="en-GB" i="1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intrinsic growth rate, then we can solve for biomass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𝑟𝐵𝑑𝑡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vector version instead uses the matrix exponential. Given a 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i.e., integrated movement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calculated from instantaneous movement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44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372173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that:</a:t>
                </a: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can approximate it using the Euler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is the number of sub-intervals</a:t>
                </a:r>
              </a:p>
              <a:p>
                <a:r>
                  <a:rPr lang="en-GB" dirty="0"/>
                  <a:t>Results in a sparse approximation </a:t>
                </a:r>
              </a:p>
              <a:p>
                <a:r>
                  <a:rPr lang="en-GB" dirty="0"/>
                  <a:t>Sparsity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given adjacency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372173" cy="5943600"/>
              </a:xfrm>
              <a:blipFill>
                <a:blip r:embed="rId2"/>
                <a:stretch>
                  <a:fillRect l="-3255" t="-1641" r="-4702" b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5D14B-0ACC-41DE-965F-CAAFDA46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89" y="129538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How to construct </a:t>
                </a:r>
                <a:r>
                  <a:rPr lang="en-GB" dirty="0"/>
                  <a:t>instantaneous movement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diffusion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GB" dirty="0"/>
                  <a:t>and taxis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GB" dirty="0"/>
                  <a:t> 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Instantaneous movement rate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How to construct </a:t>
                </a:r>
                <a:r>
                  <a:rPr lang="en-GB" dirty="0"/>
                  <a:t>instantaneous movement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acc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diffusion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GB" dirty="0"/>
                  <a:t>and taxis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GB" dirty="0"/>
                  <a:t> 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adjacent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05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699</Words>
  <Application>Microsoft Office PowerPoint</Application>
  <PresentationFormat>On-screen Show (4:3)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1_Office Theme</vt:lpstr>
      <vt:lpstr>Lecture 9:  Movement in discretized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166</cp:revision>
  <dcterms:created xsi:type="dcterms:W3CDTF">2015-12-08T21:28:56Z</dcterms:created>
  <dcterms:modified xsi:type="dcterms:W3CDTF">2024-05-22T14:42:35Z</dcterms:modified>
</cp:coreProperties>
</file>