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6" r:id="rId2"/>
    <p:sldId id="272" r:id="rId3"/>
    <p:sldId id="275" r:id="rId4"/>
    <p:sldId id="274" r:id="rId5"/>
    <p:sldId id="276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Spatio</a:t>
            </a:r>
            <a:r>
              <a:rPr lang="en-US" dirty="0"/>
              <a:t>-temporal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8:  </a:t>
            </a:r>
            <a:r>
              <a:rPr lang="en-US" dirty="0" err="1"/>
              <a:t>Spatio</a:t>
            </a:r>
            <a:r>
              <a:rPr lang="en-US" dirty="0"/>
              <a:t>-temporal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Discussion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Infill vs. sprawl </a:t>
            </a:r>
            <a:r>
              <a:rPr lang="en-US" dirty="0" err="1"/>
              <a:t>asymptotics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Separable </a:t>
            </a:r>
            <a:r>
              <a:rPr lang="en-US" dirty="0" err="1"/>
              <a:t>spatio</a:t>
            </a:r>
            <a:r>
              <a:rPr lang="en-US" dirty="0"/>
              <a:t>-temporal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Indices of </a:t>
            </a:r>
            <a:r>
              <a:rPr lang="en-US" dirty="0" err="1"/>
              <a:t>spatio</a:t>
            </a:r>
            <a:r>
              <a:rPr lang="en-US" dirty="0"/>
              <a:t>-temporal variation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6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Temporal scale</a:t>
            </a:r>
          </a:p>
          <a:p>
            <a:pPr lvl="1"/>
            <a:r>
              <a:rPr lang="en-GB" dirty="0"/>
              <a:t>Daily</a:t>
            </a:r>
          </a:p>
          <a:p>
            <a:pPr lvl="2"/>
            <a:r>
              <a:rPr lang="en-GB" dirty="0"/>
              <a:t>Light and visual predation, temperature</a:t>
            </a:r>
          </a:p>
          <a:p>
            <a:pPr lvl="1"/>
            <a:r>
              <a:rPr lang="en-GB" dirty="0"/>
              <a:t>Monthly</a:t>
            </a:r>
          </a:p>
          <a:p>
            <a:pPr lvl="2"/>
            <a:r>
              <a:rPr lang="en-GB" dirty="0"/>
              <a:t>Lunar cycle for spawning and </a:t>
            </a:r>
            <a:r>
              <a:rPr lang="en-GB" dirty="0" err="1"/>
              <a:t>nighttime</a:t>
            </a:r>
            <a:r>
              <a:rPr lang="en-GB" dirty="0"/>
              <a:t> light</a:t>
            </a:r>
          </a:p>
          <a:p>
            <a:pPr lvl="1"/>
            <a:r>
              <a:rPr lang="en-GB" dirty="0"/>
              <a:t>Seasonal</a:t>
            </a:r>
          </a:p>
          <a:p>
            <a:pPr lvl="2"/>
            <a:r>
              <a:rPr lang="en-GB" dirty="0"/>
              <a:t>Solar cycles</a:t>
            </a:r>
          </a:p>
          <a:p>
            <a:pPr lvl="1"/>
            <a:r>
              <a:rPr lang="en-GB" dirty="0"/>
              <a:t>Interannual</a:t>
            </a:r>
          </a:p>
          <a:p>
            <a:pPr lvl="2"/>
            <a:r>
              <a:rPr lang="en-GB" dirty="0"/>
              <a:t>Predator cycles (cohort resonance)</a:t>
            </a:r>
          </a:p>
          <a:p>
            <a:pPr lvl="1"/>
            <a:r>
              <a:rPr lang="en-GB" dirty="0"/>
              <a:t>Decadal</a:t>
            </a:r>
          </a:p>
          <a:p>
            <a:pPr lvl="2"/>
            <a:r>
              <a:rPr lang="en-GB" dirty="0"/>
              <a:t>Oceanographic forcing (PDO)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5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Infill </a:t>
            </a:r>
            <a:r>
              <a:rPr lang="en-GB" dirty="0" err="1"/>
              <a:t>asymptotics</a:t>
            </a:r>
            <a:r>
              <a:rPr lang="en-GB" dirty="0"/>
              <a:t>:  </a:t>
            </a:r>
          </a:p>
          <a:p>
            <a:r>
              <a:rPr lang="en-GB" dirty="0"/>
              <a:t>Expected performance for (nearly) infinite sample density within a fixed spatial area</a:t>
            </a:r>
          </a:p>
          <a:p>
            <a:r>
              <a:rPr lang="en-GB" dirty="0"/>
              <a:t>Not good for estimating spatial scales (because never has new data about other areas)</a:t>
            </a:r>
          </a:p>
          <a:p>
            <a:pPr marL="0" indent="0">
              <a:buNone/>
            </a:pPr>
            <a:r>
              <a:rPr lang="en-GB" dirty="0"/>
              <a:t>Sprawl </a:t>
            </a:r>
            <a:r>
              <a:rPr lang="en-GB" dirty="0" err="1"/>
              <a:t>asymptotics</a:t>
            </a:r>
            <a:endParaRPr lang="en-GB" dirty="0"/>
          </a:p>
          <a:p>
            <a:r>
              <a:rPr lang="en-GB" dirty="0"/>
              <a:t>Expected performance for a (nearly) infinite domain, with a fixed density of samples per area</a:t>
            </a:r>
          </a:p>
          <a:p>
            <a:r>
              <a:rPr lang="en-GB" dirty="0"/>
              <a:t>Not good at estimating variables within a fixed area</a:t>
            </a:r>
          </a:p>
        </p:txBody>
      </p:sp>
    </p:spTree>
    <p:extLst>
      <p:ext uri="{BB962C8B-B14F-4D97-AF65-F5344CB8AC3E}">
        <p14:creationId xmlns:p14="http://schemas.microsoft.com/office/powerpoint/2010/main" val="15344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Separable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 is a sparse spatial precision (SPDE, SAR, CAR, etc.)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temporal precision (separate-and-equal, AR1, etc.)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How to choose the temporal precision:</a:t>
                </a:r>
              </a:p>
              <a:p>
                <a:r>
                  <a:rPr lang="en-GB" dirty="0"/>
                  <a:t>If using area-weighted output as input in 2</a:t>
                </a:r>
                <a:r>
                  <a:rPr lang="en-GB" baseline="30000" dirty="0"/>
                  <a:t>nd</a:t>
                </a:r>
                <a:r>
                  <a:rPr lang="en-GB" dirty="0"/>
                  <a:t>-stage model, use whatever has minimal covariance over time</a:t>
                </a:r>
              </a:p>
              <a:p>
                <a:r>
                  <a:rPr lang="en-GB" dirty="0"/>
                  <a:t>If fitting spatially unbalanced data, use a model that propagates hotspots over time (e.g., AR1)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610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0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Indices for </a:t>
            </a:r>
            <a:r>
              <a:rPr lang="en-GB" dirty="0" err="1"/>
              <a:t>spatio</a:t>
            </a:r>
            <a:r>
              <a:rPr lang="en-GB" dirty="0"/>
              <a:t>-temporal variation</a:t>
            </a:r>
          </a:p>
          <a:p>
            <a:r>
              <a:rPr lang="en-GB" dirty="0"/>
              <a:t>Univariate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Multivariate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03A3D-4353-4917-84C8-237E10EBB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711"/>
              </p:ext>
            </p:extLst>
          </p:nvPr>
        </p:nvGraphicFramePr>
        <p:xfrm>
          <a:off x="294640" y="2047241"/>
          <a:ext cx="85547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680">
                  <a:extLst>
                    <a:ext uri="{9D8B030D-6E8A-4147-A177-3AD203B41FA5}">
                      <a16:colId xmlns:a16="http://schemas.microsoft.com/office/drawing/2014/main" val="804681763"/>
                    </a:ext>
                  </a:extLst>
                </a:gridCol>
                <a:gridCol w="5527040">
                  <a:extLst>
                    <a:ext uri="{9D8B030D-6E8A-4147-A177-3AD203B41FA5}">
                      <a16:colId xmlns:a16="http://schemas.microsoft.com/office/drawing/2014/main" val="29831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abundance/biomass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Status and trends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Fitted in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 (population-dynamics)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2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Center of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Measure shifts in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3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local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Measure density dependence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34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area occupied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Measure range expansion/contraction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3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B3160C-09B4-4D77-A067-D03ABE54F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23212"/>
              </p:ext>
            </p:extLst>
          </p:nvPr>
        </p:nvGraphicFramePr>
        <p:xfrm>
          <a:off x="294640" y="4807374"/>
          <a:ext cx="8554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680">
                  <a:extLst>
                    <a:ext uri="{9D8B030D-6E8A-4147-A177-3AD203B41FA5}">
                      <a16:colId xmlns:a16="http://schemas.microsoft.com/office/drawing/2014/main" val="804681763"/>
                    </a:ext>
                  </a:extLst>
                </a:gridCol>
                <a:gridCol w="5527040">
                  <a:extLst>
                    <a:ext uri="{9D8B030D-6E8A-4147-A177-3AD203B41FA5}">
                      <a16:colId xmlns:a16="http://schemas.microsoft.com/office/drawing/2014/main" val="29831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Measure strength of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708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250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1_Office Theme</vt:lpstr>
      <vt:lpstr>Lecture 8: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144</cp:revision>
  <dcterms:created xsi:type="dcterms:W3CDTF">2015-12-08T21:28:56Z</dcterms:created>
  <dcterms:modified xsi:type="dcterms:W3CDTF">2024-05-14T22:12:30Z</dcterms:modified>
</cp:coreProperties>
</file>