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6" r:id="rId2"/>
    <p:sldId id="290" r:id="rId3"/>
    <p:sldId id="335" r:id="rId4"/>
    <p:sldId id="337" r:id="rId5"/>
    <p:sldId id="304" r:id="rId6"/>
    <p:sldId id="321" r:id="rId7"/>
    <p:sldId id="323" r:id="rId8"/>
    <p:sldId id="322" r:id="rId9"/>
    <p:sldId id="324" r:id="rId10"/>
    <p:sldId id="326" r:id="rId11"/>
    <p:sldId id="325" r:id="rId12"/>
    <p:sldId id="327" r:id="rId13"/>
    <p:sldId id="341" r:id="rId14"/>
    <p:sldId id="338" r:id="rId15"/>
    <p:sldId id="276" r:id="rId16"/>
    <p:sldId id="280" r:id="rId17"/>
    <p:sldId id="277" r:id="rId18"/>
    <p:sldId id="278" r:id="rId19"/>
    <p:sldId id="279" r:id="rId20"/>
    <p:sldId id="273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1D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Species distributions and 2D spatial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Distribution for row </a:t>
                </a:r>
                <a:r>
                  <a:rPr lang="en-US" i="1" dirty="0"/>
                  <a:t>i+1</a:t>
                </a:r>
                <a:r>
                  <a:rPr lang="en-US" dirty="0"/>
                  <a:t> conditional on row </a:t>
                </a:r>
                <a:r>
                  <a:rPr lang="en-US" i="1" dirty="0" err="1"/>
                  <a:t>i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b="1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i.e., its identical to the 1D case, except replacing the normal distribution with a multivariate normal distribution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00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Joint distribution of all sites</a:t>
                </a:r>
              </a:p>
              <a:p>
                <a:pPr lvl="1"/>
                <a:r>
                  <a:rPr lang="en-US" dirty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sub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70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Joint distribution of all sites</a:t>
                </a:r>
              </a:p>
              <a:p>
                <a:pPr lvl="1"/>
                <a:r>
                  <a:rPr lang="en-US" dirty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/>
                  <a:t>Background: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err="1"/>
                  <a:t>Kroenecker</a:t>
                </a:r>
                <a:r>
                  <a:rPr lang="en-GB" dirty="0"/>
                  <a:t> product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  <m:m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</m:m>
                    </m:oMath>
                  </m:oMathPara>
                </a14:m>
                <a:endParaRPr lang="en-GB" b="1" dirty="0"/>
              </a:p>
              <a:p>
                <a:pPr lvl="1"/>
                <a:r>
                  <a:rPr lang="en-US" dirty="0"/>
                  <a:t>Easy and compact way to explain </a:t>
                </a:r>
                <a:r>
                  <a:rPr lang="en-US" dirty="0" err="1"/>
                  <a:t>spatio</a:t>
                </a:r>
                <a:r>
                  <a:rPr lang="en-US" dirty="0"/>
                  <a:t>-temporal models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Kroenecker product inverse is easy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𝐭𝐨𝐭𝐚𝐥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</m:sub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where we know how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GB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57150" indent="0">
                  <a:buNone/>
                </a:pPr>
                <a:r>
                  <a:rPr lang="en-GB" dirty="0"/>
                  <a:t>	Such that: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57150" indent="0">
                  <a:buNone/>
                </a:pPr>
                <a:endParaRPr lang="en-GB" dirty="0"/>
              </a:p>
              <a:p>
                <a:pPr marL="57150" indent="0">
                  <a:buNone/>
                </a:pPr>
                <a:endParaRPr lang="en-US" dirty="0"/>
              </a:p>
              <a:p>
                <a:pPr marL="57150" indent="0">
                  <a:buNone/>
                </a:pPr>
                <a:endParaRPr lang="en-GB" dirty="0"/>
              </a:p>
              <a:p>
                <a:pPr marL="5715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60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Kroenecker product conserves “sparseness”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…</a:t>
                </a:r>
              </a:p>
              <a:p>
                <a:pPr lvl="2"/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GB" dirty="0"/>
              </a:p>
              <a:p>
                <a:pPr lvl="2"/>
                <a:r>
                  <a:rPr lang="en-US" dirty="0"/>
                  <a:t>It has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elements</a:t>
                </a:r>
              </a:p>
              <a:p>
                <a:pPr lvl="2"/>
                <a:r>
                  <a:rPr lang="en-US" dirty="0"/>
                  <a:t>But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non-zero elements</a:t>
                </a:r>
              </a:p>
              <a:p>
                <a:pPr lvl="2"/>
                <a:r>
                  <a:rPr lang="en-US" dirty="0"/>
                  <a:t>It has “sparseness”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/>
                  <a:t> …</a:t>
                </a:r>
              </a:p>
              <a:p>
                <a:pPr lvl="2"/>
                <a:r>
                  <a:rPr lang="en-US" dirty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non-zero elements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</m:nary>
                  </m:oMath>
                </a14:m>
                <a:r>
                  <a:rPr lang="en-GB" dirty="0"/>
                  <a:t>…</a:t>
                </a:r>
              </a:p>
              <a:p>
                <a:pPr lvl="2"/>
                <a:r>
                  <a:rPr lang="en-US" dirty="0"/>
                  <a:t>Has “sparseness”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5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Unequal spacing</a:t>
            </a:r>
          </a:p>
          <a:p>
            <a:pPr marL="514350" indent="-457200">
              <a:buFont typeface="+mj-lt"/>
              <a:buAutoNum type="arabicPeriod"/>
            </a:pPr>
            <a:endParaRPr lang="en-US" b="1" dirty="0"/>
          </a:p>
          <a:p>
            <a:pPr marL="57150" indent="0">
              <a:buNone/>
            </a:pPr>
            <a:r>
              <a:rPr lang="en-US" dirty="0"/>
              <a:t>SPDE method</a:t>
            </a:r>
          </a:p>
          <a:p>
            <a:pPr lvl="1"/>
            <a:r>
              <a:rPr lang="en-US" dirty="0"/>
              <a:t>“Stochastic partial differential equation” approximation</a:t>
            </a:r>
          </a:p>
          <a:p>
            <a:pPr lvl="2"/>
            <a:r>
              <a:rPr lang="en-GB" dirty="0"/>
              <a:t>Lindgren, Rue, and </a:t>
            </a:r>
            <a:r>
              <a:rPr lang="en-GB" dirty="0" err="1"/>
              <a:t>Lindström</a:t>
            </a:r>
            <a:r>
              <a:rPr lang="en-GB" dirty="0"/>
              <a:t>. </a:t>
            </a:r>
            <a:r>
              <a:rPr lang="en-GB" i="1" dirty="0"/>
              <a:t>J. R. Stat. Soc. Ser. B Stat. </a:t>
            </a:r>
            <a:r>
              <a:rPr lang="en-GB" i="1" dirty="0" err="1"/>
              <a:t>Methodol</a:t>
            </a:r>
            <a:r>
              <a:rPr lang="en-GB" i="1" dirty="0"/>
              <a:t>.</a:t>
            </a:r>
            <a:r>
              <a:rPr lang="en-GB" dirty="0"/>
              <a:t> </a:t>
            </a:r>
            <a:r>
              <a:rPr lang="en-GB" b="1" dirty="0"/>
              <a:t>73,</a:t>
            </a:r>
            <a:r>
              <a:rPr lang="en-GB" dirty="0"/>
              <a:t> 423–498 (2011).</a:t>
            </a:r>
            <a:endParaRPr lang="en-US" dirty="0"/>
          </a:p>
          <a:p>
            <a:pPr lvl="1"/>
            <a:r>
              <a:rPr lang="en-US" dirty="0"/>
              <a:t>Uses a </a:t>
            </a:r>
            <a:r>
              <a:rPr lang="en-US" dirty="0" err="1"/>
              <a:t>Matern</a:t>
            </a:r>
            <a:r>
              <a:rPr lang="en-US" dirty="0"/>
              <a:t> covariance function</a:t>
            </a:r>
          </a:p>
          <a:p>
            <a:pPr lvl="2"/>
            <a:r>
              <a:rPr lang="en-US" dirty="0"/>
              <a:t>We’ve been using an exponential covariance function</a:t>
            </a:r>
          </a:p>
          <a:p>
            <a:pPr lvl="1"/>
            <a:r>
              <a:rPr lang="en-US" dirty="0"/>
              <a:t>Derived using “finite element analysis”</a:t>
            </a:r>
          </a:p>
          <a:p>
            <a:pPr lvl="2"/>
            <a:r>
              <a:rPr lang="en-US" dirty="0"/>
              <a:t>Divides area into triangles</a:t>
            </a:r>
            <a:endParaRPr lang="en-GB" dirty="0"/>
          </a:p>
          <a:p>
            <a:pPr marL="5715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870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354766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Matern correlation function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Approximately exponential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Approximately Gaussian</a:t>
                </a:r>
              </a:p>
              <a:p>
                <a:r>
                  <a:rPr lang="en-US" dirty="0"/>
                  <a:t>Differentiable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3547667" cy="5943600"/>
              </a:xfrm>
              <a:blipFill>
                <a:blip r:embed="rId2"/>
                <a:stretch>
                  <a:fillRect l="-361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867" y="1261667"/>
            <a:ext cx="5520133" cy="55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Unequal or sporadic spacing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849880"/>
            <a:ext cx="78638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Joint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l-GR" b="1">
                              <a:latin typeface="Cambria Math" panose="02040503050406030204" pitchFamily="18" charset="0"/>
                              <a:ea typeface="Cambria Math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r>
                  <a:rPr lang="en-US" dirty="0"/>
                  <a:t>Which can reduce to a linear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  <a:blipFill>
                <a:blip r:embed="rId2"/>
                <a:stretch>
                  <a:fillRect l="-2043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50" y="3807154"/>
            <a:ext cx="9152539" cy="3050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2" t="-130"/>
          <a:stretch/>
        </p:blipFill>
        <p:spPr>
          <a:xfrm>
            <a:off x="6193136" y="885710"/>
            <a:ext cx="2874664" cy="28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2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Why is the SPDE approximation good?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latin typeface="+mj-lt"/>
                  </a:rPr>
                  <a:t>Faster computation when using precision matrix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pPr marL="914400" lvl="1" indent="-514350">
                  <a:buAutoNum type="arabicPeriod" startAt="2"/>
                </a:pPr>
                <a:r>
                  <a:rPr lang="en-US" dirty="0">
                    <a:latin typeface="+mj-lt"/>
                  </a:rPr>
                  <a:t>Can be used for a regular grid</a:t>
                </a:r>
              </a:p>
              <a:p>
                <a:pPr lvl="2" indent="-342900"/>
                <a:r>
                  <a:rPr lang="en-US" dirty="0">
                    <a:latin typeface="+mj-lt"/>
                  </a:rPr>
                  <a:t>Generalizes other simple cases</a:t>
                </a:r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3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might we care about 2D spatial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Experimental plots</a:t>
            </a:r>
          </a:p>
          <a:p>
            <a:pPr marL="857250" lvl="1" indent="-457200"/>
            <a:r>
              <a:rPr lang="en-US" dirty="0"/>
              <a:t>Often uses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Observational analysis</a:t>
            </a:r>
          </a:p>
          <a:p>
            <a:pPr marL="857250" lvl="1" indent="-457200"/>
            <a:r>
              <a:rPr lang="en-US" dirty="0"/>
              <a:t>Fish surveys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if there’s greater smoothness in one direction than another?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Coastline (distance on/offshore is more important than along shore)</a:t>
                </a:r>
              </a:p>
              <a:p>
                <a:pPr lvl="1"/>
                <a:r>
                  <a:rPr lang="en-US" dirty="0"/>
                  <a:t>Landscapes (distance north/south may be more different in temperature than east/west)</a:t>
                </a:r>
              </a:p>
              <a:p>
                <a:r>
                  <a:rPr lang="en-US" dirty="0"/>
                  <a:t>On grid, its easy to estimate separate AR1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US" dirty="0"/>
                  <a:t>Also easy using SPDE approximation</a:t>
                </a:r>
              </a:p>
              <a:p>
                <a:pPr lvl="1"/>
                <a:r>
                  <a:rPr lang="en-US" dirty="0"/>
                  <a:t>[But not showing any detail here]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883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Geostatistical</a:t>
            </a:r>
            <a:r>
              <a:rPr lang="en-US" dirty="0"/>
              <a:t> tool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Geometric anisotropy can be significant</a:t>
            </a:r>
          </a:p>
          <a:p>
            <a:pPr lvl="1"/>
            <a:r>
              <a:rPr lang="en-US" dirty="0"/>
              <a:t>Green: presence/absence; black: positive</a:t>
            </a:r>
          </a:p>
        </p:txBody>
      </p:sp>
      <p:pic>
        <p:nvPicPr>
          <p:cNvPr id="8" name="Picture 7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b="46375"/>
          <a:stretch/>
        </p:blipFill>
        <p:spPr bwMode="auto">
          <a:xfrm>
            <a:off x="126734" y="2289631"/>
            <a:ext cx="4523242" cy="453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5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53648"/>
          <a:stretch/>
        </p:blipFill>
        <p:spPr bwMode="auto">
          <a:xfrm>
            <a:off x="4631688" y="2596896"/>
            <a:ext cx="4512312" cy="3916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6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Species distribution models</a:t>
            </a:r>
          </a:p>
          <a:p>
            <a:pPr lvl="1"/>
            <a:r>
              <a:rPr lang="en-US" dirty="0"/>
              <a:t>Widely used tool in zoology, conservation-planning, and invasion biology</a:t>
            </a:r>
          </a:p>
          <a:p>
            <a:pPr lvl="1"/>
            <a:r>
              <a:rPr lang="en-US" dirty="0"/>
              <a:t>Synonyms:</a:t>
            </a:r>
          </a:p>
          <a:p>
            <a:pPr lvl="2"/>
            <a:r>
              <a:rPr lang="en-US" dirty="0"/>
              <a:t>Climate envelop model – Fit model to species observations, and then identify other areas with suitable conditions</a:t>
            </a:r>
          </a:p>
          <a:p>
            <a:pPr lvl="2"/>
            <a:r>
              <a:rPr lang="en-US" dirty="0"/>
              <a:t>Species density model – Sometimes used when fitting to density rather than presence/absence data</a:t>
            </a:r>
          </a:p>
          <a:p>
            <a:pPr lvl="1"/>
            <a:r>
              <a:rPr lang="en-US" dirty="0"/>
              <a:t>Often used to infer “</a:t>
            </a:r>
            <a:r>
              <a:rPr lang="en-US" dirty="0" err="1"/>
              <a:t>Grinnellian</a:t>
            </a:r>
            <a:r>
              <a:rPr lang="en-US" dirty="0"/>
              <a:t> niche”</a:t>
            </a:r>
          </a:p>
          <a:p>
            <a:pPr lvl="2"/>
            <a:r>
              <a:rPr lang="en-US" dirty="0"/>
              <a:t>Assumes distribution is a product of habitat variables that are measurable and whose action is local </a:t>
            </a:r>
          </a:p>
        </p:txBody>
      </p:sp>
    </p:spTree>
    <p:extLst>
      <p:ext uri="{BB962C8B-B14F-4D97-AF65-F5344CB8AC3E}">
        <p14:creationId xmlns:p14="http://schemas.microsoft.com/office/powerpoint/2010/main" val="13031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016045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Spatial models are useful for estimating species distribution</a:t>
            </a:r>
          </a:p>
          <a:p>
            <a:pPr lvl="1"/>
            <a:r>
              <a:rPr lang="en-US" dirty="0"/>
              <a:t>Capture fine-scale variation</a:t>
            </a:r>
          </a:p>
          <a:p>
            <a:pPr lvl="1"/>
            <a:r>
              <a:rPr lang="en-US" dirty="0"/>
              <a:t>Decrease residual variation -&gt; Decrease standard errors</a:t>
            </a:r>
          </a:p>
          <a:p>
            <a:pPr lvl="1"/>
            <a:r>
              <a:rPr lang="en-US" dirty="0"/>
              <a:t>Shelton Thorson Ward Feist (2014) CJFAS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3942893" y="914400"/>
            <a:ext cx="5201107" cy="58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Unequal or sporadic spacing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Equally spaced grid</a:t>
            </a:r>
          </a:p>
          <a:p>
            <a:pPr marL="57150" indent="0">
              <a:buNone/>
            </a:pPr>
            <a:r>
              <a:rPr lang="en-US" dirty="0"/>
              <a:t>Example #1: Divide north sea into grid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 t="49790" r="2" b="-1"/>
          <a:stretch/>
        </p:blipFill>
        <p:spPr>
          <a:xfrm>
            <a:off x="4469586" y="3163819"/>
            <a:ext cx="3554730" cy="361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6" r="49521" b="50477"/>
          <a:stretch/>
        </p:blipFill>
        <p:spPr>
          <a:xfrm>
            <a:off x="816012" y="3163819"/>
            <a:ext cx="3653573" cy="357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9149" y="2517488"/>
            <a:ext cx="305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samples </a:t>
            </a:r>
          </a:p>
          <a:p>
            <a:pPr algn="ctr"/>
            <a:r>
              <a:rPr lang="en-US" b="1" dirty="0"/>
              <a:t>(black: Included)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10615" y="2655988"/>
            <a:ext cx="301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Location of samples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947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Imagine a 3x3 grid</a:t>
                </a:r>
              </a:p>
              <a:p>
                <a:r>
                  <a:rPr lang="en-US" dirty="0"/>
                  <a:t>Equal spacing among sample locations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 is the value for row </a:t>
                </a:r>
                <a:r>
                  <a:rPr lang="en-GB" i="1" dirty="0" err="1"/>
                  <a:t>i</a:t>
                </a:r>
                <a:r>
                  <a:rPr lang="en-GB" dirty="0"/>
                  <a:t> and column </a:t>
                </a:r>
                <a:r>
                  <a:rPr lang="en-GB" i="1" dirty="0"/>
                  <a:t>j</a:t>
                </a:r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the value for row </a:t>
                </a:r>
                <a:r>
                  <a:rPr lang="en-GB" i="1" dirty="0" err="1"/>
                  <a:t>i</a:t>
                </a:r>
                <a:r>
                  <a:rPr lang="en-GB" dirty="0"/>
                  <a:t> and all columns</a:t>
                </a:r>
              </a:p>
              <a:p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</m:t>
                    </m:r>
                  </m:oMath>
                </a14:m>
                <a:r>
                  <a:rPr lang="en-GB" dirty="0"/>
                  <a:t> is the value for all rows and columns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  <a:blipFill>
                <a:blip r:embed="rId2"/>
                <a:stretch>
                  <a:fillRect l="-2022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spect="1"/>
          </p:cNvSpPr>
          <p:nvPr/>
        </p:nvSpPr>
        <p:spPr>
          <a:xfrm>
            <a:off x="6520296" y="1474622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70904" y="136855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623023" y="136123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682547" y="13539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470904" y="316443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23023" y="315711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8682547" y="31498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470904" y="2220772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623023" y="2213456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682547" y="22061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Review</a:t>
                </a:r>
              </a:p>
              <a:p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Normal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Normal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Then the joint distribution is multivariate normal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CAE2B87-9044-4CCB-B08F-103155A27B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6036332"/>
                  </p:ext>
                </p:extLst>
              </p:nvPr>
            </p:nvGraphicFramePr>
            <p:xfrm>
              <a:off x="744584" y="4729988"/>
              <a:ext cx="7654832" cy="2051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7416">
                      <a:extLst>
                        <a:ext uri="{9D8B030D-6E8A-4147-A177-3AD203B41FA5}">
                          <a16:colId xmlns:a16="http://schemas.microsoft.com/office/drawing/2014/main" val="757731318"/>
                        </a:ext>
                      </a:extLst>
                    </a:gridCol>
                    <a:gridCol w="3827416">
                      <a:extLst>
                        <a:ext uri="{9D8B030D-6E8A-4147-A177-3AD203B41FA5}">
                          <a16:colId xmlns:a16="http://schemas.microsoft.com/office/drawing/2014/main" val="1262731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71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7924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9789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CAE2B87-9044-4CCB-B08F-103155A27B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6036332"/>
                  </p:ext>
                </p:extLst>
              </p:nvPr>
            </p:nvGraphicFramePr>
            <p:xfrm>
              <a:off x="744584" y="4729988"/>
              <a:ext cx="7654832" cy="2051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7416">
                      <a:extLst>
                        <a:ext uri="{9D8B030D-6E8A-4147-A177-3AD203B41FA5}">
                          <a16:colId xmlns:a16="http://schemas.microsoft.com/office/drawing/2014/main" val="757731318"/>
                        </a:ext>
                      </a:extLst>
                    </a:gridCol>
                    <a:gridCol w="3827416">
                      <a:extLst>
                        <a:ext uri="{9D8B030D-6E8A-4147-A177-3AD203B41FA5}">
                          <a16:colId xmlns:a16="http://schemas.microsoft.com/office/drawing/2014/main" val="1262731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71172"/>
                      </a:ext>
                    </a:extLst>
                  </a:tr>
                  <a:tr h="6979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" t="-57391" r="-100796" b="-14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59" t="-57391" r="-796" b="-14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7924707"/>
                      </a:ext>
                    </a:extLst>
                  </a:tr>
                  <a:tr h="9829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" t="-111728" r="-100796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59" t="-111728" r="-796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79789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409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Intuitive to extend this</a:t>
            </a:r>
          </a:p>
          <a:p>
            <a:r>
              <a:rPr lang="en-US" dirty="0"/>
              <a:t>What is the distribution for Row #2 conditional on Row #1</a:t>
            </a:r>
          </a:p>
          <a:p>
            <a:r>
              <a:rPr lang="en-US" dirty="0"/>
              <a:t>[Work through on board]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02795" y="2946382"/>
            <a:ext cx="130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#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6571502" y="3288791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522110" y="31827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674229" y="317540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733753" y="316809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522110" y="49786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674229" y="49712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733753" y="496397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522110" y="40349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674229" y="4027625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733753" y="4020310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71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</TotalTime>
  <Words>742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1_Office Theme</vt:lpstr>
      <vt:lpstr>Species distributions and 2D spatial models</vt:lpstr>
      <vt:lpstr>Why might we care about 2D spatial models?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Geostatistical tool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94</cp:revision>
  <dcterms:created xsi:type="dcterms:W3CDTF">2015-12-08T21:28:56Z</dcterms:created>
  <dcterms:modified xsi:type="dcterms:W3CDTF">2024-04-18T17:48:50Z</dcterms:modified>
</cp:coreProperties>
</file>