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66" r:id="rId2"/>
    <p:sldId id="301" r:id="rId3"/>
    <p:sldId id="302" r:id="rId4"/>
    <p:sldId id="321" r:id="rId5"/>
    <p:sldId id="339" r:id="rId6"/>
    <p:sldId id="324" r:id="rId7"/>
    <p:sldId id="325" r:id="rId8"/>
    <p:sldId id="328" r:id="rId9"/>
    <p:sldId id="334" r:id="rId10"/>
    <p:sldId id="337" r:id="rId11"/>
    <p:sldId id="329" r:id="rId12"/>
    <p:sldId id="330" r:id="rId13"/>
    <p:sldId id="331" r:id="rId14"/>
    <p:sldId id="335" r:id="rId15"/>
    <p:sldId id="336" r:id="rId16"/>
    <p:sldId id="332" r:id="rId17"/>
    <p:sldId id="338" r:id="rId18"/>
    <p:sldId id="326" r:id="rId19"/>
    <p:sldId id="327" r:id="rId20"/>
    <p:sldId id="333" r:id="rId21"/>
    <p:sldId id="341" r:id="rId22"/>
    <p:sldId id="353" r:id="rId23"/>
    <p:sldId id="354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 </a:t>
            </a: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model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Huge residuals at beginning and ending</a:t>
            </a:r>
          </a:p>
          <a:p>
            <a:r>
              <a:rPr lang="en-US" dirty="0"/>
              <a:t>Predictive variance is larger at beginning and end of series</a:t>
            </a:r>
          </a:p>
          <a:p>
            <a:r>
              <a:rPr lang="en-US" dirty="0"/>
              <a:t>Doesn’t contain the true value very often</a:t>
            </a:r>
          </a:p>
          <a:p>
            <a:r>
              <a:rPr lang="en-US" dirty="0"/>
              <a:t>Not sufficiently flexible</a:t>
            </a:r>
          </a:p>
        </p:txBody>
      </p:sp>
    </p:spTree>
    <p:extLst>
      <p:ext uri="{BB962C8B-B14F-4D97-AF65-F5344CB8AC3E}">
        <p14:creationId xmlns:p14="http://schemas.microsoft.com/office/powerpoint/2010/main" val="365552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0979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6761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Loess smoother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No model to specify</a:t>
            </a:r>
          </a:p>
          <a:p>
            <a:pPr lvl="1"/>
            <a:r>
              <a:rPr lang="en-US" dirty="0"/>
              <a:t>No interpretation of parameters as data-generating process</a:t>
            </a:r>
          </a:p>
          <a:p>
            <a:r>
              <a:rPr lang="en-US" dirty="0"/>
              <a:t>Confidence intervals don’t include the true values</a:t>
            </a:r>
          </a:p>
          <a:p>
            <a:r>
              <a:rPr lang="en-US" dirty="0"/>
              <a:t>Seems to “</a:t>
            </a:r>
            <a:r>
              <a:rPr lang="en-US" dirty="0" err="1"/>
              <a:t>oversmooth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i.e., strings of years are over/under-estimated</a:t>
            </a:r>
          </a:p>
        </p:txBody>
      </p:sp>
    </p:spTree>
    <p:extLst>
      <p:ext uri="{BB962C8B-B14F-4D97-AF65-F5344CB8AC3E}">
        <p14:creationId xmlns:p14="http://schemas.microsoft.com/office/powerpoint/2010/main" val="2805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Generalized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Generalized additive model</a:t>
            </a:r>
          </a:p>
          <a:p>
            <a:pPr marL="0" indent="0">
              <a:buNone/>
            </a:pPr>
            <a:r>
              <a:rPr lang="en-US" i="1" dirty="0"/>
              <a:t>Problems</a:t>
            </a:r>
          </a:p>
          <a:p>
            <a:r>
              <a:rPr lang="en-US" dirty="0"/>
              <a:t>Confidence intervals don’t include the true values</a:t>
            </a:r>
          </a:p>
          <a:p>
            <a:r>
              <a:rPr lang="en-US" dirty="0"/>
              <a:t>Misses some fine-scale variation</a:t>
            </a:r>
          </a:p>
        </p:txBody>
      </p:sp>
    </p:spTree>
    <p:extLst>
      <p:ext uri="{BB962C8B-B14F-4D97-AF65-F5344CB8AC3E}">
        <p14:creationId xmlns:p14="http://schemas.microsoft.com/office/powerpoint/2010/main" val="19283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Steps: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Code up data-generating process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as random effect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Estimate parameters using maximum likelihood</a:t>
                </a: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6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we can split this into smaller integrals …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 dirty="0"/>
              <a:t>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6602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 dirty="0"/>
              <a:t>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 indent="-342900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 indent="-342900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 indent="-342900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Kalman</a:t>
            </a:r>
            <a:r>
              <a:rPr lang="en-US" b="1"/>
              <a:t> filter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Improvements</a:t>
            </a:r>
          </a:p>
          <a:p>
            <a:r>
              <a:rPr lang="en-US" dirty="0"/>
              <a:t>Specifies an explicit model</a:t>
            </a:r>
          </a:p>
          <a:p>
            <a:r>
              <a:rPr lang="en-US" dirty="0"/>
              <a:t>Confidence intervals include the true values</a:t>
            </a:r>
          </a:p>
          <a:p>
            <a:r>
              <a:rPr lang="en-US" dirty="0"/>
              <a:t>Seems to behave intuitively</a:t>
            </a:r>
          </a:p>
          <a:p>
            <a:pPr lvl="1"/>
            <a:r>
              <a:rPr lang="en-US" dirty="0"/>
              <a:t>Predictions are shrunk towards data, and neighboring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986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Directed random walk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07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Semivariance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3921466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Semivariogram</a:t>
            </a:r>
            <a:endParaRPr lang="en-US" b="1" dirty="0"/>
          </a:p>
          <a:p>
            <a:r>
              <a:rPr lang="en-US" dirty="0"/>
              <a:t>Half of expected variance for difference between two measurements</a:t>
            </a:r>
          </a:p>
          <a:p>
            <a:pPr marL="0" indent="0">
              <a:buNone/>
            </a:pPr>
            <a:r>
              <a:rPr lang="en-US" b="1" dirty="0"/>
              <a:t>Properties</a:t>
            </a:r>
          </a:p>
          <a:p>
            <a:r>
              <a:rPr lang="en-US" dirty="0"/>
              <a:t>Sill:  Variance at infinite distance</a:t>
            </a:r>
          </a:p>
          <a:p>
            <a:r>
              <a:rPr lang="en-US" dirty="0"/>
              <a:t>Nugget:  Variance at zero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3473-55E2-48D7-B168-826A9730FF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9" y="1539738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7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Semivariance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3921466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Correlation function</a:t>
            </a:r>
          </a:p>
          <a:p>
            <a:r>
              <a:rPr lang="en-US" dirty="0"/>
              <a:t>Only calculable when </a:t>
            </a:r>
            <a:r>
              <a:rPr lang="en-US" dirty="0" err="1"/>
              <a:t>semivariance</a:t>
            </a:r>
            <a:r>
              <a:rPr lang="en-US" dirty="0"/>
              <a:t> is stationary</a:t>
            </a:r>
          </a:p>
          <a:p>
            <a:pPr marL="0" indent="0">
              <a:buNone/>
            </a:pPr>
            <a:r>
              <a:rPr lang="en-US" b="1" dirty="0"/>
              <a:t>Properties</a:t>
            </a:r>
          </a:p>
          <a:p>
            <a:r>
              <a:rPr lang="en-US" dirty="0"/>
              <a:t>Range: Distance at 10%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3473-55E2-48D7-B168-826A9730FF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89" y="1539738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5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Is there evidence of density dependence?</a:t>
            </a:r>
          </a:p>
          <a:p>
            <a:r>
              <a:rPr lang="en-US" dirty="0"/>
              <a:t>If yes, what is the expected equilibrium?</a:t>
            </a:r>
          </a:p>
          <a:p>
            <a:r>
              <a:rPr lang="en-US" dirty="0"/>
              <a:t>What is the stationary distribution?</a:t>
            </a:r>
          </a:p>
          <a:p>
            <a:pPr lvl="1"/>
            <a:r>
              <a:rPr lang="en-US" dirty="0"/>
              <a:t>Variance</a:t>
            </a:r>
          </a:p>
          <a:p>
            <a:r>
              <a:rPr lang="en-US" dirty="0"/>
              <a:t>How “stable” is the model</a:t>
            </a:r>
          </a:p>
          <a:p>
            <a:pPr lvl="1"/>
            <a:r>
              <a:rPr lang="en-US" dirty="0" err="1"/>
              <a:t>Reactivitiy</a:t>
            </a:r>
            <a:endParaRPr lang="en-US" dirty="0"/>
          </a:p>
          <a:p>
            <a:pPr lvl="1"/>
            <a:r>
              <a:rPr lang="en-US" dirty="0"/>
              <a:t>Resilience</a:t>
            </a:r>
          </a:p>
          <a:p>
            <a:pPr lvl="1"/>
            <a:r>
              <a:rPr lang="en-US" dirty="0" err="1"/>
              <a:t>Resistence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7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8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14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 is sometimes called “augmented data”</a:t>
                </a:r>
              </a:p>
              <a:p>
                <a:pPr lvl="2"/>
                <a:r>
                  <a:rPr lang="en-US" dirty="0"/>
                  <a:t>Left side of the joint-likelihood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876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E17043D-6698-4D59-97F0-C5A672F80A9D}"/>
              </a:ext>
            </a:extLst>
          </p:cNvPr>
          <p:cNvSpPr/>
          <p:nvPr/>
        </p:nvSpPr>
        <p:spPr>
          <a:xfrm>
            <a:off x="3211736" y="4088350"/>
            <a:ext cx="84638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4D452-F2B3-429A-8690-6F1A428152C9}"/>
              </a:ext>
            </a:extLst>
          </p:cNvPr>
          <p:cNvSpPr txBox="1"/>
          <p:nvPr/>
        </p:nvSpPr>
        <p:spPr>
          <a:xfrm>
            <a:off x="1390494" y="4156364"/>
            <a:ext cx="17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Boundary effect</a:t>
            </a:r>
          </a:p>
        </p:txBody>
      </p:sp>
    </p:spTree>
    <p:extLst>
      <p:ext uri="{BB962C8B-B14F-4D97-AF65-F5344CB8AC3E}">
        <p14:creationId xmlns:p14="http://schemas.microsoft.com/office/powerpoint/2010/main" val="9938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 (autoregressive parameterization)</a:t>
                </a:r>
              </a:p>
              <a:p>
                <a:pPr marL="0" indent="0">
                  <a:buNone/>
                </a:pPr>
                <a:r>
                  <a:rPr lang="en-US" dirty="0"/>
                  <a:t>Working with the precision (inverse-covariance):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few notes: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dirty="0"/>
                  <a:t> is sparse (many elements = 0)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tri-diagonal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9AD068-2A22-4348-B6C7-77A284D688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7" y="2206651"/>
            <a:ext cx="4494543" cy="44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7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𝐌𝐕𝐍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working with the precision (inverse-covariance):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71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Gompertz model (autoregressive parameterization)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Separability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Sparse Hessian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Conditional 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Graphical model has random effects without downstream connection, or lateral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DE841-BC24-434C-99E9-72ED195D5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3" y="1483063"/>
            <a:ext cx="6400813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What is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Given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in each year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… reconstruct unobserved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in each year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Why use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Best predictor for unobserved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Decompose variance into “process error” and “measurement error”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Interpolate / extrapolate outside measurements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Directed random walk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Approaches</a:t>
            </a:r>
            <a:br>
              <a:rPr lang="en-US" b="1" dirty="0"/>
            </a:b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Loess smoother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Generalized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45059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0915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9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988</Words>
  <Application>Microsoft Office PowerPoint</Application>
  <PresentationFormat>On-screen Show (4:3)</PresentationFormat>
  <Paragraphs>186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1_Office Theme</vt:lpstr>
      <vt:lpstr>Lecture 3:  Kalman filter</vt:lpstr>
      <vt:lpstr>Likelihood statistics</vt:lpstr>
      <vt:lpstr>Likelihood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Semivariance</vt:lpstr>
      <vt:lpstr>Semivariance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79</cp:revision>
  <dcterms:created xsi:type="dcterms:W3CDTF">2015-12-08T21:28:56Z</dcterms:created>
  <dcterms:modified xsi:type="dcterms:W3CDTF">2024-04-03T13:59:37Z</dcterms:modified>
</cp:coreProperties>
</file>