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06" r:id="rId15"/>
    <p:sldId id="309" r:id="rId16"/>
    <p:sldId id="320" r:id="rId17"/>
    <p:sldId id="323" r:id="rId18"/>
    <p:sldId id="324" r:id="rId19"/>
    <p:sldId id="292" r:id="rId20"/>
    <p:sldId id="288" r:id="rId21"/>
    <p:sldId id="291" r:id="rId22"/>
    <p:sldId id="276" r:id="rId23"/>
    <p:sldId id="285" r:id="rId24"/>
    <p:sldId id="286" r:id="rId25"/>
    <p:sldId id="287" r:id="rId26"/>
    <p:sldId id="277" r:id="rId27"/>
    <p:sldId id="278" r:id="rId28"/>
    <p:sldId id="293" r:id="rId29"/>
    <p:sldId id="267" r:id="rId30"/>
    <p:sldId id="273" r:id="rId31"/>
    <p:sldId id="268" r:id="rId32"/>
    <p:sldId id="325" r:id="rId33"/>
    <p:sldId id="272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 Mixed-effects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April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4845" y="4762500"/>
            <a:ext cx="5753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goals:</a:t>
            </a:r>
          </a:p>
          <a:p>
            <a:pPr marL="342900" indent="-342900">
              <a:buAutoNum type="arabicPeriod"/>
            </a:pPr>
            <a:r>
              <a:rPr lang="en-US" dirty="0"/>
              <a:t>Learn why maximum marginal likelihood useful</a:t>
            </a:r>
          </a:p>
          <a:p>
            <a:pPr marL="342900" indent="-342900">
              <a:buAutoNum type="arabicPeriod"/>
            </a:pPr>
            <a:r>
              <a:rPr lang="en-US" dirty="0"/>
              <a:t>Learn why Stein’s paradox is a paradox</a:t>
            </a:r>
          </a:p>
          <a:p>
            <a:pPr marL="342900" indent="-342900">
              <a:buAutoNum type="arabicPeriod"/>
            </a:pPr>
            <a:r>
              <a:rPr lang="en-US" dirty="0"/>
              <a:t>Learn what is </a:t>
            </a:r>
            <a:r>
              <a:rPr lang="en-US" dirty="0" err="1"/>
              <a:t>shrinkinage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Why is this a paradox?</a:t>
                </a:r>
              </a:p>
              <a:p>
                <a:pPr lvl="1"/>
                <a:r>
                  <a:rPr lang="en-US" dirty="0"/>
                  <a:t>No reference to things being pooled!</a:t>
                </a:r>
              </a:p>
              <a:p>
                <a:pPr lvl="1" indent="-342900"/>
                <a:r>
                  <a:rPr lang="en-US" dirty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 indent="-342900"/>
                <a:r>
                  <a:rPr lang="en-US" dirty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/>
              </a:p>
              <a:p>
                <a:pPr lvl="2" indent="-342900"/>
                <a:r>
                  <a:rPr lang="en-US" dirty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Predicting random variables</a:t>
                </a:r>
              </a:p>
              <a:p>
                <a:pPr lvl="1"/>
                <a:r>
                  <a:rPr lang="en-US" i="1" dirty="0"/>
                  <a:t>Empirical Bayes – </a:t>
                </a:r>
                <a:r>
                  <a:rPr lang="en-US" dirty="0"/>
                  <a:t>Predict random variables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using estimated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… but this yields biased estimates of </a:t>
                </a:r>
                <a:r>
                  <a:rPr lang="en-US" dirty="0" err="1"/>
                  <a:t>hyperparameters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/>
                  <a:t>Estimation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likelihood</a:t>
                </a:r>
              </a:p>
              <a:p>
                <a:pPr lvl="1"/>
                <a:r>
                  <a:rPr lang="en-US" dirty="0" err="1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is the “penalized likelihood”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“Hierarchical Bayes”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“Maximum marginal likelihood”</a:t>
            </a:r>
          </a:p>
          <a:p>
            <a:pPr lvl="1" indent="-342900"/>
            <a:r>
              <a:rPr lang="en-US" dirty="0"/>
              <a:t>Use the “Laplace approximation” to approximate integral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“Inner optimization” – Optimize random effects given fixed effects</a:t>
            </a:r>
          </a:p>
          <a:p>
            <a:pPr lvl="2" indent="-342900"/>
            <a:r>
              <a:rPr lang="en-US" dirty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/>
                <a:r>
                  <a:rPr lang="en-US" dirty="0"/>
                  <a:t>The definition of a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/>
                  </a:rPr>
                  <a:t>The Laplace approximation can be used to approximate </a:t>
                </a:r>
                <a:r>
                  <a:rPr lang="en-US">
                    <a:latin typeface="Cambria Math" panose="02040503050406030204" pitchFamily="18" charset="0"/>
                    <a:ea typeface="Cambria Math"/>
                  </a:rPr>
                  <a:t>this integral</a:t>
                </a:r>
                <a:endParaRPr lang="en-US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lvl="1"/>
                <a:r>
                  <a:rPr lang="en-US" sz="1800" dirty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lvl="1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site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/>
                  <a:t>Shrinkage</a:t>
                </a:r>
              </a:p>
              <a:p>
                <a:r>
                  <a:rPr lang="en-US" dirty="0"/>
                  <a:t>Estimated random effects are weighted average of global mean and group mean</a:t>
                </a:r>
              </a:p>
              <a:p>
                <a:pPr lvl="1"/>
                <a:r>
                  <a:rPr lang="en-US" dirty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groups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Summary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Specify a model</a:t>
            </a:r>
          </a:p>
          <a:p>
            <a:pPr marL="857250" lvl="1" indent="-457200"/>
            <a:r>
              <a:rPr lang="en-US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plausible values for any unknown parameters</a:t>
            </a:r>
          </a:p>
          <a:p>
            <a:pPr marL="857250" lvl="1" indent="-457200"/>
            <a:r>
              <a:rPr lang="en-US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uncertainty</a:t>
            </a:r>
          </a:p>
          <a:p>
            <a:pPr marL="857250" lvl="1" indent="-457200"/>
            <a:r>
              <a:rPr lang="en-US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Laplace approximation</a:t>
                </a:r>
                <a:endParaRPr lang="en-US" dirty="0"/>
              </a:p>
              <a:p>
                <a:pPr lvl="1"/>
                <a:r>
                  <a:rPr lang="en-US" dirty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/>
              </a:p>
              <a:p>
                <a:pPr lvl="1"/>
                <a:r>
                  <a:rPr lang="en-US" dirty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sz="4000" dirty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000" dirty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Bayes rule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definition of a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By the Axiom of conditional probability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pPr lvl="1"/>
                <a:r>
                  <a:rPr lang="en-US" dirty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is the determinant of the Hessian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0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Counts</a:t>
                </a:r>
              </a:p>
              <a:p>
                <a:pPr lvl="1"/>
                <a:r>
                  <a:rPr lang="en-US" dirty="0"/>
                  <a:t>4 sites</a:t>
                </a:r>
              </a:p>
              <a:p>
                <a:pPr lvl="1"/>
                <a:r>
                  <a:rPr lang="en-US" dirty="0"/>
                  <a:t>2 observations/site</a:t>
                </a:r>
              </a:p>
              <a:p>
                <a:pPr lvl="1"/>
                <a:r>
                  <a:rPr lang="en-US" dirty="0"/>
                  <a:t>3 fixed effects</a:t>
                </a:r>
              </a:p>
              <a:p>
                <a:pPr lvl="1"/>
                <a:r>
                  <a:rPr lang="en-US" dirty="0"/>
                  <a:t>4 random effects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and samples?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using linear mixed models</a:t>
            </a:r>
          </a:p>
          <a:p>
            <a:pPr lvl="1"/>
            <a:r>
              <a:rPr lang="en-US" dirty="0"/>
              <a:t>Separate estimate of measurement and between-site variability</a:t>
            </a:r>
          </a:p>
          <a:p>
            <a:pPr lvl="1"/>
            <a:r>
              <a:rPr lang="en-US" dirty="0"/>
              <a:t>Include covariates for either one</a:t>
            </a:r>
          </a:p>
          <a:p>
            <a:pPr lvl="1"/>
            <a:r>
              <a:rPr lang="en-US" dirty="0"/>
              <a:t>Improved precision</a:t>
            </a:r>
          </a:p>
          <a:p>
            <a:pPr lvl="1"/>
            <a:r>
              <a:rPr lang="en-US" i="1" dirty="0"/>
              <a:t>“Shrinkage”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Draw-backs</a:t>
            </a:r>
          </a:p>
          <a:p>
            <a:pPr lvl="1"/>
            <a:r>
              <a:rPr lang="en-US" dirty="0"/>
              <a:t>Biased if random effects aren’t “exchangeable”</a:t>
            </a:r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Separability</a:t>
                </a:r>
              </a:p>
              <a:p>
                <a:r>
                  <a:rPr lang="en-US" dirty="0"/>
                  <a:t>Then we can factor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we replace a </a:t>
                </a:r>
                <a:r>
                  <a:rPr lang="en-US" i="1" dirty="0"/>
                  <a:t>N</a:t>
                </a:r>
                <a:r>
                  <a:rPr lang="en-US" dirty="0"/>
                  <a:t>-dimensional integral with </a:t>
                </a:r>
                <a:r>
                  <a:rPr lang="en-US" i="1" dirty="0"/>
                  <a:t>N</a:t>
                </a:r>
                <a:r>
                  <a:rPr lang="en-US" dirty="0"/>
                  <a:t> 1-dimenstional integrals</a:t>
                </a:r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/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 indent="-342900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 indent="-342900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 indent="-342900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 is sometimes called “augmented data”</a:t>
                </a:r>
              </a:p>
              <a:p>
                <a:pPr lvl="2"/>
                <a:r>
                  <a:rPr lang="en-US" dirty="0"/>
                  <a:t>Left side of the joint-likelihood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Stein’s paradox </a:t>
                </a:r>
              </a:p>
              <a:p>
                <a:r>
                  <a:rPr lang="en-US" dirty="0"/>
                  <a:t>Pooling parameters towards a mean will be more accurate on average 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=0.35)</a:t>
                </a:r>
              </a:p>
              <a:p>
                <a:pPr lvl="1" indent="-342900"/>
                <a:r>
                  <a:rPr lang="en-US" dirty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lvl="3" indent="-3429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1940</Words>
  <Application>Microsoft Office PowerPoint</Application>
  <PresentationFormat>On-screen Show (4:3)</PresentationFormat>
  <Paragraphs>342</Paragraphs>
  <Slides>35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1_Office Theme</vt:lpstr>
      <vt:lpstr>Equation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Likelihood statistics</vt:lpstr>
      <vt:lpstr>PowerPoint Presentation</vt:lpstr>
      <vt:lpstr>PowerPoint Presentation</vt:lpstr>
      <vt:lpstr>Mixed-effects models</vt:lpstr>
      <vt:lpstr>Likelihood statistics</vt:lpstr>
      <vt:lpstr>Likelihood statistics</vt:lpstr>
      <vt:lpstr>Likelihood statistics</vt:lpstr>
      <vt:lpstr>Mixed-effects models</vt:lpstr>
      <vt:lpstr>Mixed-effects models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Likelihood statistics</vt:lpstr>
      <vt:lpstr>Likelihood statistics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62</cp:revision>
  <dcterms:created xsi:type="dcterms:W3CDTF">2015-12-08T21:28:56Z</dcterms:created>
  <dcterms:modified xsi:type="dcterms:W3CDTF">2024-03-02T00:20:01Z</dcterms:modified>
</cp:coreProperties>
</file>