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66" r:id="rId2"/>
    <p:sldId id="311" r:id="rId3"/>
    <p:sldId id="267" r:id="rId4"/>
    <p:sldId id="290" r:id="rId5"/>
    <p:sldId id="263" r:id="rId6"/>
    <p:sldId id="289" r:id="rId7"/>
    <p:sldId id="291" r:id="rId8"/>
    <p:sldId id="260" r:id="rId9"/>
    <p:sldId id="302" r:id="rId10"/>
    <p:sldId id="295" r:id="rId11"/>
    <p:sldId id="296" r:id="rId12"/>
    <p:sldId id="297" r:id="rId13"/>
    <p:sldId id="298" r:id="rId14"/>
    <p:sldId id="299" r:id="rId15"/>
    <p:sldId id="292" r:id="rId16"/>
    <p:sldId id="273" r:id="rId17"/>
    <p:sldId id="274" r:id="rId18"/>
    <p:sldId id="285" r:id="rId19"/>
    <p:sldId id="286" r:id="rId20"/>
    <p:sldId id="272" r:id="rId21"/>
    <p:sldId id="275" r:id="rId22"/>
    <p:sldId id="287" r:id="rId23"/>
    <p:sldId id="277" r:id="rId24"/>
    <p:sldId id="293" r:id="rId25"/>
    <p:sldId id="294" r:id="rId26"/>
    <p:sldId id="262" r:id="rId27"/>
    <p:sldId id="257" r:id="rId28"/>
    <p:sldId id="281" r:id="rId29"/>
    <p:sldId id="284" r:id="rId30"/>
    <p:sldId id="258" r:id="rId31"/>
    <p:sldId id="259" r:id="rId32"/>
    <p:sldId id="303" r:id="rId33"/>
    <p:sldId id="276" r:id="rId34"/>
    <p:sldId id="304" r:id="rId35"/>
    <p:sldId id="278" r:id="rId36"/>
    <p:sldId id="307" r:id="rId37"/>
    <p:sldId id="309" r:id="rId38"/>
    <p:sldId id="310" r:id="rId39"/>
    <p:sldId id="279" r:id="rId40"/>
    <p:sldId id="280" r:id="rId4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522831B-4FE3-4D45-950B-0D2C6BB2DD7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9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1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1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Introduction to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  Likelihoods and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March 27, 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/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/>
                </a:pPr>
                <a:r>
                  <a:rPr lang="en-US" dirty="0"/>
                  <a:t>Consistency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Assume that your model “includes” the true DGP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2"/>
                </a:pPr>
                <a:r>
                  <a:rPr lang="en-US" dirty="0"/>
                  <a:t>Consistency (incorrect model)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information lost when predicting new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approximating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This can be calculated as:</a:t>
                </a: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true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 as you collect more data</a:t>
                </a:r>
              </a:p>
              <a:p>
                <a:pPr marL="457200" lvl="1" indent="0" algn="ctr">
                  <a:buNone/>
                </a:pPr>
                <a:r>
                  <a:rPr lang="en-GB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/>
                  <a:t>, then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5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Why use maximum likelihood estimation?</a:t>
                </a:r>
              </a:p>
              <a:p>
                <a:pPr marL="45720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571500" indent="-514350">
                  <a:buAutoNum type="arabicPeriod" startAt="3"/>
                </a:pPr>
                <a:r>
                  <a:rPr lang="en-US" dirty="0"/>
                  <a:t>Asymptotic normality</a:t>
                </a:r>
              </a:p>
              <a:p>
                <a:pPr lvl="1"/>
                <a:r>
                  <a:rPr lang="en-US" dirty="0"/>
                  <a:t>Assume there’s an optimal estimator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𝑜𝑝𝑡𝑖𝑚𝑎𝑙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𝛉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true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You’ve specified some probability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estimated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using your specified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As sample sizes get big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/>
                  <a:t>), if you replicate an estimator:</a:t>
                </a:r>
              </a:p>
              <a:p>
                <a:pPr marL="457200" lvl="1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MVN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𝑜𝑝𝑡𝑖𝑚𝑎𝑙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l-GR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dirty="0"/>
                  <a:t> decreases with increasing </a:t>
                </a:r>
                <a:r>
                  <a:rPr lang="en-GB" i="1" dirty="0"/>
                  <a:t>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3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If you have a simulation design…</a:t>
            </a:r>
          </a:p>
          <a:p>
            <a:pPr lvl="1"/>
            <a:r>
              <a:rPr lang="en-US" dirty="0"/>
              <a:t>… and the model used to simulate data is identical to the model used to estimate parameters</a:t>
            </a:r>
          </a:p>
          <a:p>
            <a:pPr lvl="2"/>
            <a:r>
              <a:rPr lang="en-US" dirty="0"/>
              <a:t>Estimated parameters will be perfect with large sample sizes</a:t>
            </a:r>
          </a:p>
          <a:p>
            <a:pPr lvl="2"/>
            <a:r>
              <a:rPr lang="en-US" dirty="0"/>
              <a:t>Total error will go to zero with large sample sizes</a:t>
            </a:r>
          </a:p>
          <a:p>
            <a:pPr lvl="1"/>
            <a:r>
              <a:rPr lang="en-US" dirty="0"/>
              <a:t>… and your estimation model doesn’t match the simulation model</a:t>
            </a:r>
          </a:p>
          <a:p>
            <a:pPr lvl="2"/>
            <a:r>
              <a:rPr lang="en-US" dirty="0"/>
              <a:t>Estimated parameters will converge on values with large sample sizes</a:t>
            </a:r>
          </a:p>
          <a:p>
            <a:pPr lvl="2"/>
            <a:r>
              <a:rPr lang="en-US" dirty="0"/>
              <a:t>Total error will decrease to an asymptote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 #1 – What is the mean density of canary rockfish in the California Current?</a:t>
                </a:r>
              </a:p>
              <a:p>
                <a:r>
                  <a:rPr lang="en-US" dirty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We call </a:t>
                </a:r>
                <a:r>
                  <a:rPr lang="en-US" b="1" dirty="0"/>
                  <a:t>X</a:t>
                </a:r>
                <a:r>
                  <a:rPr lang="en-US" dirty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 – Use existing R functions</a:t>
            </a:r>
          </a:p>
          <a:p>
            <a:pPr lvl="1"/>
            <a:r>
              <a:rPr lang="en-US" dirty="0"/>
              <a:t>Step 1 – Find function </a:t>
            </a:r>
          </a:p>
          <a:p>
            <a:pPr lvl="2"/>
            <a:r>
              <a:rPr lang="en-US" dirty="0"/>
              <a:t>For linear model, use </a:t>
            </a:r>
            <a:r>
              <a:rPr lang="en-US" i="1" dirty="0"/>
              <a:t>lm </a:t>
            </a:r>
            <a:r>
              <a:rPr lang="en-US" dirty="0"/>
              <a:t>in the base package</a:t>
            </a:r>
          </a:p>
          <a:p>
            <a:pPr lvl="1"/>
            <a:r>
              <a:rPr lang="en-US" dirty="0"/>
              <a:t>Step 2 – Apply function</a:t>
            </a:r>
          </a:p>
          <a:p>
            <a:pPr lvl="2"/>
            <a:r>
              <a:rPr lang="en-US" dirty="0"/>
              <a:t>Usually easy in R</a:t>
            </a:r>
          </a:p>
          <a:p>
            <a:pPr lvl="1"/>
            <a:r>
              <a:rPr lang="en-US" dirty="0"/>
              <a:t>Step 3 – Extract information from object</a:t>
            </a:r>
          </a:p>
          <a:p>
            <a:pPr lvl="2"/>
            <a:r>
              <a:rPr lang="en-US" dirty="0"/>
              <a:t>Often hard</a:t>
            </a:r>
          </a:p>
          <a:p>
            <a:pPr lvl="2"/>
            <a:r>
              <a:rPr lang="en-US" dirty="0"/>
              <a:t>Sometimes use </a:t>
            </a:r>
            <a:r>
              <a:rPr lang="en-US" i="1" dirty="0"/>
              <a:t>summary</a:t>
            </a:r>
            <a:r>
              <a:rPr lang="en-US" dirty="0"/>
              <a:t> or </a:t>
            </a:r>
            <a:r>
              <a:rPr lang="en-US" i="1" dirty="0"/>
              <a:t>attributes</a:t>
            </a:r>
            <a:r>
              <a:rPr lang="en-US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229770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  <a:p>
            <a:pPr lvl="1"/>
            <a:r>
              <a:rPr lang="en-US" dirty="0"/>
              <a:t>[See R code]</a:t>
            </a:r>
          </a:p>
        </p:txBody>
      </p:sp>
    </p:spTree>
    <p:extLst>
      <p:ext uri="{BB962C8B-B14F-4D97-AF65-F5344CB8AC3E}">
        <p14:creationId xmlns:p14="http://schemas.microsoft.com/office/powerpoint/2010/main" val="175614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2 – Build your own code</a:t>
            </a:r>
          </a:p>
          <a:p>
            <a:pPr lvl="1"/>
            <a:r>
              <a:rPr lang="en-US" dirty="0"/>
              <a:t>Step 1 – make function for log-likelihood</a:t>
            </a:r>
          </a:p>
          <a:p>
            <a:pPr lvl="1"/>
            <a:r>
              <a:rPr lang="en-US" dirty="0"/>
              <a:t>Step 2 – use nonlinear minimizer to find maximum likelihood estimate </a:t>
            </a:r>
          </a:p>
          <a:p>
            <a:pPr lvl="1"/>
            <a:r>
              <a:rPr lang="en-US" dirty="0"/>
              <a:t>Step 3 – estimate standard errors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MLE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Extract element and take square root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[Classroom introductions]</a:t>
            </a:r>
          </a:p>
        </p:txBody>
      </p:sp>
    </p:spTree>
    <p:extLst>
      <p:ext uri="{BB962C8B-B14F-4D97-AF65-F5344CB8AC3E}">
        <p14:creationId xmlns:p14="http://schemas.microsoft.com/office/powerpoint/2010/main" val="24012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  <a:p>
            <a:pPr lvl="1"/>
            <a:r>
              <a:rPr lang="en-US" dirty="0"/>
              <a:t>[See R code]</a:t>
            </a:r>
          </a:p>
        </p:txBody>
      </p:sp>
    </p:spTree>
    <p:extLst>
      <p:ext uri="{BB962C8B-B14F-4D97-AF65-F5344CB8AC3E}">
        <p14:creationId xmlns:p14="http://schemas.microsoft.com/office/powerpoint/2010/main" val="306178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3 – Use TMB </a:t>
            </a:r>
          </a:p>
          <a:p>
            <a:pPr lvl="1"/>
            <a:r>
              <a:rPr lang="en-US" dirty="0"/>
              <a:t>Step 1 – Define TMB template file</a:t>
            </a:r>
          </a:p>
          <a:p>
            <a:pPr lvl="2"/>
            <a:r>
              <a:rPr lang="en-US" dirty="0"/>
              <a:t>Uses C++ code</a:t>
            </a:r>
          </a:p>
          <a:p>
            <a:pPr lvl="1"/>
            <a:r>
              <a:rPr lang="en-US" dirty="0"/>
              <a:t>Step 2 – Define inputs for TMB</a:t>
            </a:r>
          </a:p>
          <a:p>
            <a:pPr lvl="2"/>
            <a:r>
              <a:rPr lang="en-US" dirty="0"/>
              <a:t>List of “tagged” (named) elements for data and starting </a:t>
            </a:r>
            <a:r>
              <a:rPr lang="en-US" dirty="0" err="1"/>
              <a:t>paramesters</a:t>
            </a:r>
            <a:endParaRPr lang="en-US" dirty="0"/>
          </a:p>
          <a:p>
            <a:pPr lvl="1"/>
            <a:r>
              <a:rPr lang="en-US" dirty="0"/>
              <a:t>Step 3 – Run optimizer in R</a:t>
            </a:r>
          </a:p>
          <a:p>
            <a:pPr lvl="2"/>
            <a:r>
              <a:rPr lang="en-US" dirty="0"/>
              <a:t>Nonlinear optimizers using gradients</a:t>
            </a:r>
          </a:p>
          <a:p>
            <a:pPr lvl="1"/>
            <a:r>
              <a:rPr lang="en-US" dirty="0"/>
              <a:t>Step 4 – Check model diagnostics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0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C:\Users\James.Thorson\Desktop\UW Hideaway\Meetings and Presentations\2014-11-04 -- TMB seminar at CAPAM\TMB_componen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21771" y="381000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3</a:t>
            </a:r>
          </a:p>
          <a:p>
            <a:pPr lvl="1"/>
            <a:r>
              <a:rPr lang="en-US" dirty="0"/>
              <a:t>[See R code]</a:t>
            </a:r>
          </a:p>
        </p:txBody>
      </p:sp>
    </p:spTree>
    <p:extLst>
      <p:ext uri="{BB962C8B-B14F-4D97-AF65-F5344CB8AC3E}">
        <p14:creationId xmlns:p14="http://schemas.microsoft.com/office/powerpoint/2010/main" val="157652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How to know you understand a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predictions about behavior, and double check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 experiments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step:</a:t>
            </a:r>
          </a:p>
          <a:p>
            <a:r>
              <a:rPr lang="en-US" dirty="0"/>
              <a:t>Add covariates (pass and latitude)</a:t>
            </a:r>
          </a:p>
          <a:p>
            <a:r>
              <a:rPr lang="en-US" dirty="0"/>
              <a:t>Prediction:  Adding fixed effects will always decrease the residual variance in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8037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prediction: effect of adding linear predictors</a:t>
            </a:r>
          </a:p>
          <a:p>
            <a:r>
              <a:rPr lang="en-US" dirty="0"/>
              <a:t>[See R code]</a:t>
            </a:r>
          </a:p>
          <a:p>
            <a:r>
              <a:rPr lang="en-US" dirty="0"/>
              <a:t>Was the prediction supported?</a:t>
            </a:r>
          </a:p>
        </p:txBody>
      </p:sp>
    </p:spTree>
    <p:extLst>
      <p:ext uri="{BB962C8B-B14F-4D97-AF65-F5344CB8AC3E}">
        <p14:creationId xmlns:p14="http://schemas.microsoft.com/office/powerpoint/2010/main" val="7826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Generalized linear models</a:t>
                </a:r>
              </a:p>
              <a:p>
                <a:pPr lvl="1"/>
                <a:r>
                  <a:rPr lang="en-US" dirty="0"/>
                  <a:t>Specify distribution for response variable</a:t>
                </a:r>
              </a:p>
              <a:p>
                <a:pPr lvl="1"/>
                <a:r>
                  <a:rPr lang="en-US" dirty="0"/>
                  <a:t>Specify linear predictor</a:t>
                </a:r>
              </a:p>
              <a:p>
                <a:pPr lvl="1"/>
                <a:r>
                  <a:rPr lang="en-US" dirty="0"/>
                  <a:t>Specify link function</a:t>
                </a:r>
              </a:p>
              <a:p>
                <a:pPr lvl="2"/>
                <a:r>
                  <a:rPr lang="en-US" dirty="0"/>
                  <a:t>Calculates expected response given linear predictor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Counts for local densities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distributions for data</a:t>
            </a:r>
          </a:p>
          <a:p>
            <a:pPr lvl="1"/>
            <a:r>
              <a:rPr lang="en-US" sz="2400" dirty="0"/>
              <a:t>Discrete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B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  <a:r>
                            <a:rPr lang="en-US" baseline="0" dirty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 </a:t>
                          </a:r>
                          <a:r>
                            <a:rPr lang="en-US" baseline="0" dirty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λ</a:t>
                          </a:r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∈{0,1,2,…}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Negative 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u="none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𝑁𝑒𝑔𝑎𝑡𝑖𝑣𝑒𝐵𝑖𝑛𝑜𝑚𝑖𝑎𝑙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u="none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u="none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λ</a:t>
                          </a:r>
                          <a:r>
                            <a:rPr lang="en-US" dirty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θ</a:t>
                          </a:r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∈{0,1,2,…}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Conway-Maxwell-Poisson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𝐶𝑀𝑃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dirty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∈{0,1,2,…}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729921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106557" r="-100376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106557" r="-1439" b="-5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06557" r="-100376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206557" r="-1439" b="-4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06557" r="-100376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306557" r="-1439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36190" r="-1003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236190" r="-1439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36190" r="-10037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540" t="-336190" r="-1119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336190" r="-1439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677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distributions for data</a:t>
            </a:r>
          </a:p>
          <a:p>
            <a:pPr lvl="1"/>
            <a:r>
              <a:rPr lang="en-US" sz="2400" dirty="0"/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20908" y="1933692"/>
              <a:ext cx="822960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σ</a:t>
                          </a:r>
                          <a:r>
                            <a:rPr lang="en-US" baseline="30000" dirty="0"/>
                            <a:t>2 </a:t>
                          </a:r>
                          <a:r>
                            <a:rPr lang="en-US" baseline="0" dirty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Unrestricted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Cambria Math"/>
                            </a:rPr>
                            <a:t>…which is similar to…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σ</a:t>
                          </a:r>
                          <a:r>
                            <a:rPr lang="en-US" baseline="30000" dirty="0"/>
                            <a:t>2 </a:t>
                          </a:r>
                          <a:r>
                            <a:rPr lang="en-US" baseline="0" dirty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</a:t>
                          </a:r>
                          <a:r>
                            <a:rPr lang="en-US" baseline="0" dirty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 &gt; 0</a:t>
                          </a:r>
                        </a:p>
                        <a:p>
                          <a:r>
                            <a:rPr lang="en-US" dirty="0"/>
                            <a:t>CV &gt;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 &gt;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α</a:t>
                          </a:r>
                          <a:r>
                            <a:rPr lang="en-US" dirty="0"/>
                            <a:t> &gt; 0, </a:t>
                          </a:r>
                          <a:r>
                            <a:rPr lang="el-GR" dirty="0"/>
                            <a:t>β</a:t>
                          </a:r>
                          <a:r>
                            <a:rPr lang="en-US" dirty="0"/>
                            <a:t> &gt;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&lt; p &lt;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8991441"/>
                  </p:ext>
                </p:extLst>
              </p:nvPr>
            </p:nvGraphicFramePr>
            <p:xfrm>
              <a:off x="520908" y="1933692"/>
              <a:ext cx="822960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08197" r="-82219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84667" r="-82219" b="-1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263810" r="-8221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626230" r="-822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0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link functions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96056" y="1557020"/>
              <a:ext cx="8551888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972">
                      <a:extLst>
                        <a:ext uri="{9D8B030D-6E8A-4147-A177-3AD203B41FA5}">
                          <a16:colId xmlns:a16="http://schemas.microsoft.com/office/drawing/2014/main" val="3416760690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200082568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304941062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1528858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Implies that…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Range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03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Identify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−∞&lt;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6015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8785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it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logistic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9741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445050"/>
                  </p:ext>
                </p:extLst>
              </p:nvPr>
            </p:nvGraphicFramePr>
            <p:xfrm>
              <a:off x="296056" y="1557020"/>
              <a:ext cx="8551888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972">
                      <a:extLst>
                        <a:ext uri="{9D8B030D-6E8A-4147-A177-3AD203B41FA5}">
                          <a16:colId xmlns:a16="http://schemas.microsoft.com/office/drawing/2014/main" val="3416760690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200082568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304941062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1528858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Implies that…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Range</a:t>
                          </a:r>
                          <a:endParaRPr lang="en-GB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03778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Identify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85" t="-62857" r="-20114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5" t="-62857" r="-10114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85" t="-62857" r="-1140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60152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85" t="-161321" r="-20114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5" t="-161321" r="-10114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85" t="-161321" r="-1140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7853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85" t="-263810" r="-20114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5" t="-263810" r="-10114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85" t="-263810" r="-1140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9741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232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[Go through syllabus]</a:t>
            </a:r>
          </a:p>
        </p:txBody>
      </p:sp>
    </p:spTree>
    <p:extLst>
      <p:ext uri="{BB962C8B-B14F-4D97-AF65-F5344CB8AC3E}">
        <p14:creationId xmlns:p14="http://schemas.microsoft.com/office/powerpoint/2010/main" val="2328368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sz="2800" dirty="0"/>
              <a:t>Choice 1 – is it </a:t>
            </a:r>
            <a:r>
              <a:rPr lang="en-US" sz="2800" i="1" dirty="0"/>
              <a:t>continuous</a:t>
            </a:r>
            <a:r>
              <a:rPr lang="en-US" sz="2800" dirty="0"/>
              <a:t> or </a:t>
            </a:r>
            <a:r>
              <a:rPr lang="en-US" sz="2800" i="1" dirty="0"/>
              <a:t>discrete?</a:t>
            </a:r>
          </a:p>
          <a:p>
            <a:pPr lvl="1"/>
            <a:r>
              <a:rPr lang="en-US" sz="2400" dirty="0"/>
              <a:t>Continuous: normal, lognormal, beta, gamma</a:t>
            </a:r>
          </a:p>
          <a:p>
            <a:pPr lvl="1"/>
            <a:r>
              <a:rPr lang="en-US" sz="2400" dirty="0"/>
              <a:t>Discrete: Bernoulli, binomial, </a:t>
            </a:r>
            <a:r>
              <a:rPr lang="en-US" sz="2400" dirty="0" err="1"/>
              <a:t>poisson</a:t>
            </a:r>
            <a:r>
              <a:rPr lang="en-US" sz="2400" dirty="0"/>
              <a:t>, negative binomial</a:t>
            </a:r>
          </a:p>
          <a:p>
            <a:r>
              <a:rPr lang="en-US" sz="2800" dirty="0"/>
              <a:t>Choice 2 – what is the range of possible values?</a:t>
            </a:r>
          </a:p>
          <a:p>
            <a:pPr lvl="1"/>
            <a:r>
              <a:rPr lang="en-US" sz="2400" dirty="0"/>
              <a:t>E.g., if discrete:</a:t>
            </a:r>
          </a:p>
          <a:p>
            <a:pPr lvl="2"/>
            <a:r>
              <a:rPr lang="en-US" sz="2000" dirty="0"/>
              <a:t>If is </a:t>
            </a:r>
            <a:r>
              <a:rPr lang="en-US" sz="2000" dirty="0" err="1"/>
              <a:t>is</a:t>
            </a:r>
            <a:r>
              <a:rPr lang="en-US" sz="2000" dirty="0"/>
              <a:t> 0 or 1, then its Bernoulli</a:t>
            </a:r>
          </a:p>
          <a:p>
            <a:pPr lvl="2"/>
            <a:r>
              <a:rPr lang="en-US" sz="2000" dirty="0"/>
              <a:t>If its between 0 and N, where N is the number of trials, then its Binomial</a:t>
            </a:r>
          </a:p>
          <a:p>
            <a:r>
              <a:rPr lang="en-US" sz="2800" dirty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472895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chose a distribution for data?</a:t>
                </a:r>
              </a:p>
              <a:p>
                <a:r>
                  <a:rPr lang="en-US" dirty="0"/>
                  <a:t>Binomial</a:t>
                </a:r>
              </a:p>
              <a:p>
                <a:pPr lvl="1"/>
                <a:r>
                  <a:rPr lang="en-US" dirty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… follows a binomial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chose a distribution for data?</a:t>
                </a:r>
              </a:p>
              <a:p>
                <a:r>
                  <a:rPr lang="en-US" dirty="0"/>
                  <a:t>Normal</a:t>
                </a:r>
              </a:p>
              <a:p>
                <a:pPr lvl="1"/>
                <a:r>
                  <a:rPr lang="en-US" dirty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/>
                  <a:t> is some unknown density function </a:t>
                </a:r>
              </a:p>
              <a:p>
                <a:pPr lvl="1"/>
                <a:r>
                  <a:rPr lang="en-US" dirty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… will converge on a normal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Review: </a:t>
                </a:r>
              </a:p>
              <a:p>
                <a:r>
                  <a:rPr lang="en-US" dirty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/>
                  <a:t> is the MLE estimate of parameters</a:t>
                </a:r>
              </a:p>
              <a:p>
                <a:pPr lvl="1"/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i="1" dirty="0" err="1"/>
                  <a:t>argmax</a:t>
                </a:r>
                <a:r>
                  <a:rPr lang="en-US" dirty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Review: </a:t>
                </a:r>
              </a:p>
              <a:p>
                <a:r>
                  <a:rPr lang="en-US" dirty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to check convergence?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the gradient is near zero: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&lt;0.0001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AutoNum type="arabicPeriod" startAt="2"/>
                </a:pPr>
                <a:r>
                  <a:rPr lang="en-US" dirty="0"/>
                  <a:t>Check the Hessian matrix</a:t>
                </a:r>
              </a:p>
              <a:p>
                <a:pPr lvl="1"/>
                <a:r>
                  <a:rPr lang="en-US"/>
                  <a:t>See Lab 1 code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913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How do we assess fit?</a:t>
                </a:r>
              </a:p>
              <a:p>
                <a:r>
                  <a:rPr lang="en-US" dirty="0"/>
                  <a:t>We want expected predictive loss</a:t>
                </a:r>
              </a:p>
              <a:p>
                <a:pPr lvl="1"/>
                <a:r>
                  <a:rPr lang="en-US" dirty="0"/>
                  <a:t>Assume 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 algn="ctr"/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i="1" dirty="0"/>
              </a:p>
              <a:p>
                <a:pPr lvl="1" indent="-342900"/>
                <a:r>
                  <a:rPr lang="en-US" dirty="0"/>
                  <a:t>Where </a:t>
                </a:r>
              </a:p>
              <a:p>
                <a:pPr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some future data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Then</a:t>
                </a:r>
                <a:endParaRPr lang="en-GB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 indent="-342900"/>
                <a:r>
                  <a:rPr lang="en-US" dirty="0"/>
                  <a:t>Where</a:t>
                </a:r>
              </a:p>
              <a:p>
                <a:pPr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is some data that were “held out” when estimating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endParaRPr lang="en-GB" dirty="0"/>
              </a:p>
              <a:p>
                <a:pPr marL="400050" lvl="1" indent="0">
                  <a:buNone/>
                </a:pPr>
                <a:r>
                  <a:rPr lang="en-US" dirty="0"/>
                  <a:t>More reading: </a:t>
                </a:r>
                <a:r>
                  <a:rPr lang="en-GB" dirty="0" err="1"/>
                  <a:t>Gelman</a:t>
                </a:r>
                <a:r>
                  <a:rPr lang="en-GB" dirty="0"/>
                  <a:t>, A., Hwang, J. &amp; </a:t>
                </a:r>
                <a:r>
                  <a:rPr lang="en-GB" dirty="0" err="1"/>
                  <a:t>Vehtari</a:t>
                </a:r>
                <a:r>
                  <a:rPr lang="en-GB" dirty="0"/>
                  <a:t>, A. (2014). Understanding predictive information criteria for Bayesian models. </a:t>
                </a:r>
                <a:r>
                  <a:rPr lang="en-GB" i="1" dirty="0"/>
                  <a:t>Stat. </a:t>
                </a:r>
                <a:r>
                  <a:rPr lang="en-GB" i="1" dirty="0" err="1"/>
                  <a:t>Comput</a:t>
                </a:r>
                <a:r>
                  <a:rPr lang="en-GB" i="1" dirty="0"/>
                  <a:t>.</a:t>
                </a:r>
                <a:r>
                  <a:rPr lang="en-GB" dirty="0"/>
                  <a:t>, 24, 997–1016.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2359" r="-475" b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10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assess fit?</a:t>
            </a:r>
          </a:p>
          <a:p>
            <a:r>
              <a:rPr lang="en-US" dirty="0"/>
              <a:t>K-fold crossvalidation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/>
              <a:t>Divide data set into </a:t>
            </a:r>
            <a:r>
              <a:rPr lang="en-US" i="1" dirty="0"/>
              <a:t>K</a:t>
            </a:r>
            <a:r>
              <a:rPr lang="en-US" dirty="0"/>
              <a:t> even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predictive probability for 1</a:t>
            </a:r>
            <a:r>
              <a:rPr lang="en-US" baseline="30000" dirty="0"/>
              <a:t>st</a:t>
            </a:r>
            <a:r>
              <a:rPr lang="en-US" dirty="0"/>
              <a:t> partition</a:t>
            </a:r>
          </a:p>
          <a:p>
            <a:pPr lvl="2"/>
            <a:r>
              <a:rPr lang="en-US" dirty="0"/>
              <a:t>For each piece K, fit the model to all data except data in that partition</a:t>
            </a:r>
          </a:p>
          <a:p>
            <a:pPr lvl="2"/>
            <a:r>
              <a:rPr lang="en-US" dirty="0"/>
              <a:t>Calculate the predictive probability of data in partition K using this model</a:t>
            </a:r>
          </a:p>
          <a:p>
            <a:pPr lvl="2"/>
            <a:r>
              <a:rPr lang="en-US" dirty="0"/>
              <a:t>Record predictive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for all K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Chose the model with the highest predictive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321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Confidence interval:</a:t>
                </a:r>
              </a:p>
              <a:p>
                <a:pPr lvl="1"/>
                <a:r>
                  <a:rPr lang="en-US" dirty="0"/>
                  <a:t>Parameter estimates are normally distributed</a:t>
                </a:r>
              </a:p>
              <a:p>
                <a:r>
                  <a:rPr lang="en-US" dirty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things?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Specify a model</a:t>
            </a:r>
          </a:p>
          <a:p>
            <a:pPr marL="857250" lvl="1" indent="-457200"/>
            <a:r>
              <a:rPr lang="en-US" dirty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plausible values for any unknown parameters</a:t>
            </a:r>
          </a:p>
          <a:p>
            <a:pPr marL="857250" lvl="1" indent="-457200"/>
            <a:r>
              <a:rPr lang="en-US" dirty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uncertainty</a:t>
            </a:r>
          </a:p>
          <a:p>
            <a:pPr marL="857250" lvl="1" indent="-457200"/>
            <a:r>
              <a:rPr lang="en-US" dirty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Confidence interval coverage</a:t>
                </a:r>
              </a:p>
              <a:p>
                <a:pPr lvl="1"/>
                <a:r>
                  <a:rPr lang="en-US" i="1" dirty="0"/>
                  <a:t>Coverage</a:t>
                </a:r>
                <a:r>
                  <a:rPr lang="en-US" dirty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Apply estimator</a:t>
                </a:r>
                <a:endParaRPr lang="en-GB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Introduction to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y</a:t>
                </a:r>
                <a:r>
                  <a:rPr lang="en-US" dirty="0"/>
                  <a:t> is a vector, then it’s a “multivariate” function</a:t>
                </a:r>
              </a:p>
              <a:p>
                <a:pPr lvl="1"/>
                <a:r>
                  <a:rPr lang="en-US" dirty="0"/>
                  <a:t>I’ll assume that </a:t>
                </a:r>
                <a:r>
                  <a:rPr lang="en-US" b="1" dirty="0"/>
                  <a:t>x</a:t>
                </a:r>
                <a:r>
                  <a:rPr lang="en-US" dirty="0"/>
                  <a:t> is usually a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will work with derivatives:</a:t>
                </a:r>
              </a:p>
              <a:p>
                <a:pPr lvl="1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2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sz="3200" b="1" dirty="0"/>
                  <a:t>Laws of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1. 	Axiom of conditional probability</a:t>
                </a:r>
              </a:p>
              <a:p>
                <a:pPr marL="40005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>
                  <a:tabLst>
                    <a:tab pos="457200" algn="l"/>
                  </a:tabLst>
                </a:pPr>
                <a:r>
                  <a:rPr lang="en-US" dirty="0"/>
                  <a:t>Often easier to specify conditional probabilities than joint probabilities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2. 	Definition of independent events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tabLst>
                    <a:tab pos="457200" algn="l"/>
                  </a:tabLst>
                </a:pPr>
                <a:r>
                  <a:rPr lang="en-US" dirty="0"/>
                  <a:t>Necessary to simplify computation of probabilities 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:r>
                  <a:rPr lang="en-US" dirty="0"/>
                  <a:t>3.  	Law of total probability</a:t>
                </a:r>
              </a:p>
              <a:p>
                <a:pPr marL="0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>
                  <a:tabLst>
                    <a:tab pos="457200" algn="l"/>
                  </a:tabLst>
                </a:pPr>
                <a:r>
                  <a:rPr lang="en-US" dirty="0"/>
                  <a:t>Used when justifying hierarchical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7" t="-2051" r="-68" b="-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4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/>
                  <a:t>Specify a linear model</a:t>
                </a:r>
              </a:p>
              <a:p>
                <a:pPr lvl="1" indent="-342900"/>
                <a:r>
                  <a:rPr lang="en-US" b="0" dirty="0">
                    <a:latin typeface="Cambria Math" panose="02040503050406030204" pitchFamily="18" charset="0"/>
                  </a:rPr>
                  <a:t>Step 1 – Specify a linear predictor for response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lvl="2"/>
                <a:r>
                  <a:rPr lang="en-US" dirty="0"/>
                  <a:t>where </a:t>
                </a:r>
                <a:r>
                  <a:rPr lang="en-US" b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is a row of a predictor matrix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dirty="0"/>
                  <a:t> is a vector of parameters</a:t>
                </a:r>
              </a:p>
              <a:p>
                <a:pPr lvl="1" indent="-342900"/>
                <a:endParaRPr lang="en-US" dirty="0"/>
              </a:p>
              <a:p>
                <a:pPr lvl="1" indent="-342900"/>
                <a:r>
                  <a:rPr lang="en-US" dirty="0"/>
                  <a:t>Step 2 – Specify a probability distribution for your response variable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5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/>
                  <a:t> is the MLE estimate of parameters</a:t>
                </a:r>
              </a:p>
              <a:p>
                <a:pPr lvl="1"/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i="1" dirty="0" err="1"/>
                  <a:t>argmax</a:t>
                </a:r>
                <a:r>
                  <a:rPr lang="en-US" dirty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Imagine we have two observations</a:t>
                </a:r>
              </a:p>
              <a:p>
                <a:r>
                  <a:rPr lang="en-US" dirty="0"/>
                  <a:t>Axiom of conditional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Usually we specify that each datum is independent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taking logs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generalizing to more than two observations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therefore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571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4155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2040</Words>
  <Application>Microsoft Office PowerPoint</Application>
  <PresentationFormat>On-screen Show (4:3)</PresentationFormat>
  <Paragraphs>355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1_Office Theme</vt:lpstr>
      <vt:lpstr>Equation</vt:lpstr>
      <vt:lpstr>Lecture 1:  Likelihoods and linear models</vt:lpstr>
      <vt:lpstr>PowerPoint Presentation</vt:lpstr>
      <vt:lpstr>PowerPoint Presentation</vt:lpstr>
      <vt:lpstr>How do we estimate things?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51</cp:revision>
  <cp:lastPrinted>2016-03-29T17:26:02Z</cp:lastPrinted>
  <dcterms:created xsi:type="dcterms:W3CDTF">2015-12-08T21:28:56Z</dcterms:created>
  <dcterms:modified xsi:type="dcterms:W3CDTF">2024-03-26T15:36:16Z</dcterms:modified>
</cp:coreProperties>
</file>