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6" r:id="rId2"/>
    <p:sldId id="272" r:id="rId3"/>
    <p:sldId id="267" r:id="rId4"/>
    <p:sldId id="273" r:id="rId5"/>
    <p:sldId id="270" r:id="rId6"/>
    <p:sldId id="268" r:id="rId7"/>
    <p:sldId id="271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7:  Covariates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Discussion topics: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Do-calculus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Structural equation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Complementary log-log link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Integrated SDMs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2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68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Types of covariates:</a:t>
            </a:r>
          </a:p>
          <a:p>
            <a:r>
              <a:rPr lang="en-US" dirty="0"/>
              <a:t>Density covariates</a:t>
            </a:r>
          </a:p>
          <a:p>
            <a:pPr lvl="1"/>
            <a:r>
              <a:rPr lang="en-US" dirty="0"/>
              <a:t>“Covariates that explain (and can predict) variation in the target variable”</a:t>
            </a:r>
          </a:p>
          <a:p>
            <a:pPr lvl="1"/>
            <a:r>
              <a:rPr lang="en-US" dirty="0"/>
              <a:t>E.g., habitat quality</a:t>
            </a:r>
          </a:p>
          <a:p>
            <a:r>
              <a:rPr lang="en-US" dirty="0"/>
              <a:t>Catchability covariates</a:t>
            </a:r>
          </a:p>
          <a:p>
            <a:pPr lvl="1"/>
            <a:r>
              <a:rPr lang="en-US" dirty="0"/>
              <a:t>“Covariates that explain variation among samples that are not related to the target variable”</a:t>
            </a:r>
          </a:p>
          <a:p>
            <a:pPr lvl="1"/>
            <a:r>
              <a:rPr lang="en-US" dirty="0"/>
              <a:t>E.g., sampling characteristics, area swept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Distinction</a:t>
            </a:r>
          </a:p>
          <a:p>
            <a:pPr lvl="1"/>
            <a:r>
              <a:rPr lang="en-US" dirty="0"/>
              <a:t>Both covariates are used to predict variation in available samples</a:t>
            </a:r>
          </a:p>
          <a:p>
            <a:pPr lvl="1"/>
            <a:r>
              <a:rPr lang="en-US" dirty="0"/>
              <a:t>Only density covariates are used when predicting densities, e.g., for use in area-weighted abundance indices</a:t>
            </a:r>
          </a:p>
          <a:p>
            <a:pPr lvl="1"/>
            <a:r>
              <a:rPr lang="en-US" dirty="0"/>
              <a:t>Catchability covariates are fixed at some reference value (or distribution) when predicting densities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2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95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Do-calculus</a:t>
                </a:r>
              </a:p>
              <a:p>
                <a:r>
                  <a:rPr lang="en-GB" dirty="0"/>
                  <a:t>Imagine a stochastic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GB" dirty="0"/>
                  <a:t> with two variables</a:t>
                </a:r>
              </a:p>
              <a:p>
                <a:pPr lvl="1"/>
                <a:r>
                  <a:rPr lang="en-GB" dirty="0"/>
                  <a:t>which results in some joint probability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Can be factored in either way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GB" dirty="0"/>
                  <a:t>Describing a system doesn’t require anything except probability statements</a:t>
                </a:r>
              </a:p>
              <a:p>
                <a:r>
                  <a:rPr lang="en-GB" dirty="0"/>
                  <a:t>Imagine we change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exogenously (from experiment or new policy)</a:t>
                </a:r>
              </a:p>
              <a:p>
                <a:pPr lvl="1"/>
                <a:r>
                  <a:rPr lang="en-GB" dirty="0"/>
                  <a:t>We want to predict impact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causes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affects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does not 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does not affect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When envisioning “counterfactuals” (i.e., policy experiments), we need both probabilities and a causal model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1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Given a Poisson point-process with intensity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and average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r>
                  <a:rPr lang="en-GB" dirty="0"/>
                  <a:t>A sample of total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dirty="0"/>
                  <a:t> over area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(approximately)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𝑇𝑤𝑒𝑒𝑑𝑖𝑒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 sample of counts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GB" dirty="0"/>
                  <a:t>A sample of presence-absence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Total biomass over domain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GB" dirty="0"/>
                  <a:t>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28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Collinearity</a:t>
            </a:r>
          </a:p>
          <a:p>
            <a:r>
              <a:rPr lang="en-US" dirty="0"/>
              <a:t>Arises when predictor variables are correlated with one-another</a:t>
            </a:r>
          </a:p>
          <a:p>
            <a:r>
              <a:rPr lang="en-US" dirty="0"/>
              <a:t>Results in covariance in the standard errors for slope parameters for those colinear predictors</a:t>
            </a:r>
          </a:p>
          <a:p>
            <a:r>
              <a:rPr lang="en-US" dirty="0"/>
              <a:t>Does *not* affect results when predicting new samples that are within the range of existing data</a:t>
            </a:r>
          </a:p>
          <a:p>
            <a:r>
              <a:rPr lang="en-US" dirty="0"/>
              <a:t>*Does* affect results when predicting data with a new “collinearity pattern”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2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61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26F754-81EA-4C7E-B1D2-2E4B02C6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07" y="111969"/>
            <a:ext cx="5125719" cy="2562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19A330-E860-4B98-B05A-232372B2B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26" y="3200392"/>
            <a:ext cx="3657607" cy="36576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DD5BD1-0750-4F29-9C11-E7410E2B8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6" y="3200393"/>
            <a:ext cx="3657607" cy="36576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58D20F-F788-43A0-AFB7-9A1FB98B1A1B}"/>
              </a:ext>
            </a:extLst>
          </p:cNvPr>
          <p:cNvSpPr txBox="1"/>
          <p:nvPr/>
        </p:nvSpPr>
        <p:spPr>
          <a:xfrm>
            <a:off x="914400" y="2816876"/>
            <a:ext cx="30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regression (GLM)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832D0-9D37-4916-B8EA-E9AA74A21C9E}"/>
              </a:ext>
            </a:extLst>
          </p:cNvPr>
          <p:cNvSpPr txBox="1"/>
          <p:nvPr/>
        </p:nvSpPr>
        <p:spPr>
          <a:xfrm>
            <a:off x="5469466" y="2831060"/>
            <a:ext cx="30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Structural equation model</a:t>
            </a:r>
          </a:p>
        </p:txBody>
      </p:sp>
    </p:spTree>
    <p:extLst>
      <p:ext uri="{BB962C8B-B14F-4D97-AF65-F5344CB8AC3E}">
        <p14:creationId xmlns:p14="http://schemas.microsoft.com/office/powerpoint/2010/main" val="135253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Structural equation models</a:t>
                </a:r>
              </a:p>
              <a:p>
                <a:r>
                  <a:rPr lang="en-US" dirty="0"/>
                  <a:t>Specify covariance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Specify path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Solve for simultaneous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𝛅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Re-arranging, we see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𝚪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m:rPr>
                          <m:aln/>
                        </m:rP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𝛅</m:t>
                      </m:r>
                    </m:oMath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m:rPr>
                          <m:aln/>
                        </m:rP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𝛅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Such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𝐈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𝚪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Or using sparsity: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GMRF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𝚪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4104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1564</TotalTime>
  <Words>475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1_Office Theme</vt:lpstr>
      <vt:lpstr>Lecture 7:  Covariates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126</cp:revision>
  <dcterms:created xsi:type="dcterms:W3CDTF">2015-12-08T21:28:56Z</dcterms:created>
  <dcterms:modified xsi:type="dcterms:W3CDTF">2024-05-08T15:49:10Z</dcterms:modified>
</cp:coreProperties>
</file>