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90" autoAdjust="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E8CA9-CA13-4530-8396-5BA035411400}"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B2277-589C-46C5-A82F-B40F1B1ADAA8}" type="slidenum">
              <a:rPr lang="en-US" smtClean="0"/>
              <a:t>‹#›</a:t>
            </a:fld>
            <a:endParaRPr lang="en-US"/>
          </a:p>
        </p:txBody>
      </p:sp>
    </p:spTree>
    <p:extLst>
      <p:ext uri="{BB962C8B-B14F-4D97-AF65-F5344CB8AC3E}">
        <p14:creationId xmlns:p14="http://schemas.microsoft.com/office/powerpoint/2010/main" val="33499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Ecologists are faced with unique</a:t>
            </a:r>
            <a:r>
              <a:rPr lang="en-US" baseline="0" dirty="0"/>
              <a:t> challenges in the scientific process. The first is </a:t>
            </a:r>
            <a:r>
              <a:rPr lang="en-US" baseline="0" dirty="0" err="1"/>
              <a:t>multicausality</a:t>
            </a:r>
            <a:r>
              <a:rPr lang="en-US" baseline="0" dirty="0"/>
              <a:t>—many ecological variables are impacted by many other variables at the same time. For example, this causal diagram shows how many different factors all impact biodiversity.</a:t>
            </a:r>
          </a:p>
          <a:p>
            <a:r>
              <a:rPr lang="en-US" baseline="0" dirty="0"/>
              <a:t>Next, are tapering effects. This refers to how there are many mechanisms that have at least some small effect on ecological dynamics, as opposed to other disciplines of science, where phenomena can often be explained by a few key mechanisms.</a:t>
            </a:r>
          </a:p>
          <a:p>
            <a:r>
              <a:rPr lang="en-US" baseline="0" dirty="0"/>
              <a:t>Finally, ecologists have to deal with a lack of experimental control—experiments are rarely possible, so ecologists have to work with incomplete information  or in an analogous systems</a:t>
            </a:r>
            <a:endParaRPr lang="en-US" dirty="0"/>
          </a:p>
        </p:txBody>
      </p:sp>
      <p:sp>
        <p:nvSpPr>
          <p:cNvPr id="4" name="Slide Number Placeholder 3"/>
          <p:cNvSpPr>
            <a:spLocks noGrp="1"/>
          </p:cNvSpPr>
          <p:nvPr>
            <p:ph type="sldNum" sz="quarter" idx="10"/>
          </p:nvPr>
        </p:nvSpPr>
        <p:spPr/>
        <p:txBody>
          <a:bodyPr/>
          <a:lstStyle/>
          <a:p>
            <a:fld id="{9DEB2277-589C-46C5-A82F-B40F1B1ADAA8}" type="slidenum">
              <a:rPr lang="en-US" smtClean="0"/>
              <a:t>2</a:t>
            </a:fld>
            <a:endParaRPr lang="en-US"/>
          </a:p>
        </p:txBody>
      </p:sp>
    </p:spTree>
    <p:extLst>
      <p:ext uri="{BB962C8B-B14F-4D97-AF65-F5344CB8AC3E}">
        <p14:creationId xmlns:p14="http://schemas.microsoft.com/office/powerpoint/2010/main" val="2372027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ecologists use a variety of different sampling designs, some of which are probability sampling designs and some of which are not. Simple random samples or stratified random samples are probability designs, where each site has some probability of being chosen. Systematic or cluster samples may or may not include involve probability sampling, while opportunistic sampling generally does not.  The three designs that the chapters focused on were simple random sampling, systematic sampling, and opportunistic sampling. Would anyone like to define or provide examples for these?</a:t>
            </a:r>
          </a:p>
          <a:p>
            <a:r>
              <a:rPr lang="en-US" dirty="0"/>
              <a:t>Simple -  all sampling units have equal probability of selection</a:t>
            </a:r>
          </a:p>
          <a:p>
            <a:r>
              <a:rPr lang="en-US" dirty="0"/>
              <a:t>Systematic – sampling at some predefined frequency based  on a defined order. The goal is to ensure samples are evenly spread across space. In the example, sites are selected based on a numbered sequence of grid cells. This forms some patterns where the width of the state is similar to the sampling interval.</a:t>
            </a:r>
          </a:p>
          <a:p>
            <a:r>
              <a:rPr lang="en-US" dirty="0"/>
              <a:t>Opportunistic – Data arises from some non-random process that can’t be controlled. In the example, ozone measurements are taken from cells with the highest population sizes.</a:t>
            </a:r>
          </a:p>
          <a:p>
            <a:endParaRPr lang="en-US" dirty="0"/>
          </a:p>
          <a:p>
            <a:r>
              <a:rPr lang="en-US" dirty="0"/>
              <a:t>Comparing the results from these different designs, the simple random sample is the least biased, the systematic design has the smallest variance because of the more even spatial distribution of samples, and the opportunistic design overestimates ozone concentration.</a:t>
            </a:r>
          </a:p>
        </p:txBody>
      </p:sp>
      <p:sp>
        <p:nvSpPr>
          <p:cNvPr id="4" name="Slide Number Placeholder 3"/>
          <p:cNvSpPr>
            <a:spLocks noGrp="1"/>
          </p:cNvSpPr>
          <p:nvPr>
            <p:ph type="sldNum" sz="quarter" idx="5"/>
          </p:nvPr>
        </p:nvSpPr>
        <p:spPr/>
        <p:txBody>
          <a:bodyPr/>
          <a:lstStyle/>
          <a:p>
            <a:fld id="{9DEB2277-589C-46C5-A82F-B40F1B1ADAA8}" type="slidenum">
              <a:rPr lang="en-US" smtClean="0"/>
              <a:t>11</a:t>
            </a:fld>
            <a:endParaRPr lang="en-US"/>
          </a:p>
        </p:txBody>
      </p:sp>
    </p:spTree>
    <p:extLst>
      <p:ext uri="{BB962C8B-B14F-4D97-AF65-F5344CB8AC3E}">
        <p14:creationId xmlns:p14="http://schemas.microsoft.com/office/powerpoint/2010/main" val="63041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occurs because the most densely populated areas have the highest ozone concentration.</a:t>
            </a:r>
          </a:p>
          <a:p>
            <a:r>
              <a:rPr lang="en-US" dirty="0"/>
              <a:t>This is an example of preferential sampling--when the spatial variable at each location is correlated to the inclusion probability, which biases model results</a:t>
            </a:r>
          </a:p>
          <a:p>
            <a:r>
              <a:rPr lang="en-US" dirty="0"/>
              <a:t>It is best to avoid preferential sampling by ensuring that the inclusion probability is independent from the target variable, but this is not always possible. In these cases, you can include the variable (z) that drives inclusion probability into the model with preferential-sampling parameter lambda. This removes the correlation between the spatial variable and inclusion probability, reducing the bias of the estimate.</a:t>
            </a:r>
          </a:p>
          <a:p>
            <a:endParaRPr lang="en-US" dirty="0"/>
          </a:p>
          <a:p>
            <a:r>
              <a:rPr lang="en-US" dirty="0"/>
              <a:t>The graph shoes that the error from the opportunistic design with this covariate is much lower than on the previous slide.</a:t>
            </a:r>
          </a:p>
        </p:txBody>
      </p:sp>
      <p:sp>
        <p:nvSpPr>
          <p:cNvPr id="4" name="Slide Number Placeholder 3"/>
          <p:cNvSpPr>
            <a:spLocks noGrp="1"/>
          </p:cNvSpPr>
          <p:nvPr>
            <p:ph type="sldNum" sz="quarter" idx="5"/>
          </p:nvPr>
        </p:nvSpPr>
        <p:spPr/>
        <p:txBody>
          <a:bodyPr/>
          <a:lstStyle/>
          <a:p>
            <a:fld id="{9DEB2277-589C-46C5-A82F-B40F1B1ADAA8}" type="slidenum">
              <a:rPr lang="en-US" smtClean="0"/>
              <a:t>12</a:t>
            </a:fld>
            <a:endParaRPr lang="en-US"/>
          </a:p>
        </p:txBody>
      </p:sp>
    </p:spTree>
    <p:extLst>
      <p:ext uri="{BB962C8B-B14F-4D97-AF65-F5344CB8AC3E}">
        <p14:creationId xmlns:p14="http://schemas.microsoft.com/office/powerpoint/2010/main" val="3080486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Multistage sampling is when additional sampling stages take place within the primary sampling unit. Ex?</a:t>
                </a:r>
              </a:p>
              <a:p>
                <a:r>
                  <a:rPr lang="en-US" dirty="0"/>
                  <a:t>The example from the chapter describes how fisheries scientists might use established protocols to sample fish abundance over large areas, and then use a subsample of captured individuals to measures age, body size, condition,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inclusion probability of individual in the secondary sampling unit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𝑗</m:t>
                        </m:r>
                      </m:sub>
                    </m:sSub>
                  </m:oMath>
                </a14:m>
                <a:r>
                  <a:rPr lang="en-US" dirty="0"/>
                  <a:t>, is dependent on the inclusion probability of the primary sampling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𝑖</m:t>
                        </m:r>
                      </m:sub>
                    </m:sSub>
                  </m:oMath>
                </a14:m>
                <a:r>
                  <a:rPr lang="en-US" dirty="0"/>
                  <a:t>. There</a:t>
                </a:r>
                <a:r>
                  <a:rPr lang="en-US" baseline="0" dirty="0"/>
                  <a:t> is a r</a:t>
                </a:r>
                <a:r>
                  <a:rPr lang="en-US" dirty="0"/>
                  <a:t>isk for preferential sampling if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𝑗</m:t>
                        </m:r>
                      </m:sub>
                    </m:sSub>
                  </m:oMath>
                </a14:m>
                <a:r>
                  <a:rPr lang="en-US" dirty="0"/>
                  <a:t> is impacted by the outcome of the primary sampling unit—such</a:t>
                </a:r>
                <a:r>
                  <a:rPr lang="en-US" baseline="0" dirty="0"/>
                  <a:t> as if an abnormally large number of fish is captured in the primary sample, a smaller proportion of those fish will be likely be included in the secondary sample for measuring. Addressing this m</a:t>
                </a:r>
                <a:r>
                  <a:rPr lang="en-US" dirty="0"/>
                  <a:t>ay require separate and unbiased estimators for each level of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Choice>
        <mc:Fallback>
          <p:sp>
            <p:nvSpPr>
              <p:cNvPr id="3" name="Notes Placeholder 2"/>
              <p:cNvSpPr>
                <a:spLocks noGrp="1"/>
              </p:cNvSpPr>
              <p:nvPr>
                <p:ph type="body" idx="1"/>
              </p:nvPr>
            </p:nvSpPr>
            <p:spPr/>
            <p:txBody>
              <a:bodyPr/>
              <a:lstStyle/>
              <a:p>
                <a:r>
                  <a:rPr lang="en-US" dirty="0"/>
                  <a:t>Multistage sampling is when additional sampling stages take place within the primary sampling unit. Ex?</a:t>
                </a:r>
              </a:p>
              <a:p>
                <a:r>
                  <a:rPr lang="en-US" dirty="0"/>
                  <a:t>The example from the chapter describes how fisheries scientists might use established protocols to sample fish abundance over large areas, and then use a subsample of captured individuals to measures age, body size, condition,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inclusion probability of individual in the secondary sampling unit </a:t>
                </a:r>
                <a:r>
                  <a:rPr lang="en-US" i="0">
                    <a:latin typeface="Cambria Math" panose="02040503050406030204" pitchFamily="18" charset="0"/>
                  </a:rPr>
                  <a:t>𝜋_</a:t>
                </a:r>
                <a:r>
                  <a:rPr lang="en-US" b="0" i="0">
                    <a:latin typeface="Cambria Math" panose="02040503050406030204" pitchFamily="18" charset="0"/>
                  </a:rPr>
                  <a:t>𝑗</a:t>
                </a:r>
                <a:r>
                  <a:rPr lang="en-US" dirty="0"/>
                  <a:t>, is dependent on the inclusion probability of the primary sampling unit </a:t>
                </a:r>
                <a:r>
                  <a:rPr lang="en-US" i="0">
                    <a:latin typeface="Cambria Math" panose="02040503050406030204" pitchFamily="18" charset="0"/>
                  </a:rPr>
                  <a:t>𝜋_</a:t>
                </a:r>
                <a:r>
                  <a:rPr lang="en-US" b="0" i="0">
                    <a:latin typeface="Cambria Math" panose="02040503050406030204" pitchFamily="18" charset="0"/>
                  </a:rPr>
                  <a:t>𝑖</a:t>
                </a:r>
                <a:r>
                  <a:rPr lang="en-US" dirty="0"/>
                  <a:t>. There</a:t>
                </a:r>
                <a:r>
                  <a:rPr lang="en-US" baseline="0" dirty="0"/>
                  <a:t> is a r</a:t>
                </a:r>
                <a:r>
                  <a:rPr lang="en-US" dirty="0"/>
                  <a:t>isk for preferential sampling if </a:t>
                </a:r>
                <a:r>
                  <a:rPr lang="en-US" i="0">
                    <a:latin typeface="Cambria Math" panose="02040503050406030204" pitchFamily="18" charset="0"/>
                  </a:rPr>
                  <a:t>𝜋_</a:t>
                </a:r>
                <a:r>
                  <a:rPr lang="en-US" b="0" i="0">
                    <a:latin typeface="Cambria Math" panose="02040503050406030204" pitchFamily="18" charset="0"/>
                  </a:rPr>
                  <a:t>𝑗</a:t>
                </a:r>
                <a:r>
                  <a:rPr lang="en-US" dirty="0"/>
                  <a:t> is impacted by the outcome of the primary sampling unit—such</a:t>
                </a:r>
                <a:r>
                  <a:rPr lang="en-US" baseline="0" dirty="0"/>
                  <a:t> as if an abnormally large number of fish is captured in the primary sample, a smaller proportion of those fish will be likely be included in the secondary sample for measuring. Addressing this m</a:t>
                </a:r>
                <a:r>
                  <a:rPr lang="en-US" dirty="0"/>
                  <a:t>ay require separate and unbiased estimators for each level of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9DEB2277-589C-46C5-A82F-B40F1B1ADAA8}" type="slidenum">
              <a:rPr lang="en-US" smtClean="0"/>
              <a:t>13</a:t>
            </a:fld>
            <a:endParaRPr lang="en-US"/>
          </a:p>
        </p:txBody>
      </p:sp>
    </p:spTree>
    <p:extLst>
      <p:ext uri="{BB962C8B-B14F-4D97-AF65-F5344CB8AC3E}">
        <p14:creationId xmlns:p14="http://schemas.microsoft.com/office/powerpoint/2010/main" val="29502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t>When a sample unit is repeatedly sampled over a short timescale, you can use a N-mixture model, if the following assumptions are met:</a:t>
                </a:r>
              </a:p>
              <a:p>
                <a:r>
                  <a:rPr lang="en-US" dirty="0"/>
                  <a:t>The first is demographic closure: sample unit is closed to demographic changes during repeated sampling over a short time scale</a:t>
                </a:r>
              </a:p>
              <a:p>
                <a:r>
                  <a:rPr lang="en-US" dirty="0"/>
                  <a:t>Second, individuals are randomly distributed with a constant, uniform detection probability q in each sample.</a:t>
                </a:r>
              </a:p>
              <a:p>
                <a:r>
                  <a:rPr lang="en-US" dirty="0"/>
                  <a:t>Third, each count </a:t>
                </a:r>
                <a:r>
                  <a:rPr lang="en-US" dirty="0" err="1"/>
                  <a:t>Cj</a:t>
                </a:r>
                <a:r>
                  <a:rPr lang="en-US" dirty="0"/>
                  <a:t> does not count the same individual multiple times, such that each count follows a Binomial distribution with same latent abundance </a:t>
                </a:r>
                <a14:m>
                  <m:oMath xmlns:m="http://schemas.openxmlformats.org/officeDocument/2006/math">
                    <m:r>
                      <a:rPr lang="en-US" i="1">
                        <a:latin typeface="Cambria Math" panose="02040503050406030204" pitchFamily="18" charset="0"/>
                      </a:rPr>
                      <m:t>𝑁</m:t>
                    </m:r>
                  </m:oMath>
                </a14:m>
                <a:r>
                  <a:rPr lang="en-US" dirty="0"/>
                  <a:t> and detection probability </a:t>
                </a:r>
                <a14:m>
                  <m:oMath xmlns:m="http://schemas.openxmlformats.org/officeDocument/2006/math">
                    <m:r>
                      <a:rPr lang="en-US" i="1">
                        <a:latin typeface="Cambria Math" panose="02040503050406030204" pitchFamily="18" charset="0"/>
                      </a:rPr>
                      <m:t>𝑞</m:t>
                    </m:r>
                  </m:oMath>
                </a14:m>
                <a:endParaRPr lang="en-US" dirty="0"/>
              </a:p>
              <a:p>
                <a:endParaRPr lang="en-US" dirty="0"/>
              </a:p>
              <a:p>
                <a:r>
                  <a:rPr lang="en-US" dirty="0"/>
                  <a:t>Under these assumptions, the variance among samples can be used to define the variance of measurement errors and estimate detection probability, expected variance, and expected mean</a:t>
                </a:r>
              </a:p>
              <a:p>
                <a:r>
                  <a:rPr lang="en-US" dirty="0"/>
                  <a:t>However, estimates of q can be easily biased by failure to meet assumptions </a:t>
                </a:r>
              </a:p>
            </p:txBody>
          </p:sp>
        </mc:Choice>
        <mc:Fallback>
          <p:sp>
            <p:nvSpPr>
              <p:cNvPr id="3" name="Notes Placeholder 2"/>
              <p:cNvSpPr>
                <a:spLocks noGrp="1"/>
              </p:cNvSpPr>
              <p:nvPr>
                <p:ph type="body" idx="1"/>
              </p:nvPr>
            </p:nvSpPr>
            <p:spPr/>
            <p:txBody>
              <a:bodyPr/>
              <a:lstStyle/>
              <a:p>
                <a:r>
                  <a:rPr lang="en-US" dirty="0"/>
                  <a:t>When a sample unit is repeatedly sampled over a short timescale, you can use a N-mixture model, if the following assumptions are met:</a:t>
                </a:r>
              </a:p>
              <a:p>
                <a:r>
                  <a:rPr lang="en-US" dirty="0"/>
                  <a:t>The first is demographic closure: sample unit is closed to demographic changes during repeated sampling over a short time scale</a:t>
                </a:r>
              </a:p>
              <a:p>
                <a:r>
                  <a:rPr lang="en-US" dirty="0"/>
                  <a:t>Second, individuals are randomly distributed with a constant, uniform detection probability q in each sample.</a:t>
                </a:r>
              </a:p>
              <a:p>
                <a:r>
                  <a:rPr lang="en-US" dirty="0"/>
                  <a:t>Third, each count </a:t>
                </a:r>
                <a:r>
                  <a:rPr lang="en-US" dirty="0" err="1"/>
                  <a:t>Cj</a:t>
                </a:r>
                <a:r>
                  <a:rPr lang="en-US" dirty="0"/>
                  <a:t> does not count the same individual multiple times, such that each count follows a Binomial distribution with same latent abundance </a:t>
                </a:r>
                <a:r>
                  <a:rPr lang="en-US" i="0">
                    <a:latin typeface="Cambria Math" panose="02040503050406030204" pitchFamily="18" charset="0"/>
                  </a:rPr>
                  <a:t>𝑁</a:t>
                </a:r>
                <a:r>
                  <a:rPr lang="en-US" dirty="0"/>
                  <a:t> and detection probability </a:t>
                </a:r>
                <a:r>
                  <a:rPr lang="en-US" i="0">
                    <a:latin typeface="Cambria Math" panose="02040503050406030204" pitchFamily="18" charset="0"/>
                  </a:rPr>
                  <a:t>𝑞</a:t>
                </a:r>
                <a:endParaRPr lang="en-US" dirty="0"/>
              </a:p>
              <a:p>
                <a:endParaRPr lang="en-US" dirty="0"/>
              </a:p>
              <a:p>
                <a:r>
                  <a:rPr lang="en-US" dirty="0"/>
                  <a:t>Under these assumptions, the variance among samples can be used to define the variance of measurement errors and estimate detection probability, expected variance, and expected mean</a:t>
                </a:r>
              </a:p>
              <a:p>
                <a:r>
                  <a:rPr lang="en-US" dirty="0"/>
                  <a:t>However, estimates of q can be easily biased by failure to meet assumptions </a:t>
                </a:r>
              </a:p>
            </p:txBody>
          </p:sp>
        </mc:Fallback>
      </mc:AlternateContent>
      <p:sp>
        <p:nvSpPr>
          <p:cNvPr id="4" name="Slide Number Placeholder 3"/>
          <p:cNvSpPr>
            <a:spLocks noGrp="1"/>
          </p:cNvSpPr>
          <p:nvPr>
            <p:ph type="sldNum" sz="quarter" idx="5"/>
          </p:nvPr>
        </p:nvSpPr>
        <p:spPr/>
        <p:txBody>
          <a:bodyPr/>
          <a:lstStyle/>
          <a:p>
            <a:fld id="{9DEB2277-589C-46C5-A82F-B40F1B1ADAA8}" type="slidenum">
              <a:rPr lang="en-US" smtClean="0"/>
              <a:t>14</a:t>
            </a:fld>
            <a:endParaRPr lang="en-US"/>
          </a:p>
        </p:txBody>
      </p:sp>
    </p:spTree>
    <p:extLst>
      <p:ext uri="{BB962C8B-B14F-4D97-AF65-F5344CB8AC3E}">
        <p14:creationId xmlns:p14="http://schemas.microsoft.com/office/powerpoint/2010/main" val="428485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For a chapter summary:</a:t>
            </a:r>
          </a:p>
          <a:p>
            <a:pPr marL="457200" indent="-457200">
              <a:buFont typeface="+mj-lt"/>
              <a:buAutoNum type="arabicPeriod"/>
            </a:pPr>
            <a:r>
              <a:rPr lang="en-US" dirty="0"/>
              <a:t>Inference about spatial patterns involves spatial integration by identifying spatial integration points, predicting variables at those locations, and aggregating across integration points. This can be weighted in multiple ways.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Uncertainty in derived quantities can be approximated from the joint precision matrix using the sample-based or generalized delta method.</a:t>
            </a:r>
          </a:p>
          <a:p>
            <a:pPr marL="457200" indent="-457200">
              <a:buFont typeface="+mj-lt"/>
              <a:buAutoNum type="arabicPeriod"/>
            </a:pPr>
            <a:r>
              <a:rPr lang="en-US" dirty="0"/>
              <a:t>Estimating quantities resulting from both random and fixed effects from a simple “plug-in” estimator can result in retransformation bias, which can be corrected with the epsilon estimator.</a:t>
            </a:r>
          </a:p>
          <a:p>
            <a:pPr marL="457200" indent="-457200">
              <a:buFont typeface="+mj-lt"/>
              <a:buAutoNum type="arabicPeriod" startAt="4"/>
            </a:pPr>
            <a:r>
              <a:rPr lang="en-US" dirty="0"/>
              <a:t>Different sampling designs, which may or may not include probability sampling, have trade offs between sampling efficiency and potential bias.</a:t>
            </a:r>
          </a:p>
          <a:p>
            <a:pPr marL="457200" indent="-457200">
              <a:buFont typeface="+mj-lt"/>
              <a:buAutoNum type="arabicPeriod" startAt="4"/>
            </a:pPr>
            <a:r>
              <a:rPr lang="en-US" dirty="0"/>
              <a:t>Preferential sampling is a form of bias that occurs when inclusion probabilities are correlated with the target variable. It can be mitigated by adding covariates that explain sampling intensity into the spatial model.</a:t>
            </a:r>
          </a:p>
          <a:p>
            <a:endParaRPr lang="en-US" dirty="0"/>
          </a:p>
        </p:txBody>
      </p:sp>
      <p:sp>
        <p:nvSpPr>
          <p:cNvPr id="4" name="Slide Number Placeholder 3"/>
          <p:cNvSpPr>
            <a:spLocks noGrp="1"/>
          </p:cNvSpPr>
          <p:nvPr>
            <p:ph type="sldNum" sz="quarter" idx="5"/>
          </p:nvPr>
        </p:nvSpPr>
        <p:spPr/>
        <p:txBody>
          <a:bodyPr/>
          <a:lstStyle/>
          <a:p>
            <a:fld id="{9DEB2277-589C-46C5-A82F-B40F1B1ADAA8}" type="slidenum">
              <a:rPr lang="en-US" smtClean="0"/>
              <a:t>15</a:t>
            </a:fld>
            <a:endParaRPr lang="en-US"/>
          </a:p>
        </p:txBody>
      </p:sp>
    </p:spTree>
    <p:extLst>
      <p:ext uri="{BB962C8B-B14F-4D97-AF65-F5344CB8AC3E}">
        <p14:creationId xmlns:p14="http://schemas.microsoft.com/office/powerpoint/2010/main" val="97123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a result of these issues, ecologists often focus on ecological monitoring. The chapter discusses three issues with ecological monitoring. First is spatial integration—how to estimate a spatially integrated total from local measurements. Next, under non-ignorable sampling designs, data may not arise experimentally or data availability might be correlated with the variable of interest.  Finally, with multistage sampling, we must be able to analyze data with multiple levels of subsampling.</a:t>
            </a:r>
          </a:p>
          <a:p>
            <a:r>
              <a:rPr lang="en-US" baseline="0" dirty="0"/>
              <a:t>Multiple of these issues might be encountered with camera trapping, since data from each camera site will need to be integrated over the whole site, and factors that impact camera placement, such as trails, roads, or elevation, might also impact the presence of the focal species.</a:t>
            </a:r>
          </a:p>
        </p:txBody>
      </p:sp>
      <p:sp>
        <p:nvSpPr>
          <p:cNvPr id="4" name="Slide Number Placeholder 3"/>
          <p:cNvSpPr>
            <a:spLocks noGrp="1"/>
          </p:cNvSpPr>
          <p:nvPr>
            <p:ph type="sldNum" sz="quarter" idx="10"/>
          </p:nvPr>
        </p:nvSpPr>
        <p:spPr/>
        <p:txBody>
          <a:bodyPr/>
          <a:lstStyle/>
          <a:p>
            <a:fld id="{9DEB2277-589C-46C5-A82F-B40F1B1ADAA8}" type="slidenum">
              <a:rPr lang="en-US" smtClean="0"/>
              <a:t>3</a:t>
            </a:fld>
            <a:endParaRPr lang="en-US"/>
          </a:p>
        </p:txBody>
      </p:sp>
    </p:spTree>
    <p:extLst>
      <p:ext uri="{BB962C8B-B14F-4D97-AF65-F5344CB8AC3E}">
        <p14:creationId xmlns:p14="http://schemas.microsoft.com/office/powerpoint/2010/main" val="250679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discuss spatial integration</a:t>
            </a:r>
          </a:p>
          <a:p>
            <a:r>
              <a:rPr lang="en-US" dirty="0"/>
              <a:t>This</a:t>
            </a:r>
            <a:r>
              <a:rPr lang="en-US" baseline="0" dirty="0"/>
              <a:t> example uses a spatial linear mixed model to integrate ozone concentration across space using a vector of spatial random effects (omega) and the vector of population density at each sample (d). A is the matrix representing bilinear interpolation from the SPDE vertices to the locations of the data, Q is the precision matrix, and sigma is the coefficient of variation. This model can be used to predict ozone concentration at any location within the spatial domain where the covariate d (population density) is known</a:t>
            </a:r>
            <a:endParaRPr lang="en-US" dirty="0"/>
          </a:p>
        </p:txBody>
      </p:sp>
      <p:sp>
        <p:nvSpPr>
          <p:cNvPr id="4" name="Slide Number Placeholder 3"/>
          <p:cNvSpPr>
            <a:spLocks noGrp="1"/>
          </p:cNvSpPr>
          <p:nvPr>
            <p:ph type="sldNum" sz="quarter" idx="10"/>
          </p:nvPr>
        </p:nvSpPr>
        <p:spPr/>
        <p:txBody>
          <a:bodyPr/>
          <a:lstStyle/>
          <a:p>
            <a:fld id="{9DEB2277-589C-46C5-A82F-B40F1B1ADAA8}" type="slidenum">
              <a:rPr lang="en-US" smtClean="0"/>
              <a:t>4</a:t>
            </a:fld>
            <a:endParaRPr lang="en-US"/>
          </a:p>
        </p:txBody>
      </p:sp>
    </p:spTree>
    <p:extLst>
      <p:ext uri="{BB962C8B-B14F-4D97-AF65-F5344CB8AC3E}">
        <p14:creationId xmlns:p14="http://schemas.microsoft.com/office/powerpoint/2010/main" val="113549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this panel of the map,</a:t>
            </a:r>
            <a:r>
              <a:rPr lang="en-US" baseline="0" dirty="0"/>
              <a:t> we also need to estimate the uncertainty of our predictions. We can calculate the joint precision matrix (q joint) from the inner and outer Hessian matrices and the Jacobian matrix, which contains the gradient of predicted random effects given fixed effects).</a:t>
            </a:r>
          </a:p>
          <a:p>
            <a:r>
              <a:rPr lang="en-US" baseline="0" dirty="0"/>
              <a:t>Q joint is normally sparse, but inverting it to calculate the joint covariance (v joint) can result in a dense matrix, which can be computationally unfeasible. </a:t>
            </a:r>
          </a:p>
          <a:p>
            <a:r>
              <a:rPr lang="en-US" baseline="0" dirty="0"/>
              <a:t>Instead, there are two alternate ways to approximate uncertainty—the sample-based method and the generalized delta method</a:t>
            </a:r>
            <a:endParaRPr lang="en-US" dirty="0"/>
          </a:p>
        </p:txBody>
      </p:sp>
      <p:sp>
        <p:nvSpPr>
          <p:cNvPr id="4" name="Slide Number Placeholder 3"/>
          <p:cNvSpPr>
            <a:spLocks noGrp="1"/>
          </p:cNvSpPr>
          <p:nvPr>
            <p:ph type="sldNum" sz="quarter" idx="10"/>
          </p:nvPr>
        </p:nvSpPr>
        <p:spPr/>
        <p:txBody>
          <a:bodyPr/>
          <a:lstStyle/>
          <a:p>
            <a:fld id="{9DEB2277-589C-46C5-A82F-B40F1B1ADAA8}" type="slidenum">
              <a:rPr lang="en-US" smtClean="0"/>
              <a:t>5</a:t>
            </a:fld>
            <a:endParaRPr lang="en-US"/>
          </a:p>
        </p:txBody>
      </p:sp>
    </p:spTree>
    <p:extLst>
      <p:ext uri="{BB962C8B-B14F-4D97-AF65-F5344CB8AC3E}">
        <p14:creationId xmlns:p14="http://schemas.microsoft.com/office/powerpoint/2010/main" val="8402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sample-based method involves taking samples of both fixed and random effects, and then calculating the standard deviation across samples. This method assumes that fixed and random effects are normally distributed with means equal to their empirical bayes predictions and maximum likelihood estimates, and with variances of the inverse of the joint precision matrix. To sample from the joint precision matrix, we decompose it into a sparse lower triangle matrix L and permutation matrix P. With L and P, we can now calculate Z*, where z are independent samples from a normal distribution. The distribution of Z* approximates draws from a multivariate normal distribution with variance equal to the inverse of q joint. Then plug these samples z* back into the equation for mu, and take the standard deviation across samples to approximate the predictive standard error</a:t>
            </a:r>
          </a:p>
        </p:txBody>
      </p:sp>
      <p:sp>
        <p:nvSpPr>
          <p:cNvPr id="4" name="Slide Number Placeholder 3"/>
          <p:cNvSpPr>
            <a:spLocks noGrp="1"/>
          </p:cNvSpPr>
          <p:nvPr>
            <p:ph type="sldNum" sz="quarter" idx="5"/>
          </p:nvPr>
        </p:nvSpPr>
        <p:spPr/>
        <p:txBody>
          <a:bodyPr/>
          <a:lstStyle/>
          <a:p>
            <a:fld id="{9DEB2277-589C-46C5-A82F-B40F1B1ADAA8}" type="slidenum">
              <a:rPr lang="en-US" smtClean="0"/>
              <a:t>6</a:t>
            </a:fld>
            <a:endParaRPr lang="en-US"/>
          </a:p>
        </p:txBody>
      </p:sp>
    </p:spTree>
    <p:extLst>
      <p:ext uri="{BB962C8B-B14F-4D97-AF65-F5344CB8AC3E}">
        <p14:creationId xmlns:p14="http://schemas.microsoft.com/office/powerpoint/2010/main" val="341339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generalized delta method, we define a function phi for calculating a derived quantity from fixed effects, calculate the matrix of function phi with resect to fixed and random effects, and then calculate the covariance of derived quantities</a:t>
            </a:r>
          </a:p>
          <a:p>
            <a:endParaRPr lang="en-US" dirty="0"/>
          </a:p>
          <a:p>
            <a:r>
              <a:rPr lang="en-US" dirty="0"/>
              <a:t>This method can be computationally expensive, since it requires calculating gradients for each derived quantity. However, the sample-based method introduces sampling error by calculating uncertainty from a specified number of samples. The choice between these two depends on context—such as the number of random effects versus the need for precision</a:t>
            </a:r>
          </a:p>
        </p:txBody>
      </p:sp>
      <p:sp>
        <p:nvSpPr>
          <p:cNvPr id="4" name="Slide Number Placeholder 3"/>
          <p:cNvSpPr>
            <a:spLocks noGrp="1"/>
          </p:cNvSpPr>
          <p:nvPr>
            <p:ph type="sldNum" sz="quarter" idx="5"/>
          </p:nvPr>
        </p:nvSpPr>
        <p:spPr/>
        <p:txBody>
          <a:bodyPr/>
          <a:lstStyle/>
          <a:p>
            <a:fld id="{9DEB2277-589C-46C5-A82F-B40F1B1ADAA8}" type="slidenum">
              <a:rPr lang="en-US" smtClean="0"/>
              <a:t>7</a:t>
            </a:fld>
            <a:endParaRPr lang="en-US"/>
          </a:p>
        </p:txBody>
      </p:sp>
    </p:spTree>
    <p:extLst>
      <p:ext uri="{BB962C8B-B14F-4D97-AF65-F5344CB8AC3E}">
        <p14:creationId xmlns:p14="http://schemas.microsoft.com/office/powerpoint/2010/main" val="184878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discuss expansion weights.</a:t>
            </a:r>
          </a:p>
          <a:p>
            <a:r>
              <a:rPr lang="en-US" dirty="0"/>
              <a:t>Ecologists often have to integrate an estimated function across</a:t>
            </a:r>
            <a:r>
              <a:rPr lang="en-US" baseline="0" dirty="0"/>
              <a:t> a spatial domain. This process is described by these two equations, one in integral form and on in summation form. In summation for, Ng represents the number of integration points, sg represents each integration point, ag is the area associated with the integration point, and </a:t>
            </a:r>
            <a:r>
              <a:rPr lang="en-US" baseline="0" dirty="0" err="1"/>
              <a:t>wg</a:t>
            </a:r>
            <a:r>
              <a:rPr lang="en-US" baseline="0" dirty="0"/>
              <a:t> is the weight associated with that point. Here are four methods for defining the area and weight for each integration point. </a:t>
            </a:r>
          </a:p>
          <a:p>
            <a:r>
              <a:rPr lang="en-US" baseline="0" dirty="0"/>
              <a:t>First, under sample-weighted total, there are the same number of integration points as samples, with an equal area and weight for this point. </a:t>
            </a:r>
          </a:p>
          <a:p>
            <a:r>
              <a:rPr lang="en-US" baseline="0" dirty="0"/>
              <a:t>The area-weighted average method assigns equal weight to all points, but different areas. For example, points near an irregularly shaped boundary may represent a smaller area. </a:t>
            </a:r>
          </a:p>
          <a:p>
            <a:r>
              <a:rPr lang="en-US" baseline="0" dirty="0"/>
              <a:t>The covariate weighted average method weights each integration point based on a known quantity—for example, predicted ozone concentration could be weighted by population density to calculate exposure</a:t>
            </a:r>
          </a:p>
          <a:p>
            <a:r>
              <a:rPr lang="en-US" baseline="0" dirty="0"/>
              <a:t>Finally, the multivariate-weighted average method is like the covariate weighting, but using another modeled variable instead of a fixed covariate—ex: calculate average body size by weighing the prediction of body size at each integration point with the predicted proportion of abundance at that point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DEB2277-589C-46C5-A82F-B40F1B1ADAA8}" type="slidenum">
              <a:rPr lang="en-US" smtClean="0"/>
              <a:t>8</a:t>
            </a:fld>
            <a:endParaRPr lang="en-US"/>
          </a:p>
        </p:txBody>
      </p:sp>
    </p:spTree>
    <p:extLst>
      <p:ext uri="{BB962C8B-B14F-4D97-AF65-F5344CB8AC3E}">
        <p14:creationId xmlns:p14="http://schemas.microsoft.com/office/powerpoint/2010/main" val="239199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issue is retransformation bias.</a:t>
            </a:r>
          </a:p>
          <a:p>
            <a:r>
              <a:rPr lang="en-US" dirty="0"/>
              <a:t>If we have normally distributed random variable epsilon but want to estimate variable Z, we have to use a nonlinear transformation—in this case exponentiation. Z follows a lognormal distribution, but the analytical solution for the mean of this distribution is different than the simple “plug in” estimator.</a:t>
            </a:r>
          </a:p>
          <a:p>
            <a:endParaRPr lang="en-US" dirty="0"/>
          </a:p>
          <a:p>
            <a:r>
              <a:rPr lang="en-US" dirty="0"/>
              <a:t>This results in retransformation bias. The plug in estimator can also be subject to posterior skewness bias if random effects are not normally distributed.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bias increases when the random effect epsilon has a large standard deviation, has nonzero skewness, or the function used to calculate the derived quantity is highly nonlinear. We can use the </a:t>
            </a:r>
            <a:r>
              <a:rPr lang="en-US" b="1" dirty="0"/>
              <a:t>epsilon bias-correction estimator</a:t>
            </a:r>
            <a:r>
              <a:rPr lang="en-US" dirty="0"/>
              <a:t> to correct for this</a:t>
            </a:r>
          </a:p>
          <a:p>
            <a:endParaRPr lang="en-US" dirty="0"/>
          </a:p>
        </p:txBody>
      </p:sp>
      <p:sp>
        <p:nvSpPr>
          <p:cNvPr id="4" name="Slide Number Placeholder 3"/>
          <p:cNvSpPr>
            <a:spLocks noGrp="1"/>
          </p:cNvSpPr>
          <p:nvPr>
            <p:ph type="sldNum" sz="quarter" idx="5"/>
          </p:nvPr>
        </p:nvSpPr>
        <p:spPr/>
        <p:txBody>
          <a:bodyPr/>
          <a:lstStyle/>
          <a:p>
            <a:fld id="{9DEB2277-589C-46C5-A82F-B40F1B1ADAA8}" type="slidenum">
              <a:rPr lang="en-US" smtClean="0"/>
              <a:t>9</a:t>
            </a:fld>
            <a:endParaRPr lang="en-US"/>
          </a:p>
        </p:txBody>
      </p:sp>
    </p:spTree>
    <p:extLst>
      <p:ext uri="{BB962C8B-B14F-4D97-AF65-F5344CB8AC3E}">
        <p14:creationId xmlns:p14="http://schemas.microsoft.com/office/powerpoint/2010/main" val="3230008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epsilon bias-correction estimator is an augmented version of the Laplace approximation that includes an additional term delta. Here, phi represents the nonlinear transformation. The gradient in the third line at delta = 0 approximates an unbiased estimator for the derived quantity. As shown in the graph the epsilon estimator is much closer to the true value than the plug-in estimator</a:t>
            </a:r>
          </a:p>
          <a:p>
            <a:endParaRPr lang="en-US" dirty="0"/>
          </a:p>
          <a:p>
            <a:r>
              <a:rPr lang="en-US" dirty="0"/>
              <a:t>When using the estimator for a single random effect, it can be decomposed into three terms: the plugin estimator, a term that corrects for the nonlinearity in phi, and a term that corrects for skewness</a:t>
            </a:r>
          </a:p>
          <a:p>
            <a:endParaRPr lang="en-US" dirty="0"/>
          </a:p>
          <a:p>
            <a:r>
              <a:rPr lang="en-US" dirty="0"/>
              <a:t>However, the epsilon bias-correction estimator can break the sparsity of the inner Hessian and increase computation time, so it should only be used when high accuracy bias correction is important. Otherwise, sampling from the multivariate normal approximation of the joint likelihood F as described in the sample-based method is sufficient– it will correct for the nonlinearity in phi, but not skewness.</a:t>
            </a:r>
          </a:p>
        </p:txBody>
      </p:sp>
      <p:sp>
        <p:nvSpPr>
          <p:cNvPr id="4" name="Slide Number Placeholder 3"/>
          <p:cNvSpPr>
            <a:spLocks noGrp="1"/>
          </p:cNvSpPr>
          <p:nvPr>
            <p:ph type="sldNum" sz="quarter" idx="5"/>
          </p:nvPr>
        </p:nvSpPr>
        <p:spPr/>
        <p:txBody>
          <a:bodyPr/>
          <a:lstStyle/>
          <a:p>
            <a:fld id="{9DEB2277-589C-46C5-A82F-B40F1B1ADAA8}" type="slidenum">
              <a:rPr lang="en-US" smtClean="0"/>
              <a:t>10</a:t>
            </a:fld>
            <a:endParaRPr lang="en-US"/>
          </a:p>
        </p:txBody>
      </p:sp>
    </p:spTree>
    <p:extLst>
      <p:ext uri="{BB962C8B-B14F-4D97-AF65-F5344CB8AC3E}">
        <p14:creationId xmlns:p14="http://schemas.microsoft.com/office/powerpoint/2010/main" val="311236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B9E73D-69CD-4882-82D3-4E8E7C448B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235-ADCB-4F6D-99FC-1EB8BA1071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58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E73D-69CD-4882-82D3-4E8E7C448B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33325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E73D-69CD-4882-82D3-4E8E7C448B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42362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E73D-69CD-4882-82D3-4E8E7C448B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207711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B9E73D-69CD-4882-82D3-4E8E7C448B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235-ADCB-4F6D-99FC-1EB8BA1071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65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B9E73D-69CD-4882-82D3-4E8E7C448B3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292522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B9E73D-69CD-4882-82D3-4E8E7C448B3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370110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B9E73D-69CD-4882-82D3-4E8E7C448B3D}"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413136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B9E73D-69CD-4882-82D3-4E8E7C448B3D}" type="datetimeFigureOut">
              <a:rPr lang="en-US" smtClean="0"/>
              <a:t>4/25/2024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160169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B9E73D-69CD-4882-82D3-4E8E7C448B3D}" type="datetimeFigureOut">
              <a:rPr lang="en-US" smtClean="0"/>
              <a:t>4/25/2024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168235-ADCB-4F6D-99FC-1EB8BA1071D6}" type="slidenum">
              <a:rPr lang="en-US" smtClean="0"/>
              <a:t>‹#›</a:t>
            </a:fld>
            <a:endParaRPr lang="en-US"/>
          </a:p>
        </p:txBody>
      </p:sp>
    </p:spTree>
    <p:extLst>
      <p:ext uri="{BB962C8B-B14F-4D97-AF65-F5344CB8AC3E}">
        <p14:creationId xmlns:p14="http://schemas.microsoft.com/office/powerpoint/2010/main" val="120449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B9E73D-69CD-4882-82D3-4E8E7C448B3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235-ADCB-4F6D-99FC-1EB8BA1071D6}" type="slidenum">
              <a:rPr lang="en-US" smtClean="0"/>
              <a:t>‹#›</a:t>
            </a:fld>
            <a:endParaRPr lang="en-US"/>
          </a:p>
        </p:txBody>
      </p:sp>
    </p:spTree>
    <p:extLst>
      <p:ext uri="{BB962C8B-B14F-4D97-AF65-F5344CB8AC3E}">
        <p14:creationId xmlns:p14="http://schemas.microsoft.com/office/powerpoint/2010/main" val="346645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B9E73D-69CD-4882-82D3-4E8E7C448B3D}" type="datetimeFigureOut">
              <a:rPr lang="en-US" smtClean="0"/>
              <a:t>4/25/2024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168235-ADCB-4F6D-99FC-1EB8BA1071D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97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Chapter 6: Spatial Sampling Designs and Analysis</a:t>
            </a:r>
          </a:p>
        </p:txBody>
      </p:sp>
      <p:sp>
        <p:nvSpPr>
          <p:cNvPr id="3" name="Subtitle 2"/>
          <p:cNvSpPr>
            <a:spLocks noGrp="1"/>
          </p:cNvSpPr>
          <p:nvPr>
            <p:ph type="subTitle" idx="1"/>
          </p:nvPr>
        </p:nvSpPr>
        <p:spPr/>
        <p:txBody>
          <a:bodyPr/>
          <a:lstStyle/>
          <a:p>
            <a:r>
              <a:rPr lang="en-US" dirty="0"/>
              <a:t>Anna Malesis</a:t>
            </a:r>
          </a:p>
        </p:txBody>
      </p:sp>
    </p:spTree>
    <p:extLst>
      <p:ext uri="{BB962C8B-B14F-4D97-AF65-F5344CB8AC3E}">
        <p14:creationId xmlns:p14="http://schemas.microsoft.com/office/powerpoint/2010/main" val="199220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Epsilon Bias-Correction Estimator</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097280" y="1845734"/>
                <a:ext cx="4998720" cy="4023359"/>
              </a:xfrm>
            </p:spPr>
            <p:txBody>
              <a:bodyPr/>
              <a:lstStyle/>
              <a:p>
                <a:r>
                  <a:rPr lang="en-US" dirty="0"/>
                  <a:t>Augment the joint log-likelihood by including an additional term </a:t>
                </a:r>
                <a14:m>
                  <m:oMath xmlns:m="http://schemas.openxmlformats.org/officeDocument/2006/math">
                    <m:r>
                      <a:rPr lang="en-US" b="0" i="1" smtClean="0">
                        <a:latin typeface="Cambria Math" panose="02040503050406030204" pitchFamily="18" charset="0"/>
                        <a:ea typeface="Cambria Math" panose="02040503050406030204" pitchFamily="18" charset="0"/>
                      </a:rPr>
                      <m:t>𝛿</m:t>
                    </m:r>
                  </m:oMath>
                </a14:m>
                <a:r>
                  <a:rPr lang="en-US" dirty="0"/>
                  <a:t> and calculating Laplace approximation, where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a:t> represents a nonlinear transformation:</a:t>
                </a:r>
              </a:p>
              <a:p>
                <a:pPr algn="ct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oMath>
                </a14:m>
                <a:r>
                  <a:rPr lang="en-US" dirty="0"/>
                  <a:t>)</a:t>
                </a:r>
              </a:p>
              <a:p>
                <a:pPr algn="ct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ℒ</m:t>
                        </m:r>
                      </m:e>
                      <m:sup>
                        <m:r>
                          <a:rPr lang="en-US" b="0" i="1" smtClean="0">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sup>
                        </m:sSup>
                        <m:r>
                          <m:rPr>
                            <m:sty m:val="p"/>
                          </m:rPr>
                          <a:rPr lang="en-US" b="0" i="0" smtClean="0">
                            <a:latin typeface="Cambria Math" panose="02040503050406030204" pitchFamily="18" charset="0"/>
                            <a:ea typeface="Cambria Math" panose="02040503050406030204" pitchFamily="18" charset="0"/>
                          </a:rPr>
                          <m:t>d</m:t>
                        </m:r>
                      </m:e>
                    </m:nary>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𝜖</m:t>
                    </m:r>
                  </m:oMath>
                </a14:m>
                <a:endParaRPr lang="en-US" dirty="0"/>
              </a:p>
              <a:p>
                <a:pPr algn="ctr"/>
                <a14:m>
                  <m:oMath xmlns:m="http://schemas.openxmlformats.org/officeDocument/2006/math">
                    <m:r>
                      <a:rPr lang="en-US" b="0" i="1" smtClean="0">
                        <a:latin typeface="Cambria Math" panose="02040503050406030204" pitchFamily="18" charset="0"/>
                      </a:rPr>
                      <m:t>𝔼</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e>
                        </m:d>
                      </m:e>
                    </m:d>
                    <m: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𝜙</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r>
                      <m:rPr>
                        <m:nor/>
                      </m:rP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𝜕𝛿</m:t>
                        </m:r>
                      </m:den>
                    </m:f>
                    <m:sSub>
                      <m:sSubPr>
                        <m:ctrlPr>
                          <a:rPr lang="en-US" b="0" i="1" smtClean="0">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ℒ</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=0</m:t>
                        </m:r>
                      </m:sub>
                    </m:sSub>
                  </m:oMath>
                </a14:m>
                <a:endParaRPr lang="en-US" dirty="0"/>
              </a:p>
              <a:p>
                <a:r>
                  <a:rPr lang="en-US" dirty="0"/>
                  <a:t>Gradient at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=0 </m:t>
                    </m:r>
                  </m:oMath>
                </a14:m>
                <a:r>
                  <a:rPr lang="en-US" dirty="0"/>
                  <a:t>approximates an unbiased estimator for the derived quantity </a:t>
                </a:r>
                <a14:m>
                  <m:oMath xmlns:m="http://schemas.openxmlformats.org/officeDocument/2006/math">
                    <m:r>
                      <a:rPr lang="en-US" i="1" smtClean="0">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097280" y="1845734"/>
                <a:ext cx="4998720" cy="4023359"/>
              </a:xfrm>
              <a:blipFill>
                <a:blip r:embed="rId3"/>
                <a:stretch>
                  <a:fillRect l="-1220" t="-1515" r="-1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A9CD7F5-44AC-C5C3-7AE4-DD2DCFA5DC73}"/>
                  </a:ext>
                </a:extLst>
              </p:cNvPr>
              <p:cNvSpPr>
                <a:spLocks noGrp="1"/>
              </p:cNvSpPr>
              <p:nvPr>
                <p:ph sz="half" idx="2"/>
              </p:nvPr>
            </p:nvSpPr>
            <p:spPr>
              <a:xfrm>
                <a:off x="6410324" y="3245910"/>
                <a:ext cx="4745355" cy="1225928"/>
              </a:xfrm>
            </p:spPr>
            <p:txBody>
              <a:bodyPr/>
              <a:lstStyle/>
              <a:p>
                <a:r>
                  <a:rPr lang="en-US" dirty="0"/>
                  <a:t>For a single random effect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a:t>:</a:t>
                </a:r>
              </a:p>
              <a:p>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𝜙</m:t>
                        </m:r>
                      </m:e>
                    </m:acc>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𝜖</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𝜙</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𝜖</m:t>
                                </m:r>
                              </m:e>
                            </m:acc>
                          </m:e>
                        </m:d>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𝜖</m:t>
                                </m:r>
                              </m:e>
                            </m:acc>
                          </m:e>
                        </m:d>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𝜙</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𝑓</m:t>
                            </m:r>
                          </m:e>
                          <m:sup>
                            <m:r>
                              <a:rPr lang="en-US" b="0" i="1" smtClean="0">
                                <a:latin typeface="Cambria Math" panose="02040503050406030204" pitchFamily="18" charset="0"/>
                                <a:ea typeface="Cambria Math" panose="02040503050406030204" pitchFamily="18" charset="0"/>
                              </a:rPr>
                              <m:t>′′</m:t>
                            </m:r>
                          </m:sup>
                        </m:sSup>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𝜖</m:t>
                                </m:r>
                              </m:e>
                            </m:acc>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den>
                    </m:f>
                  </m:oMath>
                </a14:m>
                <a:endParaRPr lang="en-US" dirty="0"/>
              </a:p>
            </p:txBody>
          </p:sp>
        </mc:Choice>
        <mc:Fallback>
          <p:sp>
            <p:nvSpPr>
              <p:cNvPr id="4" name="Content Placeholder 3">
                <a:extLst>
                  <a:ext uri="{FF2B5EF4-FFF2-40B4-BE49-F238E27FC236}">
                    <a16:creationId xmlns:a16="http://schemas.microsoft.com/office/drawing/2014/main" id="{AA9CD7F5-44AC-C5C3-7AE4-DD2DCFA5DC73}"/>
                  </a:ext>
                </a:extLst>
              </p:cNvPr>
              <p:cNvSpPr>
                <a:spLocks noGrp="1" noRot="1" noChangeAspect="1" noMove="1" noResize="1" noEditPoints="1" noAdjustHandles="1" noChangeArrowheads="1" noChangeShapeType="1" noTextEdit="1"/>
              </p:cNvSpPr>
              <p:nvPr>
                <p:ph sz="half" idx="2"/>
              </p:nvPr>
            </p:nvSpPr>
            <p:spPr>
              <a:xfrm>
                <a:off x="6410324" y="3245910"/>
                <a:ext cx="4745355" cy="1225928"/>
              </a:xfrm>
              <a:blipFill>
                <a:blip r:embed="rId4"/>
                <a:stretch>
                  <a:fillRect l="-1414" t="-4455"/>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ACAD179-5269-30EE-C543-5F4318F821E5}"/>
              </a:ext>
            </a:extLst>
          </p:cNvPr>
          <p:cNvCxnSpPr>
            <a:cxnSpLocks/>
          </p:cNvCxnSpPr>
          <p:nvPr/>
        </p:nvCxnSpPr>
        <p:spPr>
          <a:xfrm flipV="1">
            <a:off x="7553325" y="4424362"/>
            <a:ext cx="0" cy="40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5EFA820-E8AC-B326-ED29-B0D1953FE43C}"/>
              </a:ext>
            </a:extLst>
          </p:cNvPr>
          <p:cNvCxnSpPr>
            <a:cxnSpLocks/>
          </p:cNvCxnSpPr>
          <p:nvPr/>
        </p:nvCxnSpPr>
        <p:spPr>
          <a:xfrm flipV="1">
            <a:off x="8582025" y="4424362"/>
            <a:ext cx="0"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0B06651-137B-14CC-7B66-A85ADCBCEC11}"/>
              </a:ext>
            </a:extLst>
          </p:cNvPr>
          <p:cNvCxnSpPr>
            <a:cxnSpLocks/>
          </p:cNvCxnSpPr>
          <p:nvPr/>
        </p:nvCxnSpPr>
        <p:spPr>
          <a:xfrm flipV="1">
            <a:off x="9791700" y="4424362"/>
            <a:ext cx="0"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1496E3-E0A8-1F60-3E7E-F3D3FE7C94E6}"/>
              </a:ext>
            </a:extLst>
          </p:cNvPr>
          <p:cNvSpPr txBox="1"/>
          <p:nvPr/>
        </p:nvSpPr>
        <p:spPr>
          <a:xfrm>
            <a:off x="7124699" y="4829174"/>
            <a:ext cx="1066800" cy="369332"/>
          </a:xfrm>
          <a:prstGeom prst="rect">
            <a:avLst/>
          </a:prstGeom>
          <a:noFill/>
        </p:spPr>
        <p:txBody>
          <a:bodyPr wrap="square" rtlCol="0">
            <a:spAutoFit/>
          </a:bodyPr>
          <a:lstStyle/>
          <a:p>
            <a:r>
              <a:rPr lang="en-US" dirty="0"/>
              <a:t>Plug-in</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15399BE-FE53-CD56-E40E-F24860D2A48D}"/>
                  </a:ext>
                </a:extLst>
              </p:cNvPr>
              <p:cNvSpPr txBox="1"/>
              <p:nvPr/>
            </p:nvSpPr>
            <p:spPr>
              <a:xfrm>
                <a:off x="7839076" y="4666087"/>
                <a:ext cx="1493517" cy="646331"/>
              </a:xfrm>
              <a:prstGeom prst="rect">
                <a:avLst/>
              </a:prstGeom>
              <a:noFill/>
            </p:spPr>
            <p:txBody>
              <a:bodyPr wrap="square" rtlCol="0">
                <a:spAutoFit/>
              </a:bodyPr>
              <a:lstStyle/>
              <a:p>
                <a:pPr algn="ctr"/>
                <a:r>
                  <a:rPr lang="en-US" dirty="0"/>
                  <a:t>Nonlinearity in </a:t>
                </a:r>
                <a14:m>
                  <m:oMath xmlns:m="http://schemas.openxmlformats.org/officeDocument/2006/math">
                    <m:r>
                      <a:rPr lang="en-US" b="0" i="1" smtClean="0">
                        <a:latin typeface="Cambria Math" panose="02040503050406030204" pitchFamily="18" charset="0"/>
                        <a:ea typeface="Cambria Math" panose="02040503050406030204" pitchFamily="18" charset="0"/>
                      </a:rPr>
                      <m:t>𝜙</m:t>
                    </m:r>
                  </m:oMath>
                </a14:m>
                <a:endParaRPr lang="en-US" dirty="0"/>
              </a:p>
            </p:txBody>
          </p:sp>
        </mc:Choice>
        <mc:Fallback>
          <p:sp>
            <p:nvSpPr>
              <p:cNvPr id="15" name="TextBox 14">
                <a:extLst>
                  <a:ext uri="{FF2B5EF4-FFF2-40B4-BE49-F238E27FC236}">
                    <a16:creationId xmlns:a16="http://schemas.microsoft.com/office/drawing/2014/main" id="{315399BE-FE53-CD56-E40E-F24860D2A48D}"/>
                  </a:ext>
                </a:extLst>
              </p:cNvPr>
              <p:cNvSpPr txBox="1">
                <a:spLocks noRot="1" noChangeAspect="1" noMove="1" noResize="1" noEditPoints="1" noAdjustHandles="1" noChangeArrowheads="1" noChangeShapeType="1" noTextEdit="1"/>
              </p:cNvSpPr>
              <p:nvPr/>
            </p:nvSpPr>
            <p:spPr>
              <a:xfrm>
                <a:off x="7839076" y="4666087"/>
                <a:ext cx="1493517" cy="646331"/>
              </a:xfrm>
              <a:prstGeom prst="rect">
                <a:avLst/>
              </a:prstGeom>
              <a:blipFill>
                <a:blip r:embed="rId5"/>
                <a:stretch>
                  <a:fillRect t="-4717" b="-15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F068443-D1A1-47BA-8952-E207F6DA2E75}"/>
                  </a:ext>
                </a:extLst>
              </p:cNvPr>
              <p:cNvSpPr txBox="1"/>
              <p:nvPr/>
            </p:nvSpPr>
            <p:spPr>
              <a:xfrm>
                <a:off x="9332593" y="4691446"/>
                <a:ext cx="1066800" cy="646331"/>
              </a:xfrm>
              <a:prstGeom prst="rect">
                <a:avLst/>
              </a:prstGeom>
              <a:noFill/>
            </p:spPr>
            <p:txBody>
              <a:bodyPr wrap="square" rtlCol="0">
                <a:spAutoFit/>
              </a:bodyPr>
              <a:lstStyle/>
              <a:p>
                <a:pPr algn="ctr"/>
                <a:r>
                  <a:rPr lang="en-US" dirty="0"/>
                  <a:t>Skewness in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oMath>
                </a14:m>
                <a:endParaRPr lang="en-US" dirty="0"/>
              </a:p>
            </p:txBody>
          </p:sp>
        </mc:Choice>
        <mc:Fallback>
          <p:sp>
            <p:nvSpPr>
              <p:cNvPr id="16" name="TextBox 15">
                <a:extLst>
                  <a:ext uri="{FF2B5EF4-FFF2-40B4-BE49-F238E27FC236}">
                    <a16:creationId xmlns:a16="http://schemas.microsoft.com/office/drawing/2014/main" id="{4F068443-D1A1-47BA-8952-E207F6DA2E75}"/>
                  </a:ext>
                </a:extLst>
              </p:cNvPr>
              <p:cNvSpPr txBox="1">
                <a:spLocks noRot="1" noChangeAspect="1" noMove="1" noResize="1" noEditPoints="1" noAdjustHandles="1" noChangeArrowheads="1" noChangeShapeType="1" noTextEdit="1"/>
              </p:cNvSpPr>
              <p:nvPr/>
            </p:nvSpPr>
            <p:spPr>
              <a:xfrm>
                <a:off x="9332593" y="4691446"/>
                <a:ext cx="1066800" cy="646331"/>
              </a:xfrm>
              <a:prstGeom prst="rect">
                <a:avLst/>
              </a:prstGeom>
              <a:blipFill>
                <a:blip r:embed="rId6"/>
                <a:stretch>
                  <a:fillRect l="-3429" t="-5660" r="-7429" b="-15094"/>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D4A9D6FC-C9DA-F8EC-8A69-94CCA4D33141}"/>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04" t="47972" r="-704" b="223"/>
          <a:stretch/>
        </p:blipFill>
        <p:spPr bwMode="auto">
          <a:xfrm>
            <a:off x="6410324" y="1790131"/>
            <a:ext cx="4253125" cy="146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41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Sampling Designs</a:t>
            </a:r>
          </a:p>
        </p:txBody>
      </p:sp>
      <p:sp>
        <p:nvSpPr>
          <p:cNvPr id="3" name="Content Placeholder 2"/>
          <p:cNvSpPr>
            <a:spLocks noGrp="1"/>
          </p:cNvSpPr>
          <p:nvPr>
            <p:ph idx="1"/>
          </p:nvPr>
        </p:nvSpPr>
        <p:spPr>
          <a:xfrm>
            <a:off x="1097280" y="1845734"/>
            <a:ext cx="5134843" cy="4023360"/>
          </a:xfrm>
        </p:spPr>
        <p:txBody>
          <a:bodyPr/>
          <a:lstStyle/>
          <a:p>
            <a:r>
              <a:rPr lang="en-US" dirty="0"/>
              <a:t>Can include probability sampling, or not:</a:t>
            </a:r>
          </a:p>
          <a:p>
            <a:pPr marL="457200" indent="-457200">
              <a:buFont typeface="+mj-lt"/>
              <a:buAutoNum type="arabicPeriod"/>
            </a:pPr>
            <a:r>
              <a:rPr lang="en-US" b="1" dirty="0"/>
              <a:t>Simple random sampling</a:t>
            </a:r>
          </a:p>
          <a:p>
            <a:pPr marL="457200" indent="-457200">
              <a:buFont typeface="+mj-lt"/>
              <a:buAutoNum type="arabicPeriod"/>
            </a:pPr>
            <a:r>
              <a:rPr lang="en-US" b="1" dirty="0"/>
              <a:t>Systematic sampling</a:t>
            </a:r>
          </a:p>
          <a:p>
            <a:pPr marL="457200" indent="-457200">
              <a:buFont typeface="+mj-lt"/>
              <a:buAutoNum type="arabicPeriod"/>
            </a:pPr>
            <a:r>
              <a:rPr lang="en-US" b="1" dirty="0"/>
              <a:t>Opportunistic sampling</a:t>
            </a:r>
          </a:p>
        </p:txBody>
      </p:sp>
      <p:pic>
        <p:nvPicPr>
          <p:cNvPr id="1026" name="Picture 2">
            <a:extLst>
              <a:ext uri="{FF2B5EF4-FFF2-40B4-BE49-F238E27FC236}">
                <a16:creationId xmlns:a16="http://schemas.microsoft.com/office/drawing/2014/main" id="{70AAC298-3CCB-C57F-89F5-05E3F9BE21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801"/>
          <a:stretch/>
        </p:blipFill>
        <p:spPr bwMode="auto">
          <a:xfrm>
            <a:off x="1291080" y="3725448"/>
            <a:ext cx="4069302" cy="23655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E26691-DC12-7EA0-D0BA-FFBB1E1E12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1619" y="1864309"/>
            <a:ext cx="4351655" cy="434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47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Sampling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1" y="1845734"/>
                <a:ext cx="5758777" cy="4023360"/>
              </a:xfrm>
            </p:spPr>
            <p:txBody>
              <a:bodyPr>
                <a:normAutofit fontScale="92500"/>
              </a:bodyPr>
              <a:lstStyle/>
              <a:p>
                <a:pPr marL="0" indent="0">
                  <a:buNone/>
                </a:pPr>
                <a:r>
                  <a:rPr lang="en-US" b="1" dirty="0"/>
                  <a:t>Preferential sampling: </a:t>
                </a:r>
                <a:r>
                  <a:rPr lang="en-US" dirty="0"/>
                  <a:t>when the spatial variable </a:t>
                </a:r>
                <a14:m>
                  <m:oMath xmlns:m="http://schemas.openxmlformats.org/officeDocument/2006/math">
                    <m:r>
                      <a:rPr lang="en-US" b="0" i="1" smtClean="0">
                        <a:latin typeface="Cambria Math" panose="02040503050406030204" pitchFamily="18" charset="0"/>
                      </a:rPr>
                      <m:t>𝜔</m:t>
                    </m:r>
                  </m:oMath>
                </a14:m>
                <a:r>
                  <a:rPr lang="en-US" dirty="0"/>
                  <a:t> at each location is correlated to the inclusion probability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biasing model results</a:t>
                </a:r>
              </a:p>
              <a:p>
                <a:pPr marL="0" indent="0">
                  <a:buNone/>
                </a:pPr>
                <a:endParaRPr lang="en-US" dirty="0"/>
              </a:p>
              <a:p>
                <a:pPr marL="0" indent="0">
                  <a:buNone/>
                </a:pPr>
                <a:r>
                  <a:rPr lang="en-US" dirty="0"/>
                  <a:t>Add covariate(s) </a:t>
                </a:r>
                <a14:m>
                  <m:oMath xmlns:m="http://schemas.openxmlformats.org/officeDocument/2006/math">
                    <m:r>
                      <a:rPr lang="en-US" b="1" i="0" smtClean="0">
                        <a:latin typeface="Cambria Math" panose="02040503050406030204" pitchFamily="18" charset="0"/>
                      </a:rPr>
                      <m:t>𝐙</m:t>
                    </m:r>
                  </m:oMath>
                </a14:m>
                <a:r>
                  <a:rPr lang="en-US" dirty="0"/>
                  <a:t> that drive inclusion probability into the spatial model:</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𝜇</m:t>
                              </m:r>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rPr>
                        <m:t>𝜔</m:t>
                      </m:r>
                      <m:r>
                        <a:rPr lang="en-US" b="0" i="0" smtClean="0">
                          <a:latin typeface="Cambria Math" panose="02040503050406030204" pitchFamily="18" charset="0"/>
                        </a:rPr>
                        <m:t>+</m:t>
                      </m:r>
                      <m:r>
                        <a:rPr lang="en-US" b="1" i="0" smtClean="0">
                          <a:latin typeface="Cambria Math" panose="02040503050406030204" pitchFamily="18" charset="0"/>
                        </a:rPr>
                        <m:t>𝐙</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s</m:t>
                          </m:r>
                        </m:e>
                      </m:d>
                      <m:r>
                        <m:rPr>
                          <m:sty m:val="p"/>
                        </m:rPr>
                        <a:rPr lang="en-US" b="0" i="0" smtClean="0">
                          <a:latin typeface="Cambria Math" panose="02040503050406030204" pitchFamily="18" charset="0"/>
                        </a:rPr>
                        <m:t>λ</m:t>
                      </m:r>
                    </m:oMath>
                  </m:oMathPara>
                </a14:m>
                <a:endParaRPr lang="en-US" dirty="0"/>
              </a:p>
              <a:p>
                <a:pPr marL="0" indent="0">
                  <a:buNone/>
                </a:pPr>
                <a14:m>
                  <m:oMath xmlns:m="http://schemas.openxmlformats.org/officeDocument/2006/math">
                    <m:r>
                      <m:rPr>
                        <m:sty m:val="p"/>
                      </m:rPr>
                      <a:rPr lang="en-US" b="0" i="0" smtClean="0">
                        <a:latin typeface="Cambria Math" panose="02040503050406030204" pitchFamily="18" charset="0"/>
                      </a:rPr>
                      <m:t>λ</m:t>
                    </m:r>
                  </m:oMath>
                </a14:m>
                <a:r>
                  <a:rPr lang="en-US" dirty="0"/>
                  <a:t> = preferential-sampling parameter</a:t>
                </a:r>
              </a:p>
              <a:p>
                <a:pPr marL="0" indent="0">
                  <a:buNone/>
                </a:pPr>
                <a:r>
                  <a:rPr lang="en-US" dirty="0"/>
                  <a:t>Reduces bias by removing correlation between </a:t>
                </a:r>
                <a14:m>
                  <m:oMath xmlns:m="http://schemas.openxmlformats.org/officeDocument/2006/math">
                    <m:r>
                      <a:rPr lang="en-US" b="0" i="1" smtClean="0">
                        <a:latin typeface="Cambria Math" panose="02040503050406030204" pitchFamily="18" charset="0"/>
                      </a:rPr>
                      <m:t>𝜔</m:t>
                    </m:r>
                  </m:oMath>
                </a14:m>
                <a:r>
                  <a:rPr lang="en-US" dirty="0"/>
                  <a:t> and </a:t>
                </a:r>
                <a14:m>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1" y="1845734"/>
                <a:ext cx="5758777" cy="4023360"/>
              </a:xfrm>
              <a:blipFill>
                <a:blip r:embed="rId3"/>
                <a:stretch>
                  <a:fillRect l="-2540" t="-1364" r="-106"/>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633AD4E0-8CEB-3982-A723-50EDB3159D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6058" y="1845734"/>
            <a:ext cx="4299622" cy="429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11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Multi-Stage Sampling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713890" y="1845734"/>
                <a:ext cx="6441790" cy="4023360"/>
              </a:xfrm>
            </p:spPr>
            <p:txBody>
              <a:bodyPr/>
              <a:lstStyle/>
              <a:p>
                <a:r>
                  <a:rPr lang="en-US" b="1" dirty="0"/>
                  <a:t>Multi-stage sampling: </a:t>
                </a:r>
                <a:r>
                  <a:rPr lang="en-US" dirty="0"/>
                  <a:t>when additional sampling stages take place within the primary sampling unit</a:t>
                </a:r>
              </a:p>
              <a:p>
                <a:r>
                  <a:rPr lang="en-US" dirty="0"/>
                  <a:t>Inclusion probability of individual in the secondary sampling unit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𝑗</m:t>
                        </m:r>
                      </m:sub>
                    </m:sSub>
                  </m:oMath>
                </a14:m>
                <a:r>
                  <a:rPr lang="en-US" dirty="0"/>
                  <a:t>, is dependent on the inclusion probability of the primary sampling unit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𝑖</m:t>
                        </m:r>
                      </m:sub>
                    </m:sSub>
                  </m:oMath>
                </a14:m>
                <a:endParaRPr lang="en-US" dirty="0"/>
              </a:p>
              <a:p>
                <a:r>
                  <a:rPr lang="en-US" dirty="0"/>
                  <a:t>Risk for preferential sampling if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𝜋</m:t>
                        </m:r>
                      </m:e>
                      <m:sub>
                        <m:r>
                          <a:rPr lang="en-US" b="0" i="1" smtClean="0">
                            <a:latin typeface="Cambria Math" panose="02040503050406030204" pitchFamily="18" charset="0"/>
                          </a:rPr>
                          <m:t>𝑗</m:t>
                        </m:r>
                      </m:sub>
                    </m:sSub>
                  </m:oMath>
                </a14:m>
                <a:r>
                  <a:rPr lang="en-US" dirty="0"/>
                  <a:t> is impacted by the outcome of the primary sampling unit</a:t>
                </a:r>
              </a:p>
              <a:p>
                <a:r>
                  <a:rPr lang="en-US" dirty="0"/>
                  <a:t>May require separate and unbiased estimators for each level of design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713890" y="1845734"/>
                <a:ext cx="6441790" cy="4023360"/>
              </a:xfrm>
              <a:blipFill>
                <a:blip r:embed="rId3"/>
                <a:stretch>
                  <a:fillRect l="-946" t="-1515" r="-1703"/>
                </a:stretch>
              </a:blipFill>
            </p:spPr>
            <p:txBody>
              <a:bodyPr/>
              <a:lstStyle/>
              <a:p>
                <a:r>
                  <a:rPr lang="en-US">
                    <a:noFill/>
                  </a:rPr>
                  <a:t> </a:t>
                </a:r>
              </a:p>
            </p:txBody>
          </p:sp>
        </mc:Fallback>
      </mc:AlternateContent>
      <p:pic>
        <p:nvPicPr>
          <p:cNvPr id="3076" name="Picture 4" descr="8 Types of Sampling Techniques. Understanding Sampling Methods (Visuals… |  by Prakhar Mishra | Towards Data Science">
            <a:extLst>
              <a:ext uri="{FF2B5EF4-FFF2-40B4-BE49-F238E27FC236}">
                <a16:creationId xmlns:a16="http://schemas.microsoft.com/office/drawing/2014/main" id="{A766FDB1-74A7-7363-23AF-D7DF91A064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05" b="18175"/>
          <a:stretch/>
        </p:blipFill>
        <p:spPr bwMode="auto">
          <a:xfrm>
            <a:off x="1097280" y="1857522"/>
            <a:ext cx="3364361" cy="338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42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N-Mixture Models</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097280" y="1845734"/>
                <a:ext cx="5351146" cy="4023359"/>
              </a:xfrm>
            </p:spPr>
            <p:txBody>
              <a:bodyPr>
                <a:normAutofit fontScale="92500"/>
              </a:bodyPr>
              <a:lstStyle/>
              <a:p>
                <a:pPr algn="ct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𝐽</m:t>
                                </m:r>
                              </m:sub>
                            </m:sSub>
                          </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𝑞</m:t>
                            </m:r>
                          </m:e>
                        </m:d>
                      </m:e>
                    </m:func>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𝐽</m:t>
                        </m:r>
                      </m:sup>
                      <m:e>
                        <m:r>
                          <m:rPr>
                            <m:sty m:val="p"/>
                          </m:rPr>
                          <a:rPr lang="en-US" b="0" i="0" smtClean="0">
                            <a:latin typeface="Cambria Math" panose="02040503050406030204" pitchFamily="18" charset="0"/>
                          </a:rPr>
                          <m:t>dBinomial</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e>
                    </m:nary>
                  </m:oMath>
                </a14:m>
                <a:r>
                  <a:rPr lang="en-US" dirty="0"/>
                  <a:t> </a:t>
                </a:r>
              </a:p>
              <a:p>
                <a:r>
                  <a:rPr lang="en-US" b="1" dirty="0"/>
                  <a:t>Assumptions:</a:t>
                </a:r>
              </a:p>
              <a:p>
                <a:pPr marL="457200" indent="-457200">
                  <a:buFont typeface="+mj-lt"/>
                  <a:buAutoNum type="arabicPeriod"/>
                </a:pPr>
                <a:r>
                  <a:rPr lang="en-US" dirty="0"/>
                  <a:t>Demographic closure: sample unit is closed to demographic changes during repeated sampling over a short time scale</a:t>
                </a:r>
              </a:p>
              <a:p>
                <a:pPr marL="457200" indent="-457200">
                  <a:buFont typeface="+mj-lt"/>
                  <a:buAutoNum type="arabicPeriod"/>
                </a:pPr>
                <a:r>
                  <a:rPr lang="en-US" dirty="0"/>
                  <a:t>Randomly distributed individuals with constant, uniform probability </a:t>
                </a:r>
                <a14:m>
                  <m:oMath xmlns:m="http://schemas.openxmlformats.org/officeDocument/2006/math">
                    <m:r>
                      <a:rPr lang="en-US" b="0" i="1" smtClean="0">
                        <a:latin typeface="Cambria Math" panose="02040503050406030204" pitchFamily="18" charset="0"/>
                      </a:rPr>
                      <m:t>𝑞</m:t>
                    </m:r>
                  </m:oMath>
                </a14:m>
                <a:r>
                  <a:rPr lang="en-US" dirty="0"/>
                  <a:t> of detection in each sample</a:t>
                </a:r>
              </a:p>
              <a:p>
                <a:pPr marL="457200" indent="-457200">
                  <a:buFont typeface="+mj-lt"/>
                  <a:buAutoNum type="arabicPeriod"/>
                </a:pPr>
                <a:r>
                  <a:rPr lang="en-US" dirty="0"/>
                  <a:t>Each count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dirty="0"/>
                  <a:t> does not double-count any individual, such that each count follows a Binomial distribution with same latent abundance </a:t>
                </a:r>
                <a14:m>
                  <m:oMath xmlns:m="http://schemas.openxmlformats.org/officeDocument/2006/math">
                    <m:r>
                      <a:rPr lang="en-US" i="1">
                        <a:latin typeface="Cambria Math" panose="02040503050406030204" pitchFamily="18" charset="0"/>
                      </a:rPr>
                      <m:t>𝑁</m:t>
                    </m:r>
                  </m:oMath>
                </a14:m>
                <a:r>
                  <a:rPr lang="en-US" dirty="0"/>
                  <a:t> and detection probability </a:t>
                </a:r>
                <a14:m>
                  <m:oMath xmlns:m="http://schemas.openxmlformats.org/officeDocument/2006/math">
                    <m:r>
                      <a:rPr lang="en-US" i="1">
                        <a:latin typeface="Cambria Math" panose="02040503050406030204" pitchFamily="18" charset="0"/>
                      </a:rPr>
                      <m:t>𝑞</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097280" y="1845734"/>
                <a:ext cx="5351146" cy="4023359"/>
              </a:xfrm>
              <a:blipFill>
                <a:blip r:embed="rId3"/>
                <a:stretch>
                  <a:fillRect l="-2620" t="-11061" r="-12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BB2AF3AA-9131-7981-44D4-ECE6BCB0D659}"/>
                  </a:ext>
                </a:extLst>
              </p:cNvPr>
              <p:cNvSpPr>
                <a:spLocks noGrp="1"/>
              </p:cNvSpPr>
              <p:nvPr>
                <p:ph sz="half" idx="2"/>
              </p:nvPr>
            </p:nvSpPr>
            <p:spPr>
              <a:xfrm>
                <a:off x="6800850" y="1845735"/>
                <a:ext cx="4354830" cy="4023360"/>
              </a:xfrm>
            </p:spPr>
            <p:txBody>
              <a:bodyPr>
                <a:normAutofit fontScale="92500"/>
              </a:bodyPr>
              <a:lstStyle/>
              <a:p>
                <a:pPr marL="0" indent="0">
                  <a:buNone/>
                </a:pPr>
                <a:r>
                  <a:rPr lang="en-US" dirty="0"/>
                  <a:t>Variance among samples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𝐽</m:t>
                        </m:r>
                      </m:sub>
                    </m:sSub>
                  </m:oMath>
                </a14:m>
                <a:r>
                  <a:rPr lang="en-US" dirty="0"/>
                  <a:t> can be used to define variance of measurement errors and estimate detection probability, expected variance, and expected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Var</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dirty="0"/>
              </a:p>
              <a:p>
                <a:pPr marL="0" indent="0" algn="ctr">
                  <a:buNone/>
                </a:pPr>
                <a14:m>
                  <m:oMath xmlns:m="http://schemas.openxmlformats.org/officeDocument/2006/math">
                    <m:r>
                      <a:rPr lang="en-US" i="1" smtClean="0">
                        <a:latin typeface="Cambria Math" panose="02040503050406030204" pitchFamily="18" charset="0"/>
                        <a:ea typeface="Cambria Math" panose="02040503050406030204" pitchFamily="18" charset="0"/>
                      </a:rPr>
                      <m:t>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𝑞𝑁</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𝑞</m:t>
                          </m:r>
                        </m:e>
                      </m:d>
                      <m:r>
                        <a:rPr lang="en-US" b="0" i="1" smtClean="0">
                          <a:latin typeface="Cambria Math" panose="02040503050406030204" pitchFamily="18" charset="0"/>
                        </a:rPr>
                        <m:t>𝑁</m:t>
                      </m:r>
                    </m:oMath>
                  </m:oMathPara>
                </a14:m>
                <a:endParaRPr lang="en-US" b="0" dirty="0"/>
              </a:p>
              <a:p>
                <a:pPr marL="0" indent="0" algn="ctr">
                  <a:buNone/>
                </a:pPr>
                <a:endParaRPr lang="en-US" dirty="0"/>
              </a:p>
              <a:p>
                <a:pPr marL="0" indent="0">
                  <a:buNone/>
                </a:pPr>
                <a:r>
                  <a:rPr lang="en-US" dirty="0"/>
                  <a:t>Easily biased by failure to meet assumptions</a:t>
                </a:r>
              </a:p>
            </p:txBody>
          </p:sp>
        </mc:Choice>
        <mc:Fallback>
          <p:sp>
            <p:nvSpPr>
              <p:cNvPr id="8" name="Content Placeholder 7">
                <a:extLst>
                  <a:ext uri="{FF2B5EF4-FFF2-40B4-BE49-F238E27FC236}">
                    <a16:creationId xmlns:a16="http://schemas.microsoft.com/office/drawing/2014/main" id="{BB2AF3AA-9131-7981-44D4-ECE6BCB0D659}"/>
                  </a:ext>
                </a:extLst>
              </p:cNvPr>
              <p:cNvSpPr>
                <a:spLocks noGrp="1" noRot="1" noChangeAspect="1" noMove="1" noResize="1" noEditPoints="1" noAdjustHandles="1" noChangeArrowheads="1" noChangeShapeType="1" noTextEdit="1"/>
              </p:cNvSpPr>
              <p:nvPr>
                <p:ph sz="half" idx="2"/>
              </p:nvPr>
            </p:nvSpPr>
            <p:spPr>
              <a:xfrm>
                <a:off x="6800850" y="1845735"/>
                <a:ext cx="4354830" cy="4023360"/>
              </a:xfrm>
              <a:blipFill>
                <a:blip r:embed="rId4"/>
                <a:stretch>
                  <a:fillRect l="-3501" t="-1061"/>
                </a:stretch>
              </a:blipFill>
            </p:spPr>
            <p:txBody>
              <a:bodyPr/>
              <a:lstStyle/>
              <a:p>
                <a:r>
                  <a:rPr lang="en-US">
                    <a:noFill/>
                  </a:rPr>
                  <a:t> </a:t>
                </a:r>
              </a:p>
            </p:txBody>
          </p:sp>
        </mc:Fallback>
      </mc:AlternateContent>
    </p:spTree>
    <p:extLst>
      <p:ext uri="{BB962C8B-B14F-4D97-AF65-F5344CB8AC3E}">
        <p14:creationId xmlns:p14="http://schemas.microsoft.com/office/powerpoint/2010/main" val="393413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dirty="0"/>
              <a:t>Inference about spatial patterns involves spatial integration by identifying spatial integration points, predicting variables at those locations, and aggregating across integration points. This can be weighted in multiple ways.</a:t>
            </a:r>
          </a:p>
          <a:p>
            <a:pPr marL="457200" indent="-457200">
              <a:buFont typeface="+mj-lt"/>
              <a:buAutoNum type="arabicPeriod"/>
            </a:pPr>
            <a:r>
              <a:rPr lang="en-US" dirty="0"/>
              <a:t>Uncertainty in derived quantities can be approximated from the joint precision matrix using the sample-based or generalized delta method.</a:t>
            </a:r>
          </a:p>
          <a:p>
            <a:pPr marL="457200" indent="-457200">
              <a:buFont typeface="+mj-lt"/>
              <a:buAutoNum type="arabicPeriod"/>
            </a:pPr>
            <a:r>
              <a:rPr lang="en-US" dirty="0"/>
              <a:t>Estimating quantities resulting from both random and fixed effects from a simple “plug-in” estimator can result in retransformation bias, which can be corrected with the epsilon estimator.</a:t>
            </a:r>
          </a:p>
        </p:txBody>
      </p:sp>
      <p:sp>
        <p:nvSpPr>
          <p:cNvPr id="4" name="Content Placeholder 3">
            <a:extLst>
              <a:ext uri="{FF2B5EF4-FFF2-40B4-BE49-F238E27FC236}">
                <a16:creationId xmlns:a16="http://schemas.microsoft.com/office/drawing/2014/main" id="{36D459B9-BBBD-FAFD-9570-8CF45BEB8A6E}"/>
              </a:ext>
            </a:extLst>
          </p:cNvPr>
          <p:cNvSpPr>
            <a:spLocks noGrp="1"/>
          </p:cNvSpPr>
          <p:nvPr>
            <p:ph sz="half" idx="2"/>
          </p:nvPr>
        </p:nvSpPr>
        <p:spPr/>
        <p:txBody>
          <a:bodyPr>
            <a:normAutofit fontScale="92500" lnSpcReduction="10000"/>
          </a:bodyPr>
          <a:lstStyle/>
          <a:p>
            <a:pPr marL="457200" indent="-457200">
              <a:buFont typeface="+mj-lt"/>
              <a:buAutoNum type="arabicPeriod" startAt="4"/>
            </a:pPr>
            <a:r>
              <a:rPr lang="en-US" dirty="0"/>
              <a:t>Different sampling designs, which may or may not include probability sampling, have trade offs between sampling efficiency and potential bias.</a:t>
            </a:r>
          </a:p>
          <a:p>
            <a:pPr marL="457200" indent="-457200">
              <a:buFont typeface="+mj-lt"/>
              <a:buAutoNum type="arabicPeriod" startAt="4"/>
            </a:pPr>
            <a:r>
              <a:rPr lang="en-US" dirty="0"/>
              <a:t>Preferential sampling is a form of bias that occurs when inclusion probabilities are correlated with the target variable. It </a:t>
            </a:r>
            <a:r>
              <a:rPr lang="en-US" dirty="0" err="1"/>
              <a:t>canbe</a:t>
            </a:r>
            <a:r>
              <a:rPr lang="en-US" dirty="0"/>
              <a:t> mitigated by adding covariates that explain sampling intensity into the spatial model.</a:t>
            </a:r>
          </a:p>
          <a:p>
            <a:endParaRPr lang="en-US" dirty="0"/>
          </a:p>
        </p:txBody>
      </p:sp>
    </p:spTree>
    <p:extLst>
      <p:ext uri="{BB962C8B-B14F-4D97-AF65-F5344CB8AC3E}">
        <p14:creationId xmlns:p14="http://schemas.microsoft.com/office/powerpoint/2010/main" val="326122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Method Challenges in Ecology</a:t>
            </a:r>
          </a:p>
        </p:txBody>
      </p:sp>
      <p:sp>
        <p:nvSpPr>
          <p:cNvPr id="3" name="Content Placeholder 2"/>
          <p:cNvSpPr>
            <a:spLocks noGrp="1"/>
          </p:cNvSpPr>
          <p:nvPr>
            <p:ph idx="1"/>
          </p:nvPr>
        </p:nvSpPr>
        <p:spPr>
          <a:xfrm>
            <a:off x="1097281" y="1845734"/>
            <a:ext cx="3826412" cy="4023360"/>
          </a:xfrm>
        </p:spPr>
        <p:txBody>
          <a:bodyPr>
            <a:normAutofit/>
          </a:bodyPr>
          <a:lstStyle/>
          <a:p>
            <a:pPr marL="457200" indent="-457200">
              <a:buFont typeface="+mj-lt"/>
              <a:buAutoNum type="arabicPeriod"/>
            </a:pPr>
            <a:r>
              <a:rPr lang="en-US" b="1" dirty="0" err="1"/>
              <a:t>Multicausality</a:t>
            </a:r>
            <a:r>
              <a:rPr lang="en-US" b="1" dirty="0"/>
              <a:t>: </a:t>
            </a:r>
            <a:r>
              <a:rPr lang="en-US" dirty="0"/>
              <a:t>many ecological variables are impacted by many other variables simultaneously</a:t>
            </a:r>
          </a:p>
          <a:p>
            <a:pPr marL="457200" indent="-457200">
              <a:buFont typeface="+mj-lt"/>
              <a:buAutoNum type="arabicPeriod"/>
            </a:pPr>
            <a:r>
              <a:rPr lang="en-US" b="1" dirty="0"/>
              <a:t>Tapering Effects: </a:t>
            </a:r>
            <a:r>
              <a:rPr lang="en-US" dirty="0"/>
              <a:t>there are many mechanisms with at least some small effect on ecological dynamics</a:t>
            </a:r>
          </a:p>
          <a:p>
            <a:pPr marL="457200" indent="-457200">
              <a:buFont typeface="+mj-lt"/>
              <a:buAutoNum type="arabicPeriod"/>
            </a:pPr>
            <a:r>
              <a:rPr lang="en-US" b="1" dirty="0"/>
              <a:t>Lack of Experimental Control: </a:t>
            </a:r>
            <a:r>
              <a:rPr lang="en-US" dirty="0"/>
              <a:t>experiments are rarely possible, so ecologists must often identify dominant mechanisms from incomplete information or work with analogous systems</a:t>
            </a:r>
          </a:p>
        </p:txBody>
      </p:sp>
      <p:sp>
        <p:nvSpPr>
          <p:cNvPr id="6" name="AutoShape 4" descr="14 Biological diversity causal loop diagram (Original version of mode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5119816" y="1987060"/>
            <a:ext cx="5798472" cy="3193595"/>
          </a:xfrm>
          <a:prstGeom prst="rect">
            <a:avLst/>
          </a:prstGeom>
        </p:spPr>
      </p:pic>
    </p:spTree>
    <p:extLst>
      <p:ext uri="{BB962C8B-B14F-4D97-AF65-F5344CB8AC3E}">
        <p14:creationId xmlns:p14="http://schemas.microsoft.com/office/powerpoint/2010/main" val="39752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Ecological Monitoring</a:t>
            </a:r>
          </a:p>
        </p:txBody>
      </p:sp>
      <p:sp>
        <p:nvSpPr>
          <p:cNvPr id="3" name="Content Placeholder 2"/>
          <p:cNvSpPr>
            <a:spLocks noGrp="1"/>
          </p:cNvSpPr>
          <p:nvPr>
            <p:ph idx="1"/>
          </p:nvPr>
        </p:nvSpPr>
        <p:spPr>
          <a:xfrm>
            <a:off x="7648575" y="1845734"/>
            <a:ext cx="3507104" cy="4023360"/>
          </a:xfrm>
        </p:spPr>
        <p:txBody>
          <a:bodyPr/>
          <a:lstStyle/>
          <a:p>
            <a:pPr marL="201168" lvl="1" indent="0">
              <a:buNone/>
            </a:pPr>
            <a:r>
              <a:rPr lang="en-US" dirty="0"/>
              <a:t>Issues in design and analysis:</a:t>
            </a:r>
          </a:p>
          <a:p>
            <a:pPr marL="544068" lvl="1" indent="-342900">
              <a:buAutoNum type="arabicPeriod"/>
            </a:pPr>
            <a:r>
              <a:rPr lang="en-US" b="1" dirty="0"/>
              <a:t>Spatial integration: </a:t>
            </a:r>
            <a:r>
              <a:rPr lang="en-US" dirty="0"/>
              <a:t>how to estimate a spatially integrated total from local measurements</a:t>
            </a:r>
          </a:p>
          <a:p>
            <a:pPr marL="544068" lvl="1" indent="-342900">
              <a:buAutoNum type="arabicPeriod"/>
            </a:pPr>
            <a:r>
              <a:rPr lang="en-US" b="1" dirty="0"/>
              <a:t>Non-ignorable sampling designs: </a:t>
            </a:r>
            <a:r>
              <a:rPr lang="en-US" dirty="0"/>
              <a:t>how to analyze data that arise non-experimentally or where data availability might be correlated with the variable of interest</a:t>
            </a:r>
          </a:p>
          <a:p>
            <a:pPr marL="544068" lvl="1" indent="-342900">
              <a:buAutoNum type="arabicPeriod"/>
            </a:pPr>
            <a:r>
              <a:rPr lang="en-US" b="1" dirty="0"/>
              <a:t>Multi-stage sampling: </a:t>
            </a:r>
            <a:r>
              <a:rPr lang="en-US" dirty="0"/>
              <a:t>how to analyze data with multiple levels of subsampling</a:t>
            </a:r>
            <a:endParaRPr lang="en-US" b="1" dirty="0"/>
          </a:p>
        </p:txBody>
      </p:sp>
      <p:pic>
        <p:nvPicPr>
          <p:cNvPr id="5" name="Picture 4"/>
          <p:cNvPicPr>
            <a:picLocks noChangeAspect="1"/>
          </p:cNvPicPr>
          <p:nvPr/>
        </p:nvPicPr>
        <p:blipFill>
          <a:blip r:embed="rId3"/>
          <a:stretch>
            <a:fillRect/>
          </a:stretch>
        </p:blipFill>
        <p:spPr>
          <a:xfrm>
            <a:off x="1221105" y="2064809"/>
            <a:ext cx="6380665" cy="2983441"/>
          </a:xfrm>
          <a:prstGeom prst="rect">
            <a:avLst/>
          </a:prstGeom>
        </p:spPr>
      </p:pic>
    </p:spTree>
    <p:extLst>
      <p:ext uri="{BB962C8B-B14F-4D97-AF65-F5344CB8AC3E}">
        <p14:creationId xmlns:p14="http://schemas.microsoft.com/office/powerpoint/2010/main" val="388147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Integration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5036397" cy="4023360"/>
              </a:xfrm>
            </p:spPr>
            <p:txBody>
              <a:bodyPr>
                <a:normAutofit fontScale="85000" lnSpcReduction="10000"/>
              </a:bodyPr>
              <a:lstStyle/>
              <a:p>
                <a:r>
                  <a:rPr lang="en-US" b="1" dirty="0"/>
                  <a:t>Spatial Linear Mixed Model:</a:t>
                </a:r>
              </a:p>
              <a:p>
                <a:pPr algn="ct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𝜇</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1" i="0" smtClean="0">
                        <a:latin typeface="Cambria Math" panose="02040503050406030204" pitchFamily="18" charset="0"/>
                      </a:rPr>
                      <m:t>𝐀</m:t>
                    </m:r>
                    <m:r>
                      <a:rPr lang="en-US" b="0" i="1" smtClean="0">
                        <a:latin typeface="Cambria Math" panose="02040503050406030204" pitchFamily="18" charset="0"/>
                        <a:ea typeface="Cambria Math" panose="02040503050406030204" pitchFamily="18" charset="0"/>
                      </a:rPr>
                      <m:t>𝜔</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1" i="0" smtClean="0">
                        <a:latin typeface="Cambria Math" panose="02040503050406030204" pitchFamily="18" charset="0"/>
                      </a:rPr>
                      <m:t>𝐝</m:t>
                    </m:r>
                  </m:oMath>
                </a14:m>
                <a:endParaRPr lang="en-US" b="1" dirty="0"/>
              </a:p>
              <a:p>
                <a:pPr algn="ct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MVN</m:t>
                    </m:r>
                    <m:d>
                      <m:dPr>
                        <m:ctrlPr>
                          <a:rPr lang="en-US" b="0" i="1" smtClean="0">
                            <a:latin typeface="Cambria Math" panose="02040503050406030204" pitchFamily="18" charset="0"/>
                          </a:rPr>
                        </m:ctrlPr>
                      </m:dPr>
                      <m:e>
                        <m:r>
                          <a:rPr lang="en-US" b="1" i="0" smtClean="0">
                            <a:latin typeface="Cambria Math" panose="02040503050406030204" pitchFamily="18" charset="0"/>
                          </a:rPr>
                          <m:t>𝟎</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𝐐</m:t>
                            </m:r>
                          </m:e>
                          <m:sup>
                            <m:r>
                              <a:rPr lang="en-US" b="0" i="1" smtClean="0">
                                <a:latin typeface="Cambria Math" panose="02040503050406030204" pitchFamily="18" charset="0"/>
                              </a:rPr>
                              <m:t>−1</m:t>
                            </m:r>
                          </m:sup>
                        </m:sSup>
                      </m:e>
                    </m:d>
                  </m:oMath>
                </a14:m>
                <a:endParaRPr lang="en-US" b="0" dirty="0"/>
              </a:p>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 </m:t>
                    </m:r>
                    <m:r>
                      <a:rPr lang="en-US">
                        <a:latin typeface="Cambria Math" panose="02040503050406030204" pitchFamily="18" charset="0"/>
                      </a:rPr>
                      <m:t>~ </m:t>
                    </m:r>
                    <m:r>
                      <m:rPr>
                        <m:sty m:val="p"/>
                      </m:rPr>
                      <a:rPr lang="en-US" b="0" i="0" smtClean="0">
                        <a:latin typeface="Cambria Math" panose="02040503050406030204" pitchFamily="18" charset="0"/>
                      </a:rPr>
                      <m:t>Gamma</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endParaRPr lang="en-US" b="0" dirty="0"/>
              </a:p>
              <a:p>
                <a:pPr marL="0" indent="0">
                  <a:buNone/>
                </a:pPr>
                <a14:m>
                  <m:oMath xmlns:m="http://schemas.openxmlformats.org/officeDocument/2006/math">
                    <m:r>
                      <a:rPr lang="en-US" i="1">
                        <a:latin typeface="Cambria Math" panose="02040503050406030204" pitchFamily="18" charset="0"/>
                      </a:rPr>
                      <m:t>𝜔</m:t>
                    </m:r>
                  </m:oMath>
                </a14:m>
                <a:r>
                  <a:rPr lang="en-US" dirty="0"/>
                  <a:t> = vector of spatial random effects</a:t>
                </a:r>
              </a:p>
              <a:p>
                <a:pPr marL="0" indent="0">
                  <a:buNone/>
                </a:pPr>
                <a14:m>
                  <m:oMath xmlns:m="http://schemas.openxmlformats.org/officeDocument/2006/math">
                    <m:r>
                      <a:rPr lang="en-US" b="1">
                        <a:latin typeface="Cambria Math" panose="02040503050406030204" pitchFamily="18" charset="0"/>
                      </a:rPr>
                      <m:t>𝐀</m:t>
                    </m:r>
                  </m:oMath>
                </a14:m>
                <a:r>
                  <a:rPr lang="en-US" dirty="0"/>
                  <a:t> = bilinear interpolation matrix from SPDE vertices to locations of data</a:t>
                </a:r>
              </a:p>
              <a:p>
                <a:pPr marL="0" indent="0">
                  <a:buNone/>
                </a:pPr>
                <a14:m>
                  <m:oMath xmlns:m="http://schemas.openxmlformats.org/officeDocument/2006/math">
                    <m:r>
                      <a:rPr lang="en-US" b="1">
                        <a:latin typeface="Cambria Math" panose="02040503050406030204" pitchFamily="18" charset="0"/>
                      </a:rPr>
                      <m:t>𝐝</m:t>
                    </m:r>
                  </m:oMath>
                </a14:m>
                <a:r>
                  <a:rPr lang="en-US" b="1" dirty="0"/>
                  <a:t> </a:t>
                </a:r>
                <a:r>
                  <a:rPr lang="en-US" dirty="0"/>
                  <a:t>= vector of population density at each sample</a:t>
                </a:r>
              </a:p>
              <a:p>
                <a:pPr marL="0" indent="0">
                  <a:buNone/>
                </a:pPr>
                <a14:m>
                  <m:oMath xmlns:m="http://schemas.openxmlformats.org/officeDocument/2006/math">
                    <m:r>
                      <a:rPr lang="en-US" b="1">
                        <a:latin typeface="Cambria Math" panose="02040503050406030204" pitchFamily="18" charset="0"/>
                      </a:rPr>
                      <m:t>𝐐</m:t>
                    </m:r>
                  </m:oMath>
                </a14:m>
                <a:r>
                  <a:rPr lang="en-US" b="1" dirty="0"/>
                  <a:t> </a:t>
                </a:r>
                <a:r>
                  <a:rPr lang="en-US" dirty="0"/>
                  <a:t>= precision matrix</a:t>
                </a:r>
              </a:p>
              <a:p>
                <a:pPr marL="0" indent="0">
                  <a:buNone/>
                </a:pPr>
                <a14:m>
                  <m:oMath xmlns:m="http://schemas.openxmlformats.org/officeDocument/2006/math">
                    <m:r>
                      <a:rPr lang="en-US" i="1">
                        <a:latin typeface="Cambria Math" panose="02040503050406030204" pitchFamily="18" charset="0"/>
                      </a:rPr>
                      <m:t>𝜎</m:t>
                    </m:r>
                  </m:oMath>
                </a14:m>
                <a:r>
                  <a:rPr lang="en-US" dirty="0"/>
                  <a:t> = coefficient of variation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5036397" cy="4023360"/>
              </a:xfrm>
              <a:blipFill>
                <a:blip r:embed="rId3"/>
                <a:stretch>
                  <a:fillRect l="-2542" t="-1515"/>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6133677" y="981076"/>
            <a:ext cx="5022004" cy="5022004"/>
          </a:xfrm>
          <a:prstGeom prst="rect">
            <a:avLst/>
          </a:prstGeom>
        </p:spPr>
      </p:pic>
    </p:spTree>
    <p:extLst>
      <p:ext uri="{BB962C8B-B14F-4D97-AF65-F5344CB8AC3E}">
        <p14:creationId xmlns:p14="http://schemas.microsoft.com/office/powerpoint/2010/main" val="385379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Uncertainty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6065520" cy="4023360"/>
              </a:xfrm>
            </p:spPr>
            <p:txBody>
              <a:bodyPr>
                <a:normAutofit/>
              </a:bodyPr>
              <a:lstStyle/>
              <a:p>
                <a:r>
                  <a:rPr lang="en-US" dirty="0"/>
                  <a:t>Can calculate </a:t>
                </a:r>
                <a:r>
                  <a:rPr lang="en-US" b="1" dirty="0"/>
                  <a:t>joint precision matrix</a:t>
                </a:r>
                <a:r>
                  <a:rPr lang="en-US" i="1" dirty="0"/>
                  <a:t> </a:t>
                </a:r>
                <a:r>
                  <a:rPr lang="en-US" dirty="0"/>
                  <a:t>from inner and outer Hessian matrices and Jacobian matrix (gradient of predicted random effects given fixed effects):</a:t>
                </a:r>
              </a:p>
              <a:p>
                <a:pPr algn="ctr"/>
                <a14:m>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𝐐</m:t>
                        </m:r>
                      </m:e>
                      <m:sub>
                        <m:r>
                          <a:rPr lang="en-US" b="0" i="1" smtClean="0">
                            <a:latin typeface="Cambria Math" panose="02040503050406030204" pitchFamily="18" charset="0"/>
                          </a:rPr>
                          <m:t>𝑗𝑜𝑖𝑛𝑡</m:t>
                        </m:r>
                      </m:sub>
                    </m:sSub>
                    <m:r>
                      <a:rPr lang="en-US" b="0" i="1" smtClean="0">
                        <a:latin typeface="Cambria Math" panose="02040503050406030204" pitchFamily="18" charset="0"/>
                      </a:rPr>
                      <m:t>=</m:t>
                    </m:r>
                    <m:d>
                      <m:dPr>
                        <m:ctrlPr>
                          <a:rPr lang="en-US" i="1" smtClean="0">
                            <a:latin typeface="Cambria Math" panose="02040503050406030204" pitchFamily="18" charset="0"/>
                          </a:rPr>
                        </m:ctrlPr>
                      </m:dPr>
                      <m:e>
                        <m:m>
                          <m:mPr>
                            <m:mcs>
                              <m:mc>
                                <m:mcPr>
                                  <m:count m:val="2"/>
                                  <m:mcJc m:val="center"/>
                                </m:mcPr>
                              </m:mc>
                            </m:mcs>
                            <m:ctrlPr>
                              <a:rPr lang="en-US" b="1" i="1" smtClean="0">
                                <a:latin typeface="Cambria Math" panose="02040503050406030204" pitchFamily="18" charset="0"/>
                              </a:rPr>
                            </m:ctrlPr>
                          </m:mPr>
                          <m:mr>
                            <m:e>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𝟏</m:t>
                                  </m:r>
                                </m:sub>
                              </m:sSub>
                            </m:e>
                            <m:e>
                              <m:sSub>
                                <m:sSubPr>
                                  <m:ctrlPr>
                                    <a:rPr lang="en-US" b="1" i="1" smtClean="0">
                                      <a:latin typeface="Cambria Math" panose="02040503050406030204" pitchFamily="18" charset="0"/>
                                    </a:rPr>
                                  </m:ctrlPr>
                                </m:sSubPr>
                                <m:e>
                                  <m:r>
                                    <a:rPr lang="en-US" b="1" i="0" smtClean="0">
                                      <a:latin typeface="Cambria Math" panose="02040503050406030204" pitchFamily="18" charset="0"/>
                                    </a:rPr>
                                    <m:t>−</m:t>
                                  </m:r>
                                  <m:r>
                                    <a:rPr lang="en-US" b="1" i="0" smtClean="0">
                                      <a:latin typeface="Cambria Math" panose="02040503050406030204" pitchFamily="18" charset="0"/>
                                    </a:rPr>
                                    <m:t>𝐇</m:t>
                                  </m:r>
                                </m:e>
                                <m:sub>
                                  <m:r>
                                    <a:rPr lang="en-US" b="1" i="0" smtClean="0">
                                      <a:latin typeface="Cambria Math" panose="02040503050406030204" pitchFamily="18" charset="0"/>
                                    </a:rPr>
                                    <m:t>𝟏</m:t>
                                  </m:r>
                                </m:sub>
                              </m:sSub>
                              <m:r>
                                <a:rPr lang="en-US" b="1" i="0" smtClean="0">
                                  <a:latin typeface="Cambria Math" panose="02040503050406030204" pitchFamily="18" charset="0"/>
                                </a:rPr>
                                <m:t>𝐆</m:t>
                              </m:r>
                            </m:e>
                          </m:mr>
                          <m:mr>
                            <m:e>
                              <m:sSup>
                                <m:sSupPr>
                                  <m:ctrlPr>
                                    <a:rPr lang="en-US" b="1" i="1" smtClean="0">
                                      <a:latin typeface="Cambria Math" panose="02040503050406030204" pitchFamily="18" charset="0"/>
                                    </a:rPr>
                                  </m:ctrlPr>
                                </m:sSupPr>
                                <m:e>
                                  <m:r>
                                    <a:rPr lang="en-US" b="1" i="0" smtClean="0">
                                      <a:latin typeface="Cambria Math" panose="02040503050406030204" pitchFamily="18" charset="0"/>
                                    </a:rPr>
                                    <m:t>−</m:t>
                                  </m:r>
                                  <m:r>
                                    <a:rPr lang="en-US" b="1" i="0" smtClean="0">
                                      <a:latin typeface="Cambria Math" panose="02040503050406030204" pitchFamily="18" charset="0"/>
                                    </a:rPr>
                                    <m:t>𝐆</m:t>
                                  </m:r>
                                </m:e>
                                <m:sup>
                                  <m:r>
                                    <a:rPr lang="en-US" b="1" i="0" smtClean="0">
                                      <a:latin typeface="Cambria Math" panose="02040503050406030204" pitchFamily="18" charset="0"/>
                                    </a:rPr>
                                    <m:t>𝐭</m:t>
                                  </m:r>
                                </m:sup>
                              </m:sSup>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𝟏</m:t>
                                  </m:r>
                                </m:sub>
                              </m:sSub>
                            </m:e>
                            <m:e>
                              <m:sSup>
                                <m:sSupPr>
                                  <m:ctrlPr>
                                    <a:rPr lang="en-US" b="1" i="1" smtClean="0">
                                      <a:latin typeface="Cambria Math" panose="02040503050406030204" pitchFamily="18" charset="0"/>
                                    </a:rPr>
                                  </m:ctrlPr>
                                </m:sSupPr>
                                <m:e>
                                  <m:r>
                                    <a:rPr lang="en-US" b="1" i="0" smtClean="0">
                                      <a:latin typeface="Cambria Math" panose="02040503050406030204" pitchFamily="18" charset="0"/>
                                    </a:rPr>
                                    <m:t>𝐆</m:t>
                                  </m:r>
                                </m:e>
                                <m:sup>
                                  <m:r>
                                    <a:rPr lang="en-US" b="1" i="0" smtClean="0">
                                      <a:latin typeface="Cambria Math" panose="02040503050406030204" pitchFamily="18" charset="0"/>
                                    </a:rPr>
                                    <m:t>𝐭</m:t>
                                  </m:r>
                                </m:sup>
                              </m:sSup>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𝟏</m:t>
                                  </m:r>
                                </m:sub>
                              </m:sSub>
                              <m:r>
                                <a:rPr lang="en-US" b="1" i="0" smtClean="0">
                                  <a:latin typeface="Cambria Math" panose="02040503050406030204" pitchFamily="18" charset="0"/>
                                </a:rPr>
                                <m:t>𝐆</m:t>
                              </m:r>
                              <m:r>
                                <a:rPr lang="en-US" b="1" i="0" smtClean="0">
                                  <a:latin typeface="Cambria Math" panose="02040503050406030204" pitchFamily="18" charset="0"/>
                                </a:rPr>
                                <m:t>+</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𝐇</m:t>
                                  </m:r>
                                </m:e>
                                <m:sub>
                                  <m:r>
                                    <a:rPr lang="en-US" b="1" i="0" smtClean="0">
                                      <a:latin typeface="Cambria Math" panose="02040503050406030204" pitchFamily="18" charset="0"/>
                                    </a:rPr>
                                    <m:t>𝟐</m:t>
                                  </m:r>
                                </m:sub>
                              </m:sSub>
                            </m:e>
                          </m:mr>
                        </m:m>
                      </m:e>
                    </m:d>
                  </m:oMath>
                </a14:m>
                <a:endParaRPr lang="en-US" i="1" dirty="0"/>
              </a:p>
              <a:p>
                <a:pPr algn="ctr"/>
                <a14:m>
                  <m:oMath xmlns:m="http://schemas.openxmlformats.org/officeDocument/2006/math">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𝐐</m:t>
                        </m:r>
                      </m:e>
                      <m:sub>
                        <m:r>
                          <a:rPr lang="en-US" b="0" i="1" smtClean="0">
                            <a:latin typeface="Cambria Math" panose="02040503050406030204" pitchFamily="18" charset="0"/>
                          </a:rPr>
                          <m:t>𝑗𝑜𝑖𝑛𝑡</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1" i="0" smtClean="0">
                            <a:latin typeface="Cambria Math" panose="02040503050406030204" pitchFamily="18" charset="0"/>
                          </a:rPr>
                          <m:t>𝐕</m:t>
                        </m:r>
                      </m:e>
                      <m:sub>
                        <m:r>
                          <a:rPr lang="en-US" b="0" i="1" smtClean="0">
                            <a:latin typeface="Cambria Math" panose="02040503050406030204" pitchFamily="18" charset="0"/>
                          </a:rPr>
                          <m:t>𝑗𝑜𝑖𝑛𝑡</m:t>
                        </m:r>
                      </m:sub>
                    </m:sSub>
                  </m:oMath>
                </a14:m>
                <a:endParaRPr lang="en-US" dirty="0"/>
              </a:p>
              <a:p>
                <a:r>
                  <a:rPr lang="en-US" dirty="0"/>
                  <a:t>But</a:t>
                </a:r>
                <a:r>
                  <a:rPr lang="en-US" b="1" dirty="0"/>
                  <a:t> joint covariance</a:t>
                </a:r>
                <a:r>
                  <a:rPr lang="en-US" dirty="0"/>
                  <a:t> is often dense</a:t>
                </a:r>
              </a:p>
              <a:p>
                <a:r>
                  <a:rPr lang="en-US" dirty="0"/>
                  <a:t>Two alternate ways to approximate uncertainty:</a:t>
                </a:r>
              </a:p>
              <a:p>
                <a:pPr marL="457200" indent="-457200">
                  <a:buFont typeface="+mj-lt"/>
                  <a:buAutoNum type="arabicPeriod"/>
                </a:pPr>
                <a:r>
                  <a:rPr lang="en-US" b="1" dirty="0"/>
                  <a:t>Sample-based method</a:t>
                </a:r>
              </a:p>
              <a:p>
                <a:pPr marL="457200" indent="-457200">
                  <a:buFont typeface="+mj-lt"/>
                  <a:buAutoNum type="arabicPeriod"/>
                </a:pPr>
                <a:r>
                  <a:rPr lang="en-US" b="1" dirty="0"/>
                  <a:t>Generalized delta method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6065520" cy="4023360"/>
              </a:xfrm>
              <a:blipFill>
                <a:blip r:embed="rId3"/>
                <a:stretch>
                  <a:fillRect l="-2412" t="-1515" r="-2613" b="-758"/>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srcRect l="10040" t="47985" r="48024" b="1943"/>
          <a:stretch/>
        </p:blipFill>
        <p:spPr>
          <a:xfrm>
            <a:off x="8210551" y="2007659"/>
            <a:ext cx="3135630" cy="3743932"/>
          </a:xfrm>
          <a:prstGeom prst="rect">
            <a:avLst/>
          </a:prstGeom>
        </p:spPr>
      </p:pic>
    </p:spTree>
    <p:extLst>
      <p:ext uri="{BB962C8B-B14F-4D97-AF65-F5344CB8AC3E}">
        <p14:creationId xmlns:p14="http://schemas.microsoft.com/office/powerpoint/2010/main" val="24309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Sample-Based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b="1" dirty="0"/>
                  <a:t>Take samples of both fixed and random effects, and then calculate standard deviation:</a:t>
                </a:r>
              </a:p>
              <a:p>
                <a:pPr marL="457200" indent="-457200">
                  <a:buFont typeface="+mj-lt"/>
                  <a:buAutoNum type="arabicPeriod"/>
                </a:pPr>
                <a:r>
                  <a:rPr lang="en-US" dirty="0"/>
                  <a:t>Assume fixed and random effects are normally distributed with mean equal to empirical Bayes prediction (random effects) and maximum likelihood estimate (fixed effects) and variance of </a:t>
                </a:r>
                <a14:m>
                  <m:oMath xmlns:m="http://schemas.openxmlformats.org/officeDocument/2006/math">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𝐐</m:t>
                        </m:r>
                      </m:e>
                      <m:sub>
                        <m:r>
                          <a:rPr lang="en-US" b="0" i="1" smtClean="0">
                            <a:latin typeface="Cambria Math" panose="02040503050406030204" pitchFamily="18" charset="0"/>
                          </a:rPr>
                          <m:t>𝑗𝑜𝑖𝑛𝑡</m:t>
                        </m:r>
                      </m:sub>
                      <m:sup>
                        <m:r>
                          <a:rPr lang="en-US" b="0" i="1" smtClean="0">
                            <a:latin typeface="Cambria Math" panose="02040503050406030204" pitchFamily="18" charset="0"/>
                          </a:rPr>
                          <m:t>−1</m:t>
                        </m:r>
                      </m:sup>
                    </m:sSubSup>
                  </m:oMath>
                </a14:m>
                <a:endParaRPr lang="en-US" b="0" dirty="0"/>
              </a:p>
              <a:p>
                <a:pPr marL="457200" indent="-457200">
                  <a:buFont typeface="+mj-lt"/>
                  <a:buAutoNum type="arabicPeriod"/>
                </a:pPr>
                <a:r>
                  <a:rPr lang="en-US" dirty="0"/>
                  <a:t>To sample from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𝐐</m:t>
                        </m:r>
                      </m:e>
                      <m:sub>
                        <m:r>
                          <a:rPr lang="en-US" i="1">
                            <a:latin typeface="Cambria Math" panose="02040503050406030204" pitchFamily="18" charset="0"/>
                          </a:rPr>
                          <m:t>𝑗𝑜𝑖𝑛𝑡</m:t>
                        </m:r>
                      </m:sub>
                    </m:sSub>
                  </m:oMath>
                </a14:m>
                <a:r>
                  <a:rPr lang="en-US" dirty="0"/>
                  <a:t>, decompose </a:t>
                </a:r>
                <a14:m>
                  <m:oMath xmlns:m="http://schemas.openxmlformats.org/officeDocument/2006/math">
                    <m:r>
                      <a:rPr lang="en-US" b="1" i="0" smtClean="0">
                        <a:latin typeface="Cambria Math" panose="02040503050406030204" pitchFamily="18" charset="0"/>
                      </a:rPr>
                      <m:t>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a:rPr lang="en-US" b="0" i="1" smtClean="0">
                            <a:latin typeface="Cambria Math" panose="02040503050406030204" pitchFamily="18" charset="0"/>
                          </a:rPr>
                          <m:t>𝑡</m:t>
                        </m:r>
                      </m:sup>
                    </m:sSup>
                    <m:r>
                      <a:rPr lang="en-US" b="1" i="0" smtClean="0">
                        <a:latin typeface="Cambria Math" panose="02040503050406030204" pitchFamily="18" charset="0"/>
                      </a:rPr>
                      <m:t>𝐋</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𝐋</m:t>
                        </m:r>
                      </m:e>
                      <m:sup>
                        <m:r>
                          <a:rPr lang="en-US" b="0" i="1" smtClean="0">
                            <a:latin typeface="Cambria Math" panose="02040503050406030204" pitchFamily="18" charset="0"/>
                          </a:rPr>
                          <m:t>𝑡</m:t>
                        </m:r>
                      </m:sup>
                    </m:sSup>
                    <m:r>
                      <a:rPr lang="en-US" b="1" i="0" smtClean="0">
                        <a:latin typeface="Cambria Math" panose="02040503050406030204" pitchFamily="18" charset="0"/>
                      </a:rPr>
                      <m:t>𝐏</m:t>
                    </m:r>
                  </m:oMath>
                </a14:m>
                <a:r>
                  <a:rPr lang="en-US" dirty="0"/>
                  <a:t>, where </a:t>
                </a:r>
                <a14:m>
                  <m:oMath xmlns:m="http://schemas.openxmlformats.org/officeDocument/2006/math">
                    <m:r>
                      <a:rPr lang="en-US" b="1">
                        <a:latin typeface="Cambria Math" panose="02040503050406030204" pitchFamily="18" charset="0"/>
                      </a:rPr>
                      <m:t>𝐋</m:t>
                    </m:r>
                  </m:oMath>
                </a14:m>
                <a:r>
                  <a:rPr lang="en-US" dirty="0"/>
                  <a:t> is a sparse lower triangle matrix and </a:t>
                </a:r>
                <a14:m>
                  <m:oMath xmlns:m="http://schemas.openxmlformats.org/officeDocument/2006/math">
                    <m:r>
                      <a:rPr lang="en-US" b="1">
                        <a:latin typeface="Cambria Math" panose="02040503050406030204" pitchFamily="18" charset="0"/>
                      </a:rPr>
                      <m:t>𝐏</m:t>
                    </m:r>
                  </m:oMath>
                </a14:m>
                <a:r>
                  <a:rPr lang="en-US" dirty="0"/>
                  <a:t> is a permutation matrix</a:t>
                </a:r>
              </a:p>
              <a:p>
                <a:pPr marL="457200" indent="-457200">
                  <a:buFont typeface="+mj-lt"/>
                  <a:buAutoNum type="arabicPeriod"/>
                </a:pPr>
                <a:r>
                  <a:rPr lang="en-US" dirty="0"/>
                  <a:t>Calculate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𝐳</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𝐏</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1" i="0" smtClean="0">
                            <a:latin typeface="Cambria Math" panose="02040503050406030204" pitchFamily="18" charset="0"/>
                          </a:rPr>
                          <m:t>𝐋</m:t>
                        </m:r>
                      </m:e>
                      <m:sup>
                        <m:r>
                          <a:rPr lang="en-US" b="0" i="1" smtClean="0">
                            <a:latin typeface="Cambria Math" panose="02040503050406030204" pitchFamily="18" charset="0"/>
                          </a:rPr>
                          <m:t>𝑡</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−1</m:t>
                        </m:r>
                      </m:sup>
                    </m:sSup>
                    <m:r>
                      <a:rPr lang="en-US" b="1" i="0" smtClean="0">
                        <a:latin typeface="Cambria Math" panose="02040503050406030204" pitchFamily="18" charset="0"/>
                      </a:rPr>
                      <m:t>𝐳</m:t>
                    </m:r>
                  </m:oMath>
                </a14:m>
                <a:r>
                  <a:rPr lang="en-US" dirty="0"/>
                  <a:t>, where </a:t>
                </a:r>
                <a14:m>
                  <m:oMath xmlns:m="http://schemas.openxmlformats.org/officeDocument/2006/math">
                    <m:r>
                      <a:rPr lang="en-US" b="1">
                        <a:latin typeface="Cambria Math" panose="02040503050406030204" pitchFamily="18" charset="0"/>
                      </a:rPr>
                      <m:t>𝐳</m:t>
                    </m:r>
                  </m:oMath>
                </a14:m>
                <a:r>
                  <a:rPr lang="en-US" dirty="0"/>
                  <a:t> are independent samples from normal distribution, and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𝐳</m:t>
                        </m:r>
                      </m:e>
                      <m:sup>
                        <m:r>
                          <a:rPr lang="en-US" i="1">
                            <a:latin typeface="Cambria Math" panose="02040503050406030204" pitchFamily="18" charset="0"/>
                          </a:rPr>
                          <m:t>∗</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MVN</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𝟎</m:t>
                    </m:r>
                    <m:r>
                      <a:rPr lang="en-US" b="1"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1">
                            <a:latin typeface="Cambria Math" panose="02040503050406030204" pitchFamily="18" charset="0"/>
                          </a:rPr>
                          <m:t>𝐐</m:t>
                        </m:r>
                      </m:e>
                      <m:sub>
                        <m:r>
                          <a:rPr lang="en-US" i="1">
                            <a:latin typeface="Cambria Math" panose="02040503050406030204" pitchFamily="18" charset="0"/>
                          </a:rPr>
                          <m:t>𝑗𝑜𝑖𝑛𝑡</m:t>
                        </m:r>
                      </m:sub>
                      <m:sup>
                        <m:r>
                          <a:rPr lang="en-US" i="1">
                            <a:latin typeface="Cambria Math" panose="02040503050406030204" pitchFamily="18" charset="0"/>
                          </a:rPr>
                          <m:t>−1</m:t>
                        </m:r>
                      </m:sup>
                    </m:sSubSup>
                    <m:r>
                      <a:rPr lang="en-US" b="0" i="1" smtClean="0">
                        <a:latin typeface="Cambria Math" panose="02040503050406030204" pitchFamily="18" charset="0"/>
                      </a:rPr>
                      <m:t>)</m:t>
                    </m:r>
                  </m:oMath>
                </a14:m>
                <a:endParaRPr lang="en-US" b="1" dirty="0"/>
              </a:p>
              <a:p>
                <a:pPr marL="457200" indent="-457200">
                  <a:buFont typeface="+mj-lt"/>
                  <a:buAutoNum type="arabicPeriod"/>
                </a:pPr>
                <a:r>
                  <a:rPr lang="en-US" dirty="0"/>
                  <a:t>Plug samples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𝐳</m:t>
                        </m:r>
                      </m:e>
                      <m:sup>
                        <m:r>
                          <a:rPr lang="en-US" i="1">
                            <a:latin typeface="Cambria Math" panose="02040503050406030204" pitchFamily="18" charset="0"/>
                          </a:rPr>
                          <m:t>∗</m:t>
                        </m:r>
                      </m:sup>
                    </m:sSup>
                    <m:r>
                      <a:rPr lang="en-US" i="1">
                        <a:latin typeface="Cambria Math" panose="02040503050406030204" pitchFamily="18" charset="0"/>
                      </a:rPr>
                      <m:t> </m:t>
                    </m:r>
                  </m:oMath>
                </a14:m>
                <a:r>
                  <a:rPr lang="en-US" dirty="0"/>
                  <a:t>back into equation for</a:t>
                </a:r>
                <a:r>
                  <a:rPr lang="en-US" b="0" dirty="0"/>
                  <a:t> </a:t>
                </a:r>
                <a14:m>
                  <m:oMath xmlns:m="http://schemas.openxmlformats.org/officeDocument/2006/math">
                    <m:r>
                      <a:rPr lang="en-US" b="0" i="1" smtClean="0">
                        <a:latin typeface="Cambria Math" panose="02040503050406030204" pitchFamily="18" charset="0"/>
                      </a:rPr>
                      <m:t>𝜇</m:t>
                    </m:r>
                  </m:oMath>
                </a14:m>
                <a:r>
                  <a:rPr lang="en-US" dirty="0"/>
                  <a:t>, and take standard deviation across samples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5" t="-1515" r="-61"/>
                </a:stretch>
              </a:blipFill>
            </p:spPr>
            <p:txBody>
              <a:bodyPr/>
              <a:lstStyle/>
              <a:p>
                <a:r>
                  <a:rPr lang="en-US">
                    <a:noFill/>
                  </a:rPr>
                  <a:t> </a:t>
                </a:r>
              </a:p>
            </p:txBody>
          </p:sp>
        </mc:Fallback>
      </mc:AlternateContent>
    </p:spTree>
    <p:extLst>
      <p:ext uri="{BB962C8B-B14F-4D97-AF65-F5344CB8AC3E}">
        <p14:creationId xmlns:p14="http://schemas.microsoft.com/office/powerpoint/2010/main" val="376850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Delta Method</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097280" y="1845734"/>
                <a:ext cx="3741420" cy="4023359"/>
              </a:xfrm>
            </p:spPr>
            <p:txBody>
              <a:bodyPr/>
              <a:lstStyle/>
              <a:p>
                <a:pPr marL="457200" indent="-457200">
                  <a:buFont typeface="+mj-lt"/>
                  <a:buAutoNum type="arabicPeriod"/>
                </a:pPr>
                <a:r>
                  <a:rPr lang="en-US" dirty="0"/>
                  <a:t>Define function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a:t> for calculating derived quantity from fixed effects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and random effects </a:t>
                </a:r>
                <a14:m>
                  <m:oMath xmlns:m="http://schemas.openxmlformats.org/officeDocument/2006/math">
                    <m:r>
                      <a:rPr lang="en-US" i="1">
                        <a:latin typeface="Cambria Math" panose="02040503050406030204" pitchFamily="18" charset="0"/>
                        <a:ea typeface="Cambria Math" panose="02040503050406030204" pitchFamily="18" charset="0"/>
                      </a:rPr>
                      <m:t>𝜖</m:t>
                    </m:r>
                  </m:oMath>
                </a14:m>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e>
                    </m:d>
                  </m:oMath>
                </a14:m>
                <a:r>
                  <a:rPr lang="en-US" dirty="0"/>
                  <a:t> </a:t>
                </a:r>
              </a:p>
              <a:p>
                <a:pPr marL="457200" indent="-457200">
                  <a:buFont typeface="+mj-lt"/>
                  <a:buAutoNum type="arabicPeriod"/>
                </a:pPr>
                <a:r>
                  <a:rPr lang="en-US" dirty="0"/>
                  <a:t>Calculate matrix of gradients of function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with respect to fixed and random effects: </a:t>
                </a:r>
                <a14:m>
                  <m:oMath xmlns:m="http://schemas.openxmlformats.org/officeDocument/2006/math">
                    <m:r>
                      <a:rPr lang="en-US" b="1" i="0" smtClean="0">
                        <a:latin typeface="Cambria Math" panose="02040503050406030204" pitchFamily="18" charset="0"/>
                      </a:rPr>
                      <m:t>𝐆</m:t>
                    </m:r>
                    <m:r>
                      <a:rPr lang="en-US" b="0" i="0" smtClean="0">
                        <a:latin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oMath>
                </a14:m>
                <a:endParaRPr lang="en-US" dirty="0"/>
              </a:p>
              <a:p>
                <a:pPr marL="457200" indent="-457200">
                  <a:buFont typeface="+mj-lt"/>
                  <a:buAutoNum type="arabicPeriod"/>
                </a:pPr>
                <a:r>
                  <a:rPr lang="en-US" dirty="0"/>
                  <a:t>Calculate covariance of derived quantities as </a:t>
                </a:r>
                <a14:m>
                  <m:oMath xmlns:m="http://schemas.openxmlformats.org/officeDocument/2006/math">
                    <m:r>
                      <a:rPr lang="en-US" b="1" i="0" smtClean="0">
                        <a:latin typeface="Cambria Math" panose="02040503050406030204" pitchFamily="18" charset="0"/>
                      </a:rPr>
                      <m:t>𝐆</m:t>
                    </m:r>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𝐐</m:t>
                        </m:r>
                      </m:e>
                      <m:sub>
                        <m:r>
                          <a:rPr lang="en-US" b="0" i="1" smtClean="0">
                            <a:latin typeface="Cambria Math" panose="02040503050406030204" pitchFamily="18" charset="0"/>
                          </a:rPr>
                          <m:t>𝑗𝑜𝑖𝑛𝑡</m:t>
                        </m:r>
                      </m:sub>
                      <m:sup>
                        <m:r>
                          <a:rPr lang="en-US" b="0" i="1" smtClean="0">
                            <a:latin typeface="Cambria Math" panose="02040503050406030204" pitchFamily="18" charset="0"/>
                          </a:rPr>
                          <m:t>−1</m:t>
                        </m:r>
                      </m:sup>
                    </m:sSubSup>
                    <m:sSup>
                      <m:sSupPr>
                        <m:ctrlPr>
                          <a:rPr lang="en-US" b="0" i="1" smtClean="0">
                            <a:latin typeface="Cambria Math" panose="02040503050406030204" pitchFamily="18" charset="0"/>
                          </a:rPr>
                        </m:ctrlPr>
                      </m:sSupPr>
                      <m:e>
                        <m:r>
                          <a:rPr lang="en-US" b="1" i="0" smtClean="0">
                            <a:latin typeface="Cambria Math" panose="02040503050406030204" pitchFamily="18" charset="0"/>
                          </a:rPr>
                          <m:t>𝐆</m:t>
                        </m:r>
                      </m:e>
                      <m:sup>
                        <m:r>
                          <a:rPr lang="en-US" b="0" i="1" smtClean="0">
                            <a:latin typeface="Cambria Math" panose="02040503050406030204" pitchFamily="18" charset="0"/>
                          </a:rPr>
                          <m:t>𝑡</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097280" y="1845734"/>
                <a:ext cx="3741420" cy="4023359"/>
              </a:xfrm>
              <a:blipFill>
                <a:blip r:embed="rId3"/>
                <a:stretch>
                  <a:fillRect l="-3909" t="-1515" r="-439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2F491D65-6137-DA92-043E-A933749DECF1}"/>
              </a:ext>
            </a:extLst>
          </p:cNvPr>
          <p:cNvSpPr>
            <a:spLocks noGrp="1"/>
          </p:cNvSpPr>
          <p:nvPr>
            <p:ph sz="half" idx="2"/>
          </p:nvPr>
        </p:nvSpPr>
        <p:spPr>
          <a:xfrm>
            <a:off x="5238750" y="1845735"/>
            <a:ext cx="5916930" cy="4023360"/>
          </a:xfrm>
        </p:spPr>
        <p:txBody>
          <a:bodyPr/>
          <a:lstStyle/>
          <a:p>
            <a:r>
              <a:rPr lang="en-US" b="1" dirty="0"/>
              <a:t>Notes on each method</a:t>
            </a:r>
          </a:p>
          <a:p>
            <a:r>
              <a:rPr lang="en-US" dirty="0"/>
              <a:t>Generalized delta method can be computationally expensive—calculating gradients for each derived quantity</a:t>
            </a:r>
          </a:p>
          <a:p>
            <a:r>
              <a:rPr lang="en-US" dirty="0"/>
              <a:t>Sample-based method introduces sampling error by calculating uncertainty from a specified number of samples</a:t>
            </a:r>
          </a:p>
          <a:p>
            <a:r>
              <a:rPr lang="en-US" dirty="0"/>
              <a:t>Choice depends on context (number of random effects vs. need for precision)</a:t>
            </a:r>
          </a:p>
          <a:p>
            <a:endParaRPr lang="en-US" dirty="0"/>
          </a:p>
        </p:txBody>
      </p:sp>
    </p:spTree>
    <p:extLst>
      <p:ext uri="{BB962C8B-B14F-4D97-AF65-F5344CB8AC3E}">
        <p14:creationId xmlns:p14="http://schemas.microsoft.com/office/powerpoint/2010/main" val="425040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Weights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a:t>Four ways to weight data when integrating an estimated function across a spatial domain</a:t>
                </a:r>
              </a:p>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𝒟</m:t>
                        </m:r>
                      </m:sub>
                      <m:sup/>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𝑤</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m:rPr>
                            <m:sty m:val="p"/>
                          </m:rPr>
                          <a:rPr lang="en-US" b="0" i="0" smtClean="0">
                            <a:latin typeface="Cambria Math" panose="02040503050406030204" pitchFamily="18" charset="0"/>
                          </a:rPr>
                          <m:t>d</m:t>
                        </m:r>
                        <m:r>
                          <a:rPr lang="en-US" b="0" i="1" smtClean="0">
                            <a:latin typeface="Cambria Math" panose="02040503050406030204" pitchFamily="18" charset="0"/>
                          </a:rPr>
                          <m:t>𝑠</m:t>
                        </m:r>
                      </m:e>
                    </m:nary>
                  </m:oMath>
                </a14:m>
                <a:endParaRPr lang="en-US" dirty="0"/>
              </a:p>
              <a:p>
                <a:pPr algn="ctr"/>
                <a:r>
                  <a:rPr lang="en-US" dirty="0"/>
                  <a:t>or</a:t>
                </a:r>
              </a:p>
              <a:p>
                <a:pPr algn="ct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𝑔</m:t>
                        </m:r>
                        <m:r>
                          <a:rPr lang="en-US" b="0" i="1" smtClean="0">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𝑔</m:t>
                            </m:r>
                          </m:sub>
                        </m:sSub>
                      </m:sup>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𝜇</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𝑔</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𝑔</m:t>
                            </m:r>
                          </m:sub>
                        </m:sSub>
                      </m:e>
                    </m:nary>
                  </m:oMath>
                </a14:m>
                <a:endParaRPr lang="en-US" i="1" dirty="0">
                  <a:latin typeface="Cambria Math" panose="02040503050406030204"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𝑔</m:t>
                        </m:r>
                      </m:sub>
                    </m:sSub>
                  </m:oMath>
                </a14:m>
                <a:r>
                  <a:rPr lang="en-US" dirty="0"/>
                  <a:t> = number of integration points</a:t>
                </a:r>
                <a:endParaRPr lang="en-US" i="1" dirty="0">
                  <a:latin typeface="Cambria Math" panose="02040503050406030204"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𝑔</m:t>
                        </m:r>
                      </m:sub>
                    </m:sSub>
                  </m:oMath>
                </a14:m>
                <a:r>
                  <a:rPr lang="en-US" dirty="0"/>
                  <a:t> = integration point</a:t>
                </a:r>
                <a:endParaRPr lang="en-US" b="0" i="0" dirty="0">
                  <a:latin typeface="Cambria Math" panose="02040503050406030204"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𝑔</m:t>
                        </m:r>
                      </m:sub>
                    </m:sSub>
                  </m:oMath>
                </a14:m>
                <a:r>
                  <a:rPr lang="en-US" dirty="0"/>
                  <a:t> = area associated with integration point</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𝑔</m:t>
                        </m:r>
                      </m:sub>
                    </m:sSub>
                  </m:oMath>
                </a14:m>
                <a:r>
                  <a:rPr lang="en-US" dirty="0"/>
                  <a:t> = weight associated with integration point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3"/>
                <a:stretch>
                  <a:fillRect l="-1235" t="-2121"/>
                </a:stretch>
              </a:blipFill>
            </p:spPr>
            <p:txBody>
              <a:bodyPr/>
              <a:lstStyle/>
              <a:p>
                <a:r>
                  <a:rPr lang="en-US">
                    <a:noFill/>
                  </a:rPr>
                  <a:t> </a:t>
                </a:r>
              </a:p>
            </p:txBody>
          </p:sp>
        </mc:Fallback>
      </mc:AlternateContent>
      <p:sp>
        <p:nvSpPr>
          <p:cNvPr id="8" name="Content Placeholder 7"/>
          <p:cNvSpPr>
            <a:spLocks noGrp="1"/>
          </p:cNvSpPr>
          <p:nvPr>
            <p:ph sz="half" idx="2"/>
          </p:nvPr>
        </p:nvSpPr>
        <p:spPr/>
        <p:txBody>
          <a:bodyPr>
            <a:normAutofit lnSpcReduction="10000"/>
          </a:bodyPr>
          <a:lstStyle/>
          <a:p>
            <a:pPr marL="457200" indent="-457200">
              <a:buFont typeface="+mj-lt"/>
              <a:buAutoNum type="arabicPeriod"/>
            </a:pPr>
            <a:r>
              <a:rPr lang="en-US" b="1" dirty="0"/>
              <a:t>Sample-weighted total: </a:t>
            </a:r>
            <a:r>
              <a:rPr lang="en-US" dirty="0"/>
              <a:t>same number of integration points as samples, and equal area and weight for each integration point</a:t>
            </a:r>
            <a:endParaRPr lang="en-US" b="1" dirty="0"/>
          </a:p>
          <a:p>
            <a:pPr marL="457200" indent="-457200">
              <a:buFont typeface="+mj-lt"/>
              <a:buAutoNum type="arabicPeriod"/>
            </a:pPr>
            <a:r>
              <a:rPr lang="en-US" b="1" dirty="0"/>
              <a:t>Area-weighted average: </a:t>
            </a:r>
            <a:r>
              <a:rPr lang="en-US" dirty="0"/>
              <a:t>equal weight to all points, but different areas (points near an irregularly shaped boundary may represent a smaller area)</a:t>
            </a:r>
            <a:endParaRPr lang="en-US" b="1" dirty="0"/>
          </a:p>
          <a:p>
            <a:pPr marL="457200" indent="-457200">
              <a:buFont typeface="+mj-lt"/>
              <a:buAutoNum type="arabicPeriod"/>
            </a:pPr>
            <a:r>
              <a:rPr lang="en-US" b="1" dirty="0"/>
              <a:t>Covariate-weighted average: </a:t>
            </a:r>
            <a:r>
              <a:rPr lang="en-US" dirty="0"/>
              <a:t>weight based on a known quantity</a:t>
            </a:r>
            <a:endParaRPr lang="en-US" b="1" dirty="0"/>
          </a:p>
          <a:p>
            <a:pPr marL="457200" indent="-457200">
              <a:buFont typeface="+mj-lt"/>
              <a:buAutoNum type="arabicPeriod"/>
            </a:pPr>
            <a:r>
              <a:rPr lang="en-US" b="1" dirty="0"/>
              <a:t>Multivariate-weighted average: </a:t>
            </a:r>
            <a:r>
              <a:rPr lang="en-US" dirty="0"/>
              <a:t>covariate weighting, but using another modeled variable instead of a fixed covariate</a:t>
            </a:r>
            <a:endParaRPr lang="en-US" b="1" dirty="0"/>
          </a:p>
        </p:txBody>
      </p:sp>
    </p:spTree>
    <p:extLst>
      <p:ext uri="{BB962C8B-B14F-4D97-AF65-F5344CB8AC3E}">
        <p14:creationId xmlns:p14="http://schemas.microsoft.com/office/powerpoint/2010/main" val="104995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Retransformation Bias</a:t>
            </a:r>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a:xfrm>
                <a:off x="1097280" y="1845734"/>
                <a:ext cx="3703320" cy="4023359"/>
              </a:xfrm>
            </p:spPr>
            <p:txBody>
              <a:bodyPr>
                <a:normAutofit/>
              </a:bodyP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 ~ </m:t>
                    </m:r>
                    <m:r>
                      <m:rPr>
                        <m:sty m:val="p"/>
                      </m:rPr>
                      <a:rPr lang="en-US" b="0" i="0" smtClean="0">
                        <a:latin typeface="Cambria Math" panose="02040503050406030204" pitchFamily="18" charset="0"/>
                        <a:ea typeface="Cambria Math" panose="02040503050406030204" pitchFamily="18" charset="0"/>
                      </a:rPr>
                      <m:t>Normal</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oMath>
                </a14:m>
                <a:endParaRPr lang="en-US" b="0" dirty="0">
                  <a:ea typeface="Cambria Math" panose="02040503050406030204" pitchFamily="18" charset="0"/>
                </a:endParaRPr>
              </a:p>
              <a:p>
                <a:pPr algn="ct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𝜖</m:t>
                        </m:r>
                      </m:sup>
                    </m:sSup>
                  </m:oMath>
                </a14:m>
                <a:endParaRPr lang="en-US" b="0" dirty="0"/>
              </a:p>
              <a:p>
                <a:pPr algn="ct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oMath>
                </a14:m>
                <a:endParaRPr lang="en-US" dirty="0"/>
              </a:p>
              <a:p>
                <a:r>
                  <a:rPr lang="en-US" dirty="0"/>
                  <a:t>Analytical solution for mean:</a:t>
                </a:r>
              </a:p>
              <a:p>
                <a:pPr algn="ct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𝑍</m:t>
                        </m:r>
                      </m:e>
                    </m:acc>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𝜇</m:t>
                        </m:r>
                        <m:r>
                          <a:rPr lang="en-US" b="0" i="1" smtClean="0">
                            <a:latin typeface="Cambria Math" panose="02040503050406030204" pitchFamily="18" charset="0"/>
                          </a:rPr>
                          <m:t>+0.5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sup>
                    </m:sSup>
                  </m:oMath>
                </a14:m>
                <a:r>
                  <a:rPr lang="en-US" dirty="0"/>
                  <a:t> </a:t>
                </a:r>
              </a:p>
              <a:p>
                <a:r>
                  <a:rPr lang="en-US" dirty="0"/>
                  <a:t>“Plug-in” estimator of mean:</a:t>
                </a:r>
              </a:p>
              <a:p>
                <a:pPr algn="ct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𝜇</m:t>
                        </m:r>
                      </m:sup>
                    </m:sSup>
                  </m:oMath>
                </a14:m>
                <a:r>
                  <a:rPr lang="en-US" b="0" dirty="0"/>
                  <a:t> </a:t>
                </a:r>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xfrm>
                <a:off x="1097280" y="1845734"/>
                <a:ext cx="3703320" cy="4023359"/>
              </a:xfrm>
              <a:blipFill>
                <a:blip r:embed="rId3"/>
                <a:stretch>
                  <a:fillRect l="-1645" t="-19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58CA970-F518-8675-8E9B-540D9DCBB264}"/>
                  </a:ext>
                </a:extLst>
              </p:cNvPr>
              <p:cNvSpPr>
                <a:spLocks noGrp="1"/>
              </p:cNvSpPr>
              <p:nvPr>
                <p:ph sz="half" idx="2"/>
              </p:nvPr>
            </p:nvSpPr>
            <p:spPr>
              <a:xfrm>
                <a:off x="5057775" y="1845735"/>
                <a:ext cx="7018548" cy="4023360"/>
              </a:xfrm>
            </p:spPr>
            <p:txBody>
              <a:bodyPr>
                <a:normAutofit/>
              </a:bodyPr>
              <a:lstStyle/>
              <a:p>
                <a:r>
                  <a:rPr lang="en-US" dirty="0"/>
                  <a:t>Bias in plug-in estimator is </a:t>
                </a:r>
                <a:r>
                  <a:rPr lang="en-US" b="1" dirty="0"/>
                  <a:t>retransformation bias </a:t>
                </a:r>
                <a:r>
                  <a:rPr lang="en-US" dirty="0"/>
                  <a:t>(can also be subject to</a:t>
                </a:r>
                <a:r>
                  <a:rPr lang="en-US" b="1" dirty="0"/>
                  <a:t> </a:t>
                </a:r>
                <a:r>
                  <a:rPr lang="en-US" dirty="0"/>
                  <a:t>posterior skewness bias)</a:t>
                </a:r>
              </a:p>
              <a:p>
                <a:r>
                  <a:rPr lang="en-US" dirty="0"/>
                  <a:t>Bias increases when:</a:t>
                </a:r>
              </a:p>
              <a:p>
                <a:pPr marL="457200" indent="-457200">
                  <a:buFont typeface="+mj-lt"/>
                  <a:buAutoNum type="arabicPeriod"/>
                </a:pPr>
                <a:r>
                  <a:rPr lang="en-US" dirty="0"/>
                  <a:t>Random effect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a:t> has a large standard deviation</a:t>
                </a:r>
              </a:p>
              <a:p>
                <a:pPr marL="457200" indent="-457200">
                  <a:buFont typeface="+mj-lt"/>
                  <a:buAutoNum type="arabicPeriod"/>
                </a:pPr>
                <a:r>
                  <a:rPr lang="en-US" dirty="0"/>
                  <a:t>Estimate of random effect has a non-zero skewness</a:t>
                </a:r>
              </a:p>
              <a:p>
                <a:pPr marL="457200" indent="-457200">
                  <a:buFont typeface="+mj-lt"/>
                  <a:buAutoNum type="arabicPeriod"/>
                </a:pPr>
                <a:r>
                  <a:rPr lang="en-US" dirty="0"/>
                  <a:t>Function used to calculate derived quantity is highly nonlinear</a:t>
                </a:r>
              </a:p>
              <a:p>
                <a:pPr marL="0" indent="0">
                  <a:buNone/>
                </a:pPr>
                <a:r>
                  <a:rPr lang="en-US" dirty="0"/>
                  <a:t> Use the </a:t>
                </a:r>
                <a:r>
                  <a:rPr lang="en-US" b="1" dirty="0"/>
                  <a:t>epsilon bias-correction estimator</a:t>
                </a:r>
                <a:r>
                  <a:rPr lang="en-US" dirty="0"/>
                  <a:t> to correct for this</a:t>
                </a:r>
              </a:p>
            </p:txBody>
          </p:sp>
        </mc:Choice>
        <mc:Fallback>
          <p:sp>
            <p:nvSpPr>
              <p:cNvPr id="2" name="Content Placeholder 1">
                <a:extLst>
                  <a:ext uri="{FF2B5EF4-FFF2-40B4-BE49-F238E27FC236}">
                    <a16:creationId xmlns:a16="http://schemas.microsoft.com/office/drawing/2014/main" id="{658CA970-F518-8675-8E9B-540D9DCBB264}"/>
                  </a:ext>
                </a:extLst>
              </p:cNvPr>
              <p:cNvSpPr>
                <a:spLocks noGrp="1" noRot="1" noChangeAspect="1" noMove="1" noResize="1" noEditPoints="1" noAdjustHandles="1" noChangeArrowheads="1" noChangeShapeType="1" noTextEdit="1"/>
              </p:cNvSpPr>
              <p:nvPr>
                <p:ph sz="half" idx="2"/>
              </p:nvPr>
            </p:nvSpPr>
            <p:spPr>
              <a:xfrm>
                <a:off x="5057775" y="1845735"/>
                <a:ext cx="7018548" cy="4023360"/>
              </a:xfrm>
              <a:blipFill>
                <a:blip r:embed="rId4"/>
                <a:stretch>
                  <a:fillRect l="-2085" t="-1515"/>
                </a:stretch>
              </a:blipFill>
            </p:spPr>
            <p:txBody>
              <a:bodyPr/>
              <a:lstStyle/>
              <a:p>
                <a:r>
                  <a:rPr lang="en-US">
                    <a:noFill/>
                  </a:rPr>
                  <a:t> </a:t>
                </a:r>
              </a:p>
            </p:txBody>
          </p:sp>
        </mc:Fallback>
      </mc:AlternateContent>
    </p:spTree>
    <p:extLst>
      <p:ext uri="{BB962C8B-B14F-4D97-AF65-F5344CB8AC3E}">
        <p14:creationId xmlns:p14="http://schemas.microsoft.com/office/powerpoint/2010/main" val="23911217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687</TotalTime>
  <Words>3218</Words>
  <Application>Microsoft Office PowerPoint</Application>
  <PresentationFormat>Widescreen</PresentationFormat>
  <Paragraphs>191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Garamond</vt:lpstr>
      <vt:lpstr>Retrospect</vt:lpstr>
      <vt:lpstr>Chapter 6: Spatial Sampling Designs and Analysis</vt:lpstr>
      <vt:lpstr>Scientific Method Challenges in Ecology</vt:lpstr>
      <vt:lpstr>Ecological Monitoring</vt:lpstr>
      <vt:lpstr>Spatial Integration</vt:lpstr>
      <vt:lpstr>Estimating Uncertainty</vt:lpstr>
      <vt:lpstr>Sample-Based Method</vt:lpstr>
      <vt:lpstr>Generalized Delta Method</vt:lpstr>
      <vt:lpstr>Expansion Weights</vt:lpstr>
      <vt:lpstr>Retransformation Bias</vt:lpstr>
      <vt:lpstr>Epsilon Bias-Correction Estimator</vt:lpstr>
      <vt:lpstr>Spatial Sampling Designs</vt:lpstr>
      <vt:lpstr>Preferential Sampling</vt:lpstr>
      <vt:lpstr>Multi-Stage Sampling</vt:lpstr>
      <vt:lpstr>N-Mixture Models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Spatial Sampling Designs and Analysis</dc:title>
  <dc:creator>Anna Malesis</dc:creator>
  <cp:lastModifiedBy>Anna Malesis</cp:lastModifiedBy>
  <cp:revision>70</cp:revision>
  <dcterms:created xsi:type="dcterms:W3CDTF">2024-04-24T17:38:55Z</dcterms:created>
  <dcterms:modified xsi:type="dcterms:W3CDTF">2024-04-26T01:33:58Z</dcterms:modified>
</cp:coreProperties>
</file>