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66" r:id="rId2"/>
    <p:sldId id="281" r:id="rId3"/>
    <p:sldId id="267" r:id="rId4"/>
    <p:sldId id="268" r:id="rId5"/>
    <p:sldId id="269" r:id="rId6"/>
    <p:sldId id="270" r:id="rId7"/>
    <p:sldId id="289" r:id="rId8"/>
    <p:sldId id="282" r:id="rId9"/>
    <p:sldId id="286" r:id="rId10"/>
    <p:sldId id="283" r:id="rId11"/>
    <p:sldId id="284" r:id="rId12"/>
    <p:sldId id="285" r:id="rId13"/>
    <p:sldId id="291" r:id="rId14"/>
    <p:sldId id="292" r:id="rId15"/>
    <p:sldId id="287" r:id="rId16"/>
    <p:sldId id="288" r:id="rId17"/>
    <p:sldId id="29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0" d="100"/>
          <a:sy n="100"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2831B-4FE3-4D45-950B-0D2C6BB2DD76}" type="datetimeFigureOut">
              <a:rPr lang="en-US" smtClean="0"/>
              <a:t>5/1/2024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C1745-AA19-4253-83E6-9EAE9D7EFFC9}" type="slidenum">
              <a:rPr lang="en-US" smtClean="0"/>
              <a:t>‹#›</a:t>
            </a:fld>
            <a:endParaRPr lang="en-US"/>
          </a:p>
        </p:txBody>
      </p:sp>
    </p:spTree>
    <p:extLst>
      <p:ext uri="{BB962C8B-B14F-4D97-AF65-F5344CB8AC3E}">
        <p14:creationId xmlns:p14="http://schemas.microsoft.com/office/powerpoint/2010/main" val="51218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lvl1pPr>
              <a:defRPr b="1" i="0" baseline="0"/>
            </a:lvl1pPr>
          </a:lstStyle>
          <a:p>
            <a:fld id="{E0FF4530-C0A9-489F-AD78-78B1E4B1E710}" type="slidenum">
              <a:rPr lang="en-US" smtClean="0"/>
              <a:pPr/>
              <a:t>‹#›</a:t>
            </a:fld>
            <a:endParaRPr lang="en-US" dirty="0"/>
          </a:p>
        </p:txBody>
      </p:sp>
    </p:spTree>
    <p:extLst>
      <p:ext uri="{BB962C8B-B14F-4D97-AF65-F5344CB8AC3E}">
        <p14:creationId xmlns:p14="http://schemas.microsoft.com/office/powerpoint/2010/main" val="266133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James Thorson (Feb. 28, 2010)</a:t>
            </a:r>
          </a:p>
        </p:txBody>
      </p:sp>
      <p:sp>
        <p:nvSpPr>
          <p:cNvPr id="6" name="Slide Number Placeholder 5"/>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5390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James Thorson (Feb. 28, 2010)</a:t>
            </a:r>
          </a:p>
        </p:txBody>
      </p:sp>
      <p:sp>
        <p:nvSpPr>
          <p:cNvPr id="6" name="Slide Number Placeholder 5"/>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01088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 y="0"/>
            <a:ext cx="8991600" cy="914400"/>
          </a:xfrm>
        </p:spPr>
        <p:txBody>
          <a:bodyPr/>
          <a:lstStyle>
            <a:lvl1pPr algn="r">
              <a:defRPr b="0" i="1" baseline="0">
                <a:solidFill>
                  <a:schemeClr val="tx2"/>
                </a:solidFill>
              </a:defRPr>
            </a:lvl1pPr>
          </a:lstStyle>
          <a:p>
            <a:r>
              <a:rPr lang="en-US" dirty="0"/>
              <a:t>Sampling designs</a:t>
            </a:r>
          </a:p>
        </p:txBody>
      </p:sp>
      <p:sp>
        <p:nvSpPr>
          <p:cNvPr id="3" name="Content Placeholder 2"/>
          <p:cNvSpPr>
            <a:spLocks noGrp="1"/>
          </p:cNvSpPr>
          <p:nvPr>
            <p:ph idx="1"/>
          </p:nvPr>
        </p:nvSpPr>
        <p:spPr>
          <a:xfrm>
            <a:off x="76200" y="838200"/>
            <a:ext cx="8991600" cy="5943600"/>
          </a:xfrm>
        </p:spPr>
        <p:txBody>
          <a:bodyPr>
            <a:normAutofit/>
          </a:bodyPr>
          <a:lstStyle>
            <a:lvl1pPr>
              <a:spcBef>
                <a:spcPts val="600"/>
              </a:spcBef>
              <a:spcAft>
                <a:spcPts val="600"/>
              </a:spcAft>
              <a:defRPr sz="2800"/>
            </a:lvl1pPr>
            <a:lvl2pPr>
              <a:spcBef>
                <a:spcPts val="600"/>
              </a:spcBef>
              <a:spcAft>
                <a:spcPts val="600"/>
              </a:spcAft>
              <a:defRPr sz="2400"/>
            </a:lvl2pPr>
            <a:lvl3pPr>
              <a:spcBef>
                <a:spcPts val="600"/>
              </a:spcBef>
              <a:spcAft>
                <a:spcPts val="600"/>
              </a:spcAft>
              <a:defRPr sz="2000"/>
            </a:lvl3pPr>
            <a:lvl4pPr>
              <a:spcBef>
                <a:spcPts val="600"/>
              </a:spcBef>
              <a:spcAft>
                <a:spcPts val="600"/>
              </a:spcAft>
              <a:defRPr sz="1800"/>
            </a:lvl4pPr>
            <a:lvl5pPr>
              <a:spcBef>
                <a:spcPts val="600"/>
              </a:spcBef>
              <a:spcAft>
                <a:spcPts val="6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267200" y="838200"/>
            <a:ext cx="4419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7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914400"/>
          </a:xfrm>
        </p:spPr>
        <p:txBody>
          <a:bodyPr/>
          <a:lstStyle>
            <a:lvl1pPr algn="r">
              <a:defRPr b="0" i="1" baseline="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76200" y="838200"/>
            <a:ext cx="44196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38200"/>
            <a:ext cx="44958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4267200" y="838200"/>
            <a:ext cx="4419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1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James Thorson (Feb. 28, 2010)</a:t>
            </a:r>
          </a:p>
        </p:txBody>
      </p:sp>
      <p:sp>
        <p:nvSpPr>
          <p:cNvPr id="6" name="Slide Number Placeholder 5"/>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25310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lgn="r">
              <a:defRPr b="0" i="1"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267200" y="1143000"/>
            <a:ext cx="4419600" cy="955675"/>
          </a:xfrm>
          <a:ln w="6350">
            <a:solidFill>
              <a:schemeClr val="tx1"/>
            </a:solidFill>
          </a:ln>
        </p:spPr>
        <p:txBody>
          <a:bodyPr anchor="b"/>
          <a:lstStyle>
            <a:lvl1pPr marL="0" indent="0">
              <a:spcAft>
                <a:spcPts val="120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62200"/>
            <a:ext cx="8229600" cy="3962399"/>
          </a:xfrm>
        </p:spPr>
        <p:txBody>
          <a:bodyPr/>
          <a:lstStyle>
            <a:lvl1pPr>
              <a:spcAft>
                <a:spcPts val="1200"/>
              </a:spcAft>
              <a:defRPr sz="2800" baseline="0"/>
            </a:lvl1pPr>
            <a:lvl2pPr>
              <a:spcAft>
                <a:spcPts val="1200"/>
              </a:spcAft>
              <a:defRPr sz="2400" baseline="0"/>
            </a:lvl2pPr>
            <a:lvl3pPr>
              <a:spcAft>
                <a:spcPts val="1200"/>
              </a:spcAft>
              <a:defRPr sz="1800"/>
            </a:lvl3pPr>
            <a:lvl4pPr>
              <a:spcAft>
                <a:spcPts val="1200"/>
              </a:spcAft>
              <a:defRPr sz="1600"/>
            </a:lvl4pPr>
            <a:lvl5pPr>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sz="1400"/>
            </a:lvl1pPr>
          </a:lstStyle>
          <a:p>
            <a:r>
              <a:rPr lang="en-US" dirty="0"/>
              <a:t>James Thorson (Feb. 28, 2010)</a:t>
            </a:r>
          </a:p>
        </p:txBody>
      </p:sp>
      <p:sp>
        <p:nvSpPr>
          <p:cNvPr id="9" name="Slide Number Placeholder 8"/>
          <p:cNvSpPr>
            <a:spLocks noGrp="1"/>
          </p:cNvSpPr>
          <p:nvPr>
            <p:ph type="sldNum" sz="quarter" idx="12"/>
          </p:nvPr>
        </p:nvSpPr>
        <p:spPr/>
        <p:txBody>
          <a:bodyPr/>
          <a:lstStyle>
            <a:lvl1pPr>
              <a:defRPr sz="1400" b="1" i="0" baseline="0"/>
            </a:lvl1pPr>
          </a:lstStyle>
          <a:p>
            <a:fld id="{E0FF4530-C0A9-489F-AD78-78B1E4B1E710}" type="slidenum">
              <a:rPr lang="en-US" smtClean="0"/>
              <a:pPr/>
              <a:t>‹#›</a:t>
            </a:fld>
            <a:endParaRPr lang="en-US" dirty="0"/>
          </a:p>
        </p:txBody>
      </p:sp>
      <p:cxnSp>
        <p:nvCxnSpPr>
          <p:cNvPr id="10" name="Straight Connector 9"/>
          <p:cNvCxnSpPr/>
          <p:nvPr userDrawn="1"/>
        </p:nvCxnSpPr>
        <p:spPr>
          <a:xfrm>
            <a:off x="4267200" y="990600"/>
            <a:ext cx="4419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1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James Thorson (Feb. 28, 2010)</a:t>
            </a:r>
          </a:p>
        </p:txBody>
      </p:sp>
      <p:sp>
        <p:nvSpPr>
          <p:cNvPr id="5" name="Slide Number Placeholder 4"/>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66161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James Thorson (Feb. 28, 2010)</a:t>
            </a:r>
          </a:p>
        </p:txBody>
      </p:sp>
      <p:sp>
        <p:nvSpPr>
          <p:cNvPr id="4" name="Slide Number Placeholder 3"/>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271980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James Thorson (Feb. 28, 2010)</a:t>
            </a:r>
          </a:p>
        </p:txBody>
      </p:sp>
      <p:sp>
        <p:nvSpPr>
          <p:cNvPr id="7" name="Slide Number Placeholder 6"/>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335726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James Thorson (Feb. 28, 2010)</a:t>
            </a:r>
          </a:p>
        </p:txBody>
      </p:sp>
      <p:sp>
        <p:nvSpPr>
          <p:cNvPr id="7" name="Slide Number Placeholder 6"/>
          <p:cNvSpPr>
            <a:spLocks noGrp="1"/>
          </p:cNvSpPr>
          <p:nvPr>
            <p:ph type="sldNum" sz="quarter" idx="12"/>
          </p:nvPr>
        </p:nvSpPr>
        <p:spPr/>
        <p:txBody>
          <a:bodyPr/>
          <a:lstStyle/>
          <a:p>
            <a:fld id="{E0FF4530-C0A9-489F-AD78-78B1E4B1E710}" type="slidenum">
              <a:rPr lang="en-US" smtClean="0"/>
              <a:pPr/>
              <a:t>‹#›</a:t>
            </a:fld>
            <a:endParaRPr lang="en-US"/>
          </a:p>
        </p:txBody>
      </p:sp>
    </p:spTree>
    <p:extLst>
      <p:ext uri="{BB962C8B-B14F-4D97-AF65-F5344CB8AC3E}">
        <p14:creationId xmlns:p14="http://schemas.microsoft.com/office/powerpoint/2010/main" val="221796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James Thorson (Feb. 28, 2010)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F4530-C0A9-489F-AD78-78B1E4B1E710}" type="slidenum">
              <a:rPr lang="en-US" smtClean="0"/>
              <a:pPr/>
              <a:t>‹#›</a:t>
            </a:fld>
            <a:endParaRPr lang="en-US"/>
          </a:p>
        </p:txBody>
      </p:sp>
    </p:spTree>
    <p:extLst>
      <p:ext uri="{BB962C8B-B14F-4D97-AF65-F5344CB8AC3E}">
        <p14:creationId xmlns:p14="http://schemas.microsoft.com/office/powerpoint/2010/main" val="39292595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6:  Sampling designs</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0FF4530-C0A9-489F-AD78-78B1E4B1E710}" type="slidenum">
              <a:rPr lang="en-US" smtClean="0"/>
              <a:pPr/>
              <a:t>1</a:t>
            </a:fld>
            <a:endParaRPr lang="en-US" dirty="0"/>
          </a:p>
        </p:txBody>
      </p:sp>
    </p:spTree>
    <p:extLst>
      <p:ext uri="{BB962C8B-B14F-4D97-AF65-F5344CB8AC3E}">
        <p14:creationId xmlns:p14="http://schemas.microsoft.com/office/powerpoint/2010/main" val="156459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buNone/>
            </a:pPr>
            <a:endParaRPr lang="en-US" dirty="0"/>
          </a:p>
          <a:p>
            <a:pPr marL="514350" indent="-514350">
              <a:buAutoNum type="arabicPeriod" startAt="3"/>
            </a:pPr>
            <a:endParaRPr lang="en-US" dirty="0"/>
          </a:p>
          <a:p>
            <a:pPr marL="514350" indent="-514350">
              <a:buAutoNum type="arabicPeriod" startAt="2"/>
            </a:pPr>
            <a:endParaRPr lang="en-GB"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802F50B-DF4B-4810-AD67-05901977C46C}"/>
                  </a:ext>
                </a:extLst>
              </p:cNvPr>
              <p:cNvGraphicFramePr>
                <a:graphicFrameLocks noGrp="1"/>
              </p:cNvGraphicFramePr>
              <p:nvPr>
                <p:extLst>
                  <p:ext uri="{D42A27DB-BD31-4B8C-83A1-F6EECF244321}">
                    <p14:modId xmlns:p14="http://schemas.microsoft.com/office/powerpoint/2010/main" val="1932099905"/>
                  </p:ext>
                </p:extLst>
              </p:nvPr>
            </p:nvGraphicFramePr>
            <p:xfrm>
              <a:off x="0" y="0"/>
              <a:ext cx="9144000" cy="6954520"/>
            </p:xfrm>
            <a:graphic>
              <a:graphicData uri="http://schemas.openxmlformats.org/drawingml/2006/table">
                <a:tbl>
                  <a:tblPr firstRow="1" bandRow="1">
                    <a:tableStyleId>{5C22544A-7EE6-4342-B048-85BDC9FD1C3A}</a:tableStyleId>
                  </a:tblPr>
                  <a:tblGrid>
                    <a:gridCol w="2395577">
                      <a:extLst>
                        <a:ext uri="{9D8B030D-6E8A-4147-A177-3AD203B41FA5}">
                          <a16:colId xmlns:a16="http://schemas.microsoft.com/office/drawing/2014/main" val="308110508"/>
                        </a:ext>
                      </a:extLst>
                    </a:gridCol>
                    <a:gridCol w="6748423">
                      <a:extLst>
                        <a:ext uri="{9D8B030D-6E8A-4147-A177-3AD203B41FA5}">
                          <a16:colId xmlns:a16="http://schemas.microsoft.com/office/drawing/2014/main" val="1609408049"/>
                        </a:ext>
                      </a:extLst>
                    </a:gridCol>
                  </a:tblGrid>
                  <a:tr h="426981">
                    <a:tc>
                      <a:txBody>
                        <a:bodyPr/>
                        <a:lstStyle/>
                        <a:p>
                          <a:r>
                            <a:rPr lang="en-US" dirty="0"/>
                            <a:t>Design</a:t>
                          </a:r>
                        </a:p>
                      </a:txBody>
                      <a:tcPr/>
                    </a:tc>
                    <a:tc>
                      <a:txBody>
                        <a:bodyPr/>
                        <a:lstStyle/>
                        <a:p>
                          <a:r>
                            <a:rPr lang="en-US" dirty="0"/>
                            <a:t>Description</a:t>
                          </a:r>
                        </a:p>
                      </a:txBody>
                      <a:tcPr/>
                    </a:tc>
                    <a:extLst>
                      <a:ext uri="{0D108BD9-81ED-4DB2-BD59-A6C34878D82A}">
                        <a16:rowId xmlns:a16="http://schemas.microsoft.com/office/drawing/2014/main" val="4200636435"/>
                      </a:ext>
                    </a:extLst>
                  </a:tr>
                  <a:tr h="2632072">
                    <a:tc>
                      <a:txBody>
                        <a:bodyPr/>
                        <a:lstStyle/>
                        <a:p>
                          <a:r>
                            <a:rPr lang="en-US" dirty="0"/>
                            <a:t>Simple random</a:t>
                          </a:r>
                        </a:p>
                      </a:txBody>
                      <a:tcPr/>
                    </a:tc>
                    <a:tc>
                      <a:txBody>
                        <a:bodyPr/>
                        <a:lstStyle/>
                        <a:p>
                          <a:r>
                            <a:rPr lang="en-US" dirty="0"/>
                            <a:t>A type of probability sampling where all sampling units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in the sampling frame have an equal inclusion probability.  In this case, a design-based estimator for the population mean simply involves calculating the mean of those samples, and similarly, the squared standard error is the sample variance divided by the number of samples</a:t>
                          </a:r>
                        </a:p>
                      </a:txBody>
                      <a:tcPr/>
                    </a:tc>
                    <a:extLst>
                      <a:ext uri="{0D108BD9-81ED-4DB2-BD59-A6C34878D82A}">
                        <a16:rowId xmlns:a16="http://schemas.microsoft.com/office/drawing/2014/main" val="2961387256"/>
                      </a:ext>
                    </a:extLst>
                  </a:tr>
                  <a:tr h="3895467">
                    <a:tc>
                      <a:txBody>
                        <a:bodyPr/>
                        <a:lstStyle/>
                        <a:p>
                          <a:r>
                            <a:rPr lang="en-US" dirty="0"/>
                            <a:t>Stratified random</a:t>
                          </a:r>
                        </a:p>
                      </a:txBody>
                      <a:tcPr/>
                    </a:tc>
                    <a:tc>
                      <a:txBody>
                        <a:bodyPr/>
                        <a:lstStyle/>
                        <a:p>
                          <a:r>
                            <a:rPr lang="en-US" dirty="0"/>
                            <a:t>An extension of simple random sampling, where the spatial domain is divided into multiple non-overlapping sub-populations, defines a sampling frame for each sub-population (called </a:t>
                          </a:r>
                          <a:r>
                            <a:rPr lang="en-US" i="1" dirty="0"/>
                            <a:t>sampling strata</a:t>
                          </a:r>
                          <a:r>
                            <a:rPr lang="en-US" dirty="0"/>
                            <a:t>), and then applies simple random sampling within each sampling stratum.  A design-based index is then calculated for each stratum individually, where the total is the sum of design-based indices for each stratum, and the squared standard error is the sum of squared SEs for each stratum</a:t>
                          </a:r>
                        </a:p>
                      </a:txBody>
                      <a:tcPr/>
                    </a:tc>
                    <a:extLst>
                      <a:ext uri="{0D108BD9-81ED-4DB2-BD59-A6C34878D82A}">
                        <a16:rowId xmlns:a16="http://schemas.microsoft.com/office/drawing/2014/main" val="2508902586"/>
                      </a:ext>
                    </a:extLst>
                  </a:tr>
                </a:tbl>
              </a:graphicData>
            </a:graphic>
          </p:graphicFrame>
        </mc:Choice>
        <mc:Fallback xmlns="">
          <p:graphicFrame>
            <p:nvGraphicFramePr>
              <p:cNvPr id="5" name="Table 4">
                <a:extLst>
                  <a:ext uri="{FF2B5EF4-FFF2-40B4-BE49-F238E27FC236}">
                    <a16:creationId xmlns:a16="http://schemas.microsoft.com/office/drawing/2014/main" id="{C802F50B-DF4B-4810-AD67-05901977C46C}"/>
                  </a:ext>
                </a:extLst>
              </p:cNvPr>
              <p:cNvGraphicFramePr>
                <a:graphicFrameLocks noGrp="1"/>
              </p:cNvGraphicFramePr>
              <p:nvPr>
                <p:extLst>
                  <p:ext uri="{D42A27DB-BD31-4B8C-83A1-F6EECF244321}">
                    <p14:modId xmlns:p14="http://schemas.microsoft.com/office/powerpoint/2010/main" val="1932099905"/>
                  </p:ext>
                </p:extLst>
              </p:nvPr>
            </p:nvGraphicFramePr>
            <p:xfrm>
              <a:off x="0" y="0"/>
              <a:ext cx="9144000" cy="6954520"/>
            </p:xfrm>
            <a:graphic>
              <a:graphicData uri="http://schemas.openxmlformats.org/drawingml/2006/table">
                <a:tbl>
                  <a:tblPr firstRow="1" bandRow="1">
                    <a:tableStyleId>{5C22544A-7EE6-4342-B048-85BDC9FD1C3A}</a:tableStyleId>
                  </a:tblPr>
                  <a:tblGrid>
                    <a:gridCol w="2395577">
                      <a:extLst>
                        <a:ext uri="{9D8B030D-6E8A-4147-A177-3AD203B41FA5}">
                          <a16:colId xmlns:a16="http://schemas.microsoft.com/office/drawing/2014/main" val="308110508"/>
                        </a:ext>
                      </a:extLst>
                    </a:gridCol>
                    <a:gridCol w="6748423">
                      <a:extLst>
                        <a:ext uri="{9D8B030D-6E8A-4147-A177-3AD203B41FA5}">
                          <a16:colId xmlns:a16="http://schemas.microsoft.com/office/drawing/2014/main" val="1609408049"/>
                        </a:ext>
                      </a:extLst>
                    </a:gridCol>
                  </a:tblGrid>
                  <a:tr h="426981">
                    <a:tc>
                      <a:txBody>
                        <a:bodyPr/>
                        <a:lstStyle/>
                        <a:p>
                          <a:r>
                            <a:rPr lang="en-US" dirty="0"/>
                            <a:t>Design</a:t>
                          </a:r>
                        </a:p>
                      </a:txBody>
                      <a:tcPr/>
                    </a:tc>
                    <a:tc>
                      <a:txBody>
                        <a:bodyPr/>
                        <a:lstStyle/>
                        <a:p>
                          <a:r>
                            <a:rPr lang="en-US" dirty="0"/>
                            <a:t>Description</a:t>
                          </a:r>
                        </a:p>
                      </a:txBody>
                      <a:tcPr/>
                    </a:tc>
                    <a:extLst>
                      <a:ext uri="{0D108BD9-81ED-4DB2-BD59-A6C34878D82A}">
                        <a16:rowId xmlns:a16="http://schemas.microsoft.com/office/drawing/2014/main" val="4200636435"/>
                      </a:ext>
                    </a:extLst>
                  </a:tr>
                  <a:tr h="2632072">
                    <a:tc>
                      <a:txBody>
                        <a:bodyPr/>
                        <a:lstStyle/>
                        <a:p>
                          <a:r>
                            <a:rPr lang="en-US" dirty="0"/>
                            <a:t>Simple random</a:t>
                          </a:r>
                        </a:p>
                      </a:txBody>
                      <a:tcPr/>
                    </a:tc>
                    <a:tc>
                      <a:txBody>
                        <a:bodyPr/>
                        <a:lstStyle/>
                        <a:p>
                          <a:endParaRPr lang="en-US"/>
                        </a:p>
                      </a:txBody>
                      <a:tcPr>
                        <a:blipFill>
                          <a:blip r:embed="rId2"/>
                          <a:stretch>
                            <a:fillRect l="-35682" t="-17361" r="-452" b="-148380"/>
                          </a:stretch>
                        </a:blipFill>
                      </a:tcPr>
                    </a:tc>
                    <a:extLst>
                      <a:ext uri="{0D108BD9-81ED-4DB2-BD59-A6C34878D82A}">
                        <a16:rowId xmlns:a16="http://schemas.microsoft.com/office/drawing/2014/main" val="2961387256"/>
                      </a:ext>
                    </a:extLst>
                  </a:tr>
                  <a:tr h="3895467">
                    <a:tc>
                      <a:txBody>
                        <a:bodyPr/>
                        <a:lstStyle/>
                        <a:p>
                          <a:r>
                            <a:rPr lang="en-US" dirty="0"/>
                            <a:t>Stratified random</a:t>
                          </a:r>
                        </a:p>
                      </a:txBody>
                      <a:tcPr/>
                    </a:tc>
                    <a:tc>
                      <a:txBody>
                        <a:bodyPr/>
                        <a:lstStyle/>
                        <a:p>
                          <a:r>
                            <a:rPr lang="en-US" dirty="0"/>
                            <a:t>An extension of simple random sampling, where the spatial domain is divided into multiple non-overlapping sub-populations, defines a sampling frame for each sub-population (called </a:t>
                          </a:r>
                          <a:r>
                            <a:rPr lang="en-US" i="1" dirty="0"/>
                            <a:t>sampling strata</a:t>
                          </a:r>
                          <a:r>
                            <a:rPr lang="en-US" dirty="0"/>
                            <a:t>), and then applies simple random sampling within each sampling stratum.  A design-based index is then calculated for each stratum individually, where the total is the sum of design-based indices for each stratum, and the squared standard error is the sum of squared SEs for each stratum</a:t>
                          </a:r>
                        </a:p>
                      </a:txBody>
                      <a:tcPr/>
                    </a:tc>
                    <a:extLst>
                      <a:ext uri="{0D108BD9-81ED-4DB2-BD59-A6C34878D82A}">
                        <a16:rowId xmlns:a16="http://schemas.microsoft.com/office/drawing/2014/main" val="2508902586"/>
                      </a:ext>
                    </a:extLst>
                  </a:tr>
                </a:tbl>
              </a:graphicData>
            </a:graphic>
          </p:graphicFrame>
        </mc:Fallback>
      </mc:AlternateContent>
    </p:spTree>
    <p:extLst>
      <p:ext uri="{BB962C8B-B14F-4D97-AF65-F5344CB8AC3E}">
        <p14:creationId xmlns:p14="http://schemas.microsoft.com/office/powerpoint/2010/main" val="301382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buNone/>
            </a:pPr>
            <a:endParaRPr lang="en-US" dirty="0"/>
          </a:p>
          <a:p>
            <a:pPr marL="514350" indent="-514350">
              <a:buAutoNum type="arabicPeriod" startAt="3"/>
            </a:pPr>
            <a:endParaRPr lang="en-US" dirty="0"/>
          </a:p>
          <a:p>
            <a:pPr marL="514350" indent="-514350">
              <a:buAutoNum type="arabicPeriod" startAt="2"/>
            </a:pPr>
            <a:endParaRPr lang="en-GB" dirty="0"/>
          </a:p>
        </p:txBody>
      </p:sp>
      <p:graphicFrame>
        <p:nvGraphicFramePr>
          <p:cNvPr id="5" name="Table 4">
            <a:extLst>
              <a:ext uri="{FF2B5EF4-FFF2-40B4-BE49-F238E27FC236}">
                <a16:creationId xmlns:a16="http://schemas.microsoft.com/office/drawing/2014/main" id="{C802F50B-DF4B-4810-AD67-05901977C46C}"/>
              </a:ext>
            </a:extLst>
          </p:cNvPr>
          <p:cNvGraphicFramePr>
            <a:graphicFrameLocks noGrp="1"/>
          </p:cNvGraphicFramePr>
          <p:nvPr>
            <p:extLst>
              <p:ext uri="{D42A27DB-BD31-4B8C-83A1-F6EECF244321}">
                <p14:modId xmlns:p14="http://schemas.microsoft.com/office/powerpoint/2010/main" val="1070682415"/>
              </p:ext>
            </p:extLst>
          </p:nvPr>
        </p:nvGraphicFramePr>
        <p:xfrm>
          <a:off x="0" y="0"/>
          <a:ext cx="9144000" cy="6954520"/>
        </p:xfrm>
        <a:graphic>
          <a:graphicData uri="http://schemas.openxmlformats.org/drawingml/2006/table">
            <a:tbl>
              <a:tblPr firstRow="1" bandRow="1">
                <a:tableStyleId>{5C22544A-7EE6-4342-B048-85BDC9FD1C3A}</a:tableStyleId>
              </a:tblPr>
              <a:tblGrid>
                <a:gridCol w="2395577">
                  <a:extLst>
                    <a:ext uri="{9D8B030D-6E8A-4147-A177-3AD203B41FA5}">
                      <a16:colId xmlns:a16="http://schemas.microsoft.com/office/drawing/2014/main" val="308110508"/>
                    </a:ext>
                  </a:extLst>
                </a:gridCol>
                <a:gridCol w="6748423">
                  <a:extLst>
                    <a:ext uri="{9D8B030D-6E8A-4147-A177-3AD203B41FA5}">
                      <a16:colId xmlns:a16="http://schemas.microsoft.com/office/drawing/2014/main" val="1609408049"/>
                    </a:ext>
                  </a:extLst>
                </a:gridCol>
              </a:tblGrid>
              <a:tr h="426981">
                <a:tc>
                  <a:txBody>
                    <a:bodyPr/>
                    <a:lstStyle/>
                    <a:p>
                      <a:r>
                        <a:rPr lang="en-US"/>
                        <a:t>Design</a:t>
                      </a:r>
                      <a:endParaRPr lang="en-US" dirty="0"/>
                    </a:p>
                  </a:txBody>
                  <a:tcPr/>
                </a:tc>
                <a:tc>
                  <a:txBody>
                    <a:bodyPr/>
                    <a:lstStyle/>
                    <a:p>
                      <a:r>
                        <a:rPr lang="en-US"/>
                        <a:t>Description</a:t>
                      </a:r>
                      <a:endParaRPr lang="en-US" dirty="0"/>
                    </a:p>
                  </a:txBody>
                  <a:tcPr/>
                </a:tc>
                <a:extLst>
                  <a:ext uri="{0D108BD9-81ED-4DB2-BD59-A6C34878D82A}">
                    <a16:rowId xmlns:a16="http://schemas.microsoft.com/office/drawing/2014/main" val="4200636435"/>
                  </a:ext>
                </a:extLst>
              </a:tr>
              <a:tr h="2632072">
                <a:tc>
                  <a:txBody>
                    <a:bodyPr/>
                    <a:lstStyle/>
                    <a:p>
                      <a:r>
                        <a:rPr lang="en-US"/>
                        <a:t>Systematic </a:t>
                      </a:r>
                      <a:endParaRPr lang="en-US" dirty="0"/>
                    </a:p>
                  </a:txBody>
                  <a:tcPr/>
                </a:tc>
                <a:tc>
                  <a:txBody>
                    <a:bodyPr/>
                    <a:lstStyle/>
                    <a:p>
                      <a:r>
                        <a:rPr lang="en-US"/>
                        <a:t>Defining an order for sampling units and then sampling at some pre-defined frequency along that order.  If sampling units are ordered spatially, then systematic sampling ensures that samples are evenly spread across space and thereby can improve sampling precision in some cases.  However, a different set of design-based estimators are appropriate to calculate the population mean and standard error</a:t>
                      </a:r>
                      <a:endParaRPr lang="en-US" dirty="0"/>
                    </a:p>
                  </a:txBody>
                  <a:tcPr/>
                </a:tc>
                <a:extLst>
                  <a:ext uri="{0D108BD9-81ED-4DB2-BD59-A6C34878D82A}">
                    <a16:rowId xmlns:a16="http://schemas.microsoft.com/office/drawing/2014/main" val="2961387256"/>
                  </a:ext>
                </a:extLst>
              </a:tr>
              <a:tr h="3895467">
                <a:tc>
                  <a:txBody>
                    <a:bodyPr/>
                    <a:lstStyle/>
                    <a:p>
                      <a:r>
                        <a:rPr lang="en-US" dirty="0"/>
                        <a:t>Fixed station (a.k.a. panel)</a:t>
                      </a:r>
                    </a:p>
                  </a:txBody>
                  <a:tcPr/>
                </a:tc>
                <a:tc>
                  <a:txBody>
                    <a:bodyPr/>
                    <a:lstStyle/>
                    <a:p>
                      <a:r>
                        <a:rPr lang="en-US" dirty="0"/>
                        <a:t>Identifying a set of sampling units that are repeatedly sampled over time.  In this case, inference from samples to the population presumably requires that the fixed stations are representative, or that they are rotated periodically following a probability design (sometimes called a \</a:t>
                      </a:r>
                      <a:r>
                        <a:rPr lang="en-US" dirty="0" err="1"/>
                        <a:t>textit</a:t>
                      </a:r>
                      <a:r>
                        <a:rPr lang="en-US" dirty="0"/>
                        <a:t>{rotating panel design}).  In other cases, ecologists might select sites such that they can be intensively studied over time, and processes at each site are assumed to be representative of ecological processes in general, e.g., how inference is made from Long-Term Ecological Research network sites to global ecological processes</a:t>
                      </a:r>
                    </a:p>
                  </a:txBody>
                  <a:tcPr/>
                </a:tc>
                <a:extLst>
                  <a:ext uri="{0D108BD9-81ED-4DB2-BD59-A6C34878D82A}">
                    <a16:rowId xmlns:a16="http://schemas.microsoft.com/office/drawing/2014/main" val="2508902586"/>
                  </a:ext>
                </a:extLst>
              </a:tr>
            </a:tbl>
          </a:graphicData>
        </a:graphic>
      </p:graphicFrame>
    </p:spTree>
    <p:extLst>
      <p:ext uri="{BB962C8B-B14F-4D97-AF65-F5344CB8AC3E}">
        <p14:creationId xmlns:p14="http://schemas.microsoft.com/office/powerpoint/2010/main" val="417935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buNone/>
            </a:pPr>
            <a:endParaRPr lang="en-US" dirty="0"/>
          </a:p>
          <a:p>
            <a:pPr marL="514350" indent="-514350">
              <a:buAutoNum type="arabicPeriod" startAt="3"/>
            </a:pPr>
            <a:endParaRPr lang="en-US" dirty="0"/>
          </a:p>
          <a:p>
            <a:pPr marL="514350" indent="-514350">
              <a:buAutoNum type="arabicPeriod" startAt="2"/>
            </a:pPr>
            <a:endParaRPr lang="en-GB" dirty="0"/>
          </a:p>
        </p:txBody>
      </p:sp>
      <p:graphicFrame>
        <p:nvGraphicFramePr>
          <p:cNvPr id="5" name="Table 4">
            <a:extLst>
              <a:ext uri="{FF2B5EF4-FFF2-40B4-BE49-F238E27FC236}">
                <a16:creationId xmlns:a16="http://schemas.microsoft.com/office/drawing/2014/main" id="{C802F50B-DF4B-4810-AD67-05901977C46C}"/>
              </a:ext>
            </a:extLst>
          </p:cNvPr>
          <p:cNvGraphicFramePr>
            <a:graphicFrameLocks noGrp="1"/>
          </p:cNvGraphicFramePr>
          <p:nvPr>
            <p:extLst>
              <p:ext uri="{D42A27DB-BD31-4B8C-83A1-F6EECF244321}">
                <p14:modId xmlns:p14="http://schemas.microsoft.com/office/powerpoint/2010/main" val="412003204"/>
              </p:ext>
            </p:extLst>
          </p:nvPr>
        </p:nvGraphicFramePr>
        <p:xfrm>
          <a:off x="0" y="0"/>
          <a:ext cx="9144000" cy="6954520"/>
        </p:xfrm>
        <a:graphic>
          <a:graphicData uri="http://schemas.openxmlformats.org/drawingml/2006/table">
            <a:tbl>
              <a:tblPr firstRow="1" bandRow="1">
                <a:tableStyleId>{5C22544A-7EE6-4342-B048-85BDC9FD1C3A}</a:tableStyleId>
              </a:tblPr>
              <a:tblGrid>
                <a:gridCol w="2395577">
                  <a:extLst>
                    <a:ext uri="{9D8B030D-6E8A-4147-A177-3AD203B41FA5}">
                      <a16:colId xmlns:a16="http://schemas.microsoft.com/office/drawing/2014/main" val="308110508"/>
                    </a:ext>
                  </a:extLst>
                </a:gridCol>
                <a:gridCol w="6748423">
                  <a:extLst>
                    <a:ext uri="{9D8B030D-6E8A-4147-A177-3AD203B41FA5}">
                      <a16:colId xmlns:a16="http://schemas.microsoft.com/office/drawing/2014/main" val="1609408049"/>
                    </a:ext>
                  </a:extLst>
                </a:gridCol>
              </a:tblGrid>
              <a:tr h="426981">
                <a:tc>
                  <a:txBody>
                    <a:bodyPr/>
                    <a:lstStyle/>
                    <a:p>
                      <a:r>
                        <a:rPr lang="en-US"/>
                        <a:t>Design</a:t>
                      </a:r>
                      <a:endParaRPr lang="en-US" dirty="0"/>
                    </a:p>
                  </a:txBody>
                  <a:tcPr/>
                </a:tc>
                <a:tc>
                  <a:txBody>
                    <a:bodyPr/>
                    <a:lstStyle/>
                    <a:p>
                      <a:r>
                        <a:rPr lang="en-US"/>
                        <a:t>Description</a:t>
                      </a:r>
                      <a:endParaRPr lang="en-US" dirty="0"/>
                    </a:p>
                  </a:txBody>
                  <a:tcPr/>
                </a:tc>
                <a:extLst>
                  <a:ext uri="{0D108BD9-81ED-4DB2-BD59-A6C34878D82A}">
                    <a16:rowId xmlns:a16="http://schemas.microsoft.com/office/drawing/2014/main" val="4200636435"/>
                  </a:ext>
                </a:extLst>
              </a:tr>
              <a:tr h="2632072">
                <a:tc>
                  <a:txBody>
                    <a:bodyPr/>
                    <a:lstStyle/>
                    <a:p>
                      <a:r>
                        <a:rPr lang="en-US" dirty="0"/>
                        <a:t>Two-stage (multi-level)</a:t>
                      </a:r>
                    </a:p>
                  </a:txBody>
                  <a:tcPr/>
                </a:tc>
                <a:tc>
                  <a:txBody>
                    <a:bodyPr/>
                    <a:lstStyle/>
                    <a:p>
                      <a:r>
                        <a:rPr lang="en-US" dirty="0"/>
                        <a:t>When sampling the density of a population that is highly clustered, ecologists often conduct some probability or systematic sample for primary sampling units across the entire sampling frame, and then conduct secondary sampling in secondary sampling units within those primary units.  For example, secondary sampling might be higher in the vicinity of individuals detected in the first stage.  Design-based estimators typically involve calculating the mean and variance in each primary sampling unit based on secondary sampling, and applying an estimator across primary sampling units</a:t>
                      </a:r>
                    </a:p>
                  </a:txBody>
                  <a:tcPr/>
                </a:tc>
                <a:extLst>
                  <a:ext uri="{0D108BD9-81ED-4DB2-BD59-A6C34878D82A}">
                    <a16:rowId xmlns:a16="http://schemas.microsoft.com/office/drawing/2014/main" val="2961387256"/>
                  </a:ext>
                </a:extLst>
              </a:tr>
              <a:tr h="3895467">
                <a:tc>
                  <a:txBody>
                    <a:bodyPr/>
                    <a:lstStyle/>
                    <a:p>
                      <a:r>
                        <a:rPr lang="en-US" dirty="0"/>
                        <a:t>Opportunistic</a:t>
                      </a:r>
                    </a:p>
                  </a:txBody>
                  <a:tcPr/>
                </a:tc>
                <a:tc>
                  <a:txBody>
                    <a:bodyPr/>
                    <a:lstStyle/>
                    <a:p>
                      <a:r>
                        <a:rPr lang="en-US" dirty="0"/>
                        <a:t>Analyzing data that arise from some process that the analyst does not control and hence cannot randomize (or perhaps even fully document).  For example, continuous-plankton records have been collected opportunistically on ocean-going vessels for many decades, and the Christmas Bird Count has involved citizen-scientists sampling birds. In general, there is no design-based estimator for these data that do not follow a design, so inference has historically involved proposing a model and using model-based inference</a:t>
                      </a:r>
                    </a:p>
                  </a:txBody>
                  <a:tcPr/>
                </a:tc>
                <a:extLst>
                  <a:ext uri="{0D108BD9-81ED-4DB2-BD59-A6C34878D82A}">
                    <a16:rowId xmlns:a16="http://schemas.microsoft.com/office/drawing/2014/main" val="2508902586"/>
                  </a:ext>
                </a:extLst>
              </a:tr>
            </a:tbl>
          </a:graphicData>
        </a:graphic>
      </p:graphicFrame>
    </p:spTree>
    <p:extLst>
      <p:ext uri="{BB962C8B-B14F-4D97-AF65-F5344CB8AC3E}">
        <p14:creationId xmlns:p14="http://schemas.microsoft.com/office/powerpoint/2010/main" val="17981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3600" dirty="0"/>
              <a:t>Expansion weighting</a:t>
            </a:r>
          </a:p>
          <a:p>
            <a:pPr marL="514350" indent="-514350">
              <a:buAutoNum type="arabicPeriod" startAt="2"/>
            </a:pPr>
            <a:endParaRPr lang="en-GB" sz="3600" dirty="0"/>
          </a:p>
        </p:txBody>
      </p:sp>
    </p:spTree>
    <p:extLst>
      <p:ext uri="{BB962C8B-B14F-4D97-AF65-F5344CB8AC3E}">
        <p14:creationId xmlns:p14="http://schemas.microsoft.com/office/powerpoint/2010/main" val="283672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buNone/>
            </a:pPr>
            <a:endParaRPr lang="en-US" dirty="0"/>
          </a:p>
          <a:p>
            <a:pPr marL="514350" indent="-514350">
              <a:buAutoNum type="arabicPeriod" startAt="3"/>
            </a:pPr>
            <a:endParaRPr lang="en-US" dirty="0"/>
          </a:p>
          <a:p>
            <a:pPr marL="514350" indent="-514350">
              <a:buAutoNum type="arabicPeriod" startAt="2"/>
            </a:pPr>
            <a:endParaRPr lang="en-GB" dirty="0"/>
          </a:p>
        </p:txBody>
      </p:sp>
      <p:graphicFrame>
        <p:nvGraphicFramePr>
          <p:cNvPr id="4" name="Table 3">
            <a:extLst>
              <a:ext uri="{FF2B5EF4-FFF2-40B4-BE49-F238E27FC236}">
                <a16:creationId xmlns:a16="http://schemas.microsoft.com/office/drawing/2014/main" id="{FFE3305E-67E9-4062-B611-C9BF1282962C}"/>
              </a:ext>
            </a:extLst>
          </p:cNvPr>
          <p:cNvGraphicFramePr>
            <a:graphicFrameLocks noGrp="1"/>
          </p:cNvGraphicFramePr>
          <p:nvPr>
            <p:extLst>
              <p:ext uri="{D42A27DB-BD31-4B8C-83A1-F6EECF244321}">
                <p14:modId xmlns:p14="http://schemas.microsoft.com/office/powerpoint/2010/main" val="3442977598"/>
              </p:ext>
            </p:extLst>
          </p:nvPr>
        </p:nvGraphicFramePr>
        <p:xfrm>
          <a:off x="76200" y="76200"/>
          <a:ext cx="9067800" cy="6035040"/>
        </p:xfrm>
        <a:graphic>
          <a:graphicData uri="http://schemas.openxmlformats.org/drawingml/2006/table">
            <a:tbl>
              <a:tblPr firstRow="1" bandRow="1">
                <a:tableStyleId>{5C22544A-7EE6-4342-B048-85BDC9FD1C3A}</a:tableStyleId>
              </a:tblPr>
              <a:tblGrid>
                <a:gridCol w="4533900">
                  <a:extLst>
                    <a:ext uri="{9D8B030D-6E8A-4147-A177-3AD203B41FA5}">
                      <a16:colId xmlns:a16="http://schemas.microsoft.com/office/drawing/2014/main" val="3819058481"/>
                    </a:ext>
                  </a:extLst>
                </a:gridCol>
                <a:gridCol w="4533900">
                  <a:extLst>
                    <a:ext uri="{9D8B030D-6E8A-4147-A177-3AD203B41FA5}">
                      <a16:colId xmlns:a16="http://schemas.microsoft.com/office/drawing/2014/main" val="2145163633"/>
                    </a:ext>
                  </a:extLst>
                </a:gridCol>
              </a:tblGrid>
              <a:tr h="609600">
                <a:tc>
                  <a:txBody>
                    <a:bodyPr/>
                    <a:lstStyle/>
                    <a:p>
                      <a:r>
                        <a:rPr lang="en-US" dirty="0"/>
                        <a:t>Weighting method</a:t>
                      </a:r>
                    </a:p>
                  </a:txBody>
                  <a:tcPr/>
                </a:tc>
                <a:tc>
                  <a:txBody>
                    <a:bodyPr/>
                    <a:lstStyle/>
                    <a:p>
                      <a:r>
                        <a:rPr lang="en-US" dirty="0"/>
                        <a:t>Purpose</a:t>
                      </a:r>
                    </a:p>
                  </a:txBody>
                  <a:tcPr/>
                </a:tc>
                <a:extLst>
                  <a:ext uri="{0D108BD9-81ED-4DB2-BD59-A6C34878D82A}">
                    <a16:rowId xmlns:a16="http://schemas.microsoft.com/office/drawing/2014/main" val="2437326366"/>
                  </a:ext>
                </a:extLst>
              </a:tr>
              <a:tr h="1356360">
                <a:tc>
                  <a:txBody>
                    <a:bodyPr/>
                    <a:lstStyle/>
                    <a:p>
                      <a:r>
                        <a:rPr lang="en-US" dirty="0"/>
                        <a:t>Sample weighting</a:t>
                      </a:r>
                    </a:p>
                  </a:txBody>
                  <a:tcPr/>
                </a:tc>
                <a:tc>
                  <a:txBody>
                    <a:bodyPr/>
                    <a:lstStyle/>
                    <a:p>
                      <a:r>
                        <a:rPr lang="en-US" dirty="0"/>
                        <a:t>Only if samples are of interest</a:t>
                      </a:r>
                    </a:p>
                  </a:txBody>
                  <a:tcPr/>
                </a:tc>
                <a:extLst>
                  <a:ext uri="{0D108BD9-81ED-4DB2-BD59-A6C34878D82A}">
                    <a16:rowId xmlns:a16="http://schemas.microsoft.com/office/drawing/2014/main" val="1459434427"/>
                  </a:ext>
                </a:extLst>
              </a:tr>
              <a:tr h="1356360">
                <a:tc>
                  <a:txBody>
                    <a:bodyPr/>
                    <a:lstStyle/>
                    <a:p>
                      <a:r>
                        <a:rPr lang="en-US" dirty="0"/>
                        <a:t>Area weighting</a:t>
                      </a:r>
                    </a:p>
                  </a:txBody>
                  <a:tcPr/>
                </a:tc>
                <a:tc>
                  <a:txBody>
                    <a:bodyPr/>
                    <a:lstStyle/>
                    <a:p>
                      <a:r>
                        <a:rPr lang="en-US" dirty="0"/>
                        <a:t>When calculating a total over some domain</a:t>
                      </a:r>
                    </a:p>
                  </a:txBody>
                  <a:tcPr/>
                </a:tc>
                <a:extLst>
                  <a:ext uri="{0D108BD9-81ED-4DB2-BD59-A6C34878D82A}">
                    <a16:rowId xmlns:a16="http://schemas.microsoft.com/office/drawing/2014/main" val="1860943704"/>
                  </a:ext>
                </a:extLst>
              </a:tr>
              <a:tr h="1356360">
                <a:tc>
                  <a:txBody>
                    <a:bodyPr/>
                    <a:lstStyle/>
                    <a:p>
                      <a:r>
                        <a:rPr lang="en-US" dirty="0"/>
                        <a:t>Covariate weighting</a:t>
                      </a:r>
                    </a:p>
                  </a:txBody>
                  <a:tcPr/>
                </a:tc>
                <a:tc>
                  <a:txBody>
                    <a:bodyPr/>
                    <a:lstStyle/>
                    <a:p>
                      <a:r>
                        <a:rPr lang="en-US" dirty="0"/>
                        <a:t>Calculate average habitat utilization (e.g., shifts in distribution, depth, elevation, </a:t>
                      </a:r>
                      <a:r>
                        <a:rPr lang="en-US" dirty="0" err="1"/>
                        <a:t>etc</a:t>
                      </a:r>
                      <a:r>
                        <a:rPr lang="en-US" dirty="0"/>
                        <a:t>)</a:t>
                      </a:r>
                    </a:p>
                  </a:txBody>
                  <a:tcPr/>
                </a:tc>
                <a:extLst>
                  <a:ext uri="{0D108BD9-81ED-4DB2-BD59-A6C34878D82A}">
                    <a16:rowId xmlns:a16="http://schemas.microsoft.com/office/drawing/2014/main" val="2158705212"/>
                  </a:ext>
                </a:extLst>
              </a:tr>
              <a:tr h="1356360">
                <a:tc>
                  <a:txBody>
                    <a:bodyPr/>
                    <a:lstStyle/>
                    <a:p>
                      <a:r>
                        <a:rPr lang="en-US" dirty="0"/>
                        <a:t>Abundance weighting</a:t>
                      </a:r>
                    </a:p>
                  </a:txBody>
                  <a:tcPr/>
                </a:tc>
                <a:tc>
                  <a:txBody>
                    <a:bodyPr/>
                    <a:lstStyle/>
                    <a:p>
                      <a:r>
                        <a:rPr lang="en-US" dirty="0"/>
                        <a:t>Calculate average of some mark, i.e., body size</a:t>
                      </a:r>
                      <a:r>
                        <a:rPr lang="en-US"/>
                        <a:t>, condition</a:t>
                      </a:r>
                      <a:endParaRPr lang="en-US" dirty="0"/>
                    </a:p>
                  </a:txBody>
                  <a:tcPr/>
                </a:tc>
                <a:extLst>
                  <a:ext uri="{0D108BD9-81ED-4DB2-BD59-A6C34878D82A}">
                    <a16:rowId xmlns:a16="http://schemas.microsoft.com/office/drawing/2014/main" val="3139464425"/>
                  </a:ext>
                </a:extLst>
              </a:tr>
            </a:tbl>
          </a:graphicData>
        </a:graphic>
      </p:graphicFrame>
    </p:spTree>
    <p:extLst>
      <p:ext uri="{BB962C8B-B14F-4D97-AF65-F5344CB8AC3E}">
        <p14:creationId xmlns:p14="http://schemas.microsoft.com/office/powerpoint/2010/main" val="286218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3600" dirty="0"/>
              <a:t>Occupancy models</a:t>
            </a:r>
          </a:p>
          <a:p>
            <a:pPr marL="514350" indent="-514350">
              <a:buAutoNum type="arabicPeriod" startAt="2"/>
            </a:pPr>
            <a:endParaRPr lang="en-GB" sz="3600" dirty="0"/>
          </a:p>
        </p:txBody>
      </p:sp>
    </p:spTree>
    <p:extLst>
      <p:ext uri="{BB962C8B-B14F-4D97-AF65-F5344CB8AC3E}">
        <p14:creationId xmlns:p14="http://schemas.microsoft.com/office/powerpoint/2010/main" val="2824487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98AF4157-CEF5-4519-9084-282A7321C2DC}"/>
                  </a:ext>
                </a:extLst>
              </p:cNvPr>
              <p:cNvSpPr>
                <a:spLocks noGrp="1"/>
              </p:cNvSpPr>
              <p:nvPr>
                <p:ph idx="1"/>
              </p:nvPr>
            </p:nvSpPr>
            <p:spPr>
              <a:xfrm>
                <a:off x="228600" y="1066800"/>
                <a:ext cx="8686800" cy="5562600"/>
              </a:xfrm>
            </p:spPr>
            <p:txBody>
              <a:bodyPr/>
              <a:lstStyle/>
              <a:p>
                <a:pPr>
                  <a:buNone/>
                </a:pPr>
                <a:r>
                  <a:rPr lang="en-US" dirty="0"/>
                  <a:t>Estimating detectability</a:t>
                </a:r>
              </a:p>
              <a:p>
                <a14:m>
                  <m:oMath xmlns:m="http://schemas.openxmlformats.org/officeDocument/2006/math">
                    <m:r>
                      <a:rPr lang="en-US" sz="2800" b="0" i="1" smtClean="0">
                        <a:latin typeface="Cambria Math" panose="02040503050406030204" pitchFamily="18" charset="0"/>
                      </a:rPr>
                      <m:t>𝜆</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=0.5</m:t>
                    </m:r>
                  </m:oMath>
                </a14:m>
                <a:r>
                  <a:rPr lang="en-US" sz="2800" dirty="0"/>
                  <a:t> where </a:t>
                </a:r>
                <a14:m>
                  <m:oMath xmlns:m="http://schemas.openxmlformats.org/officeDocument/2006/math">
                    <m:r>
                      <a:rPr lang="en-US" sz="2800" b="0" i="1" smtClean="0">
                        <a:latin typeface="Cambria Math" panose="02040503050406030204" pitchFamily="18" charset="0"/>
                      </a:rPr>
                      <m:t>𝜆</m:t>
                    </m:r>
                  </m:oMath>
                </a14:m>
                <a:r>
                  <a:rPr lang="en-US" sz="2800" dirty="0"/>
                  <a:t> is density and </a:t>
                </a:r>
                <a14:m>
                  <m:oMath xmlns:m="http://schemas.openxmlformats.org/officeDocument/2006/math">
                    <m:r>
                      <a:rPr lang="en-US" sz="2800" b="0" i="1" smtClean="0">
                        <a:latin typeface="Cambria Math" panose="02040503050406030204" pitchFamily="18" charset="0"/>
                      </a:rPr>
                      <m:t>𝑞</m:t>
                    </m:r>
                  </m:oMath>
                </a14:m>
                <a:r>
                  <a:rPr lang="en-US" sz="2800" dirty="0"/>
                  <a:t> is detectability</a:t>
                </a:r>
              </a:p>
              <a:p>
                <a:pPr marL="0" indent="0">
                  <a:buNone/>
                </a:pPr>
                <a:endParaRPr lang="en-US" dirty="0"/>
              </a:p>
            </p:txBody>
          </p:sp>
        </mc:Choice>
        <mc:Fallback>
          <p:sp>
            <p:nvSpPr>
              <p:cNvPr id="6" name="Content Placeholder 2">
                <a:extLst>
                  <a:ext uri="{FF2B5EF4-FFF2-40B4-BE49-F238E27FC236}">
                    <a16:creationId xmlns:a16="http://schemas.microsoft.com/office/drawing/2014/main" id="{98AF4157-CEF5-4519-9084-282A7321C2DC}"/>
                  </a:ext>
                </a:extLst>
              </p:cNvPr>
              <p:cNvSpPr>
                <a:spLocks noGrp="1" noRot="1" noChangeAspect="1" noMove="1" noResize="1" noEditPoints="1" noAdjustHandles="1" noChangeArrowheads="1" noChangeShapeType="1" noTextEdit="1"/>
              </p:cNvSpPr>
              <p:nvPr>
                <p:ph idx="1"/>
              </p:nvPr>
            </p:nvSpPr>
            <p:spPr>
              <a:xfrm>
                <a:off x="228600" y="1066800"/>
                <a:ext cx="8686800" cy="5562600"/>
              </a:xfrm>
              <a:blipFill>
                <a:blip r:embed="rId2"/>
                <a:stretch>
                  <a:fillRect l="-1474" t="-986"/>
                </a:stretch>
              </a:blipFill>
            </p:spPr>
            <p:txBody>
              <a:bodyPr/>
              <a:lstStyle/>
              <a:p>
                <a:r>
                  <a:rPr lang="en-US">
                    <a:noFill/>
                  </a:rPr>
                  <a:t> </a:t>
                </a:r>
              </a:p>
            </p:txBody>
          </p:sp>
        </mc:Fallback>
      </mc:AlternateContent>
      <p:pic>
        <p:nvPicPr>
          <p:cNvPr id="7" name="Picture 6" descr="Fig 2b.jpg">
            <a:extLst>
              <a:ext uri="{FF2B5EF4-FFF2-40B4-BE49-F238E27FC236}">
                <a16:creationId xmlns:a16="http://schemas.microsoft.com/office/drawing/2014/main" id="{95B007B7-DE38-40C4-95E9-DA9746B34FE3}"/>
              </a:ext>
            </a:extLst>
          </p:cNvPr>
          <p:cNvPicPr>
            <a:picLocks noChangeAspect="1"/>
          </p:cNvPicPr>
          <p:nvPr/>
        </p:nvPicPr>
        <p:blipFill>
          <a:blip r:embed="rId3" cstate="print"/>
          <a:stretch>
            <a:fillRect/>
          </a:stretch>
        </p:blipFill>
        <p:spPr>
          <a:xfrm>
            <a:off x="457200" y="2438400"/>
            <a:ext cx="8229600" cy="4114800"/>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5C6C4BC-EDF4-496F-ADFC-C72D46D4E70B}"/>
                  </a:ext>
                </a:extLst>
              </p:cNvPr>
              <p:cNvSpPr txBox="1"/>
              <p:nvPr/>
            </p:nvSpPr>
            <p:spPr>
              <a:xfrm>
                <a:off x="1051560" y="4646890"/>
                <a:ext cx="3589020" cy="923330"/>
              </a:xfrm>
              <a:prstGeom prst="rect">
                <a:avLst/>
              </a:prstGeom>
              <a:noFill/>
            </p:spPr>
            <p:txBody>
              <a:bodyPr wrap="square" rtlCol="0">
                <a:spAutoFit/>
              </a:bodyPr>
              <a:lstStyle/>
              <a:p>
                <a:r>
                  <a:rPr lang="en-US" b="0" dirty="0"/>
                  <a:t> If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→0</m:t>
                    </m:r>
                  </m:oMath>
                </a14:m>
                <a:endParaRPr lang="en-US" b="0" i="1" dirty="0">
                  <a:latin typeface="Cambria Math" panose="02040503050406030204" pitchFamily="18" charset="0"/>
                  <a:ea typeface="Cambria Math" panose="02040503050406030204" pitchFamily="18" charset="0"/>
                </a:endParaRPr>
              </a:p>
              <a:p>
                <a:r>
                  <a:rPr lang="en-US" b="0" dirty="0">
                    <a:ea typeface="Cambria Math" panose="02040503050406030204" pitchFamily="18" charset="0"/>
                  </a:rPr>
                  <a:t>Then: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𝑃𝑜𝑖𝑠𝑠𝑜𝑛</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𝜆</m:t>
                        </m:r>
                      </m:e>
                    </m:d>
                  </m:oMath>
                </a14:m>
                <a:endParaRPr lang="en-US" b="0" dirty="0">
                  <a:ea typeface="Cambria Math" panose="02040503050406030204" pitchFamily="18" charset="0"/>
                </a:endParaRPr>
              </a:p>
              <a:p>
                <a:r>
                  <a:rPr lang="en-US" dirty="0"/>
                  <a:t>So:  </a:t>
                </a:r>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𝐷</m:t>
                    </m:r>
                  </m:oMath>
                </a14:m>
                <a:endParaRPr lang="en-US" dirty="0"/>
              </a:p>
            </p:txBody>
          </p:sp>
        </mc:Choice>
        <mc:Fallback>
          <p:sp>
            <p:nvSpPr>
              <p:cNvPr id="3" name="TextBox 2">
                <a:extLst>
                  <a:ext uri="{FF2B5EF4-FFF2-40B4-BE49-F238E27FC236}">
                    <a16:creationId xmlns:a16="http://schemas.microsoft.com/office/drawing/2014/main" id="{55C6C4BC-EDF4-496F-ADFC-C72D46D4E70B}"/>
                  </a:ext>
                </a:extLst>
              </p:cNvPr>
              <p:cNvSpPr txBox="1">
                <a:spLocks noRot="1" noChangeAspect="1" noMove="1" noResize="1" noEditPoints="1" noAdjustHandles="1" noChangeArrowheads="1" noChangeShapeType="1" noTextEdit="1"/>
              </p:cNvSpPr>
              <p:nvPr/>
            </p:nvSpPr>
            <p:spPr>
              <a:xfrm>
                <a:off x="1051560" y="4646890"/>
                <a:ext cx="3589020" cy="923330"/>
              </a:xfrm>
              <a:prstGeom prst="rect">
                <a:avLst/>
              </a:prstGeom>
              <a:blipFill>
                <a:blip r:embed="rId4"/>
                <a:stretch>
                  <a:fillRect l="-1531" t="-3289" b="-92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B7FD23A-1B98-4371-958D-2C766109E359}"/>
                  </a:ext>
                </a:extLst>
              </p:cNvPr>
              <p:cNvSpPr txBox="1"/>
              <p:nvPr/>
            </p:nvSpPr>
            <p:spPr>
              <a:xfrm>
                <a:off x="5097780" y="4585930"/>
                <a:ext cx="3589020" cy="949234"/>
              </a:xfrm>
              <a:prstGeom prst="rect">
                <a:avLst/>
              </a:prstGeom>
              <a:noFill/>
            </p:spPr>
            <p:txBody>
              <a:bodyPr wrap="square" rtlCol="0">
                <a:spAutoFit/>
              </a:bodyPr>
              <a:lstStyle/>
              <a:p>
                <a:r>
                  <a:rPr lang="en-US" b="0" dirty="0"/>
                  <a:t> If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→0</m:t>
                    </m:r>
                  </m:oMath>
                </a14:m>
                <a:endParaRPr lang="en-US" b="0" i="1" dirty="0">
                  <a:latin typeface="Cambria Math" panose="02040503050406030204" pitchFamily="18" charset="0"/>
                  <a:ea typeface="Cambria Math" panose="02040503050406030204" pitchFamily="18" charset="0"/>
                </a:endParaRPr>
              </a:p>
              <a:p>
                <a:r>
                  <a:rPr lang="en-US" b="0" dirty="0">
                    <a:ea typeface="Cambria Math" panose="02040503050406030204" pitchFamily="18" charset="0"/>
                  </a:rPr>
                  <a:t>Then: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Pr</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𝐷</m:t>
                        </m:r>
                      </m:sup>
                    </m:sSup>
                  </m:oMath>
                </a14:m>
                <a:endParaRPr lang="en-US" b="0" dirty="0">
                  <a:ea typeface="Cambria Math" panose="02040503050406030204" pitchFamily="18" charset="0"/>
                </a:endParaRPr>
              </a:p>
              <a:p>
                <a:r>
                  <a:rPr lang="en-US" dirty="0"/>
                  <a:t>So:  </a:t>
                </a:r>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=0)</m:t>
                        </m:r>
                      </m:e>
                    </m:d>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𝐷</m:t>
                        </m:r>
                      </m:sup>
                    </m:sSup>
                  </m:oMath>
                </a14:m>
                <a:endParaRPr lang="en-US" dirty="0"/>
              </a:p>
            </p:txBody>
          </p:sp>
        </mc:Choice>
        <mc:Fallback>
          <p:sp>
            <p:nvSpPr>
              <p:cNvPr id="8" name="TextBox 7">
                <a:extLst>
                  <a:ext uri="{FF2B5EF4-FFF2-40B4-BE49-F238E27FC236}">
                    <a16:creationId xmlns:a16="http://schemas.microsoft.com/office/drawing/2014/main" id="{3B7FD23A-1B98-4371-958D-2C766109E359}"/>
                  </a:ext>
                </a:extLst>
              </p:cNvPr>
              <p:cNvSpPr txBox="1">
                <a:spLocks noRot="1" noChangeAspect="1" noMove="1" noResize="1" noEditPoints="1" noAdjustHandles="1" noChangeArrowheads="1" noChangeShapeType="1" noTextEdit="1"/>
              </p:cNvSpPr>
              <p:nvPr/>
            </p:nvSpPr>
            <p:spPr>
              <a:xfrm>
                <a:off x="5097780" y="4585930"/>
                <a:ext cx="3589020" cy="949234"/>
              </a:xfrm>
              <a:prstGeom prst="rect">
                <a:avLst/>
              </a:prstGeom>
              <a:blipFill>
                <a:blip r:embed="rId5"/>
                <a:stretch>
                  <a:fillRect l="-1358" t="-3205" b="-9615"/>
                </a:stretch>
              </a:blipFill>
            </p:spPr>
            <p:txBody>
              <a:bodyPr/>
              <a:lstStyle/>
              <a:p>
                <a:r>
                  <a:rPr lang="en-US">
                    <a:noFill/>
                  </a:rPr>
                  <a:t> </a:t>
                </a:r>
              </a:p>
            </p:txBody>
          </p:sp>
        </mc:Fallback>
      </mc:AlternateContent>
    </p:spTree>
    <p:extLst>
      <p:ext uri="{BB962C8B-B14F-4D97-AF65-F5344CB8AC3E}">
        <p14:creationId xmlns:p14="http://schemas.microsoft.com/office/powerpoint/2010/main" val="48788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2">
            <a:extLst>
              <a:ext uri="{FF2B5EF4-FFF2-40B4-BE49-F238E27FC236}">
                <a16:creationId xmlns:a16="http://schemas.microsoft.com/office/drawing/2014/main" id="{98AF4157-CEF5-4519-9084-282A7321C2DC}"/>
              </a:ext>
            </a:extLst>
          </p:cNvPr>
          <p:cNvSpPr>
            <a:spLocks noGrp="1"/>
          </p:cNvSpPr>
          <p:nvPr>
            <p:ph idx="1"/>
          </p:nvPr>
        </p:nvSpPr>
        <p:spPr>
          <a:xfrm>
            <a:off x="228600" y="1066800"/>
            <a:ext cx="8686800" cy="5562600"/>
          </a:xfrm>
        </p:spPr>
        <p:txBody>
          <a:bodyPr/>
          <a:lstStyle/>
          <a:p>
            <a:pPr>
              <a:buNone/>
            </a:pPr>
            <a:r>
              <a:rPr lang="en-US" dirty="0"/>
              <a:t>Assumptions</a:t>
            </a:r>
          </a:p>
          <a:p>
            <a:r>
              <a:rPr lang="en-US" dirty="0"/>
              <a:t>Multi-level sampling design with sites (primary) and samples within site (secondary)</a:t>
            </a:r>
          </a:p>
          <a:p>
            <a:r>
              <a:rPr lang="en-US" dirty="0"/>
              <a:t>Secondary sampling has “demographic closure”</a:t>
            </a:r>
          </a:p>
          <a:p>
            <a:pPr lvl="1"/>
            <a:r>
              <a:rPr lang="en-US" dirty="0"/>
              <a:t>No change in abundance</a:t>
            </a:r>
          </a:p>
          <a:p>
            <a:r>
              <a:rPr lang="en-US" dirty="0"/>
              <a:t>Individuals are homogenous and independently encountered in each secondary sample</a:t>
            </a:r>
          </a:p>
        </p:txBody>
      </p:sp>
    </p:spTree>
    <p:extLst>
      <p:ext uri="{BB962C8B-B14F-4D97-AF65-F5344CB8AC3E}">
        <p14:creationId xmlns:p14="http://schemas.microsoft.com/office/powerpoint/2010/main" val="117825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3600" dirty="0"/>
              <a:t>Optimal predictions and bias correction</a:t>
            </a:r>
          </a:p>
          <a:p>
            <a:pPr marL="514350" indent="-514350">
              <a:buAutoNum type="arabicPeriod" startAt="2"/>
            </a:pPr>
            <a:endParaRPr lang="en-GB" sz="3600" dirty="0"/>
          </a:p>
        </p:txBody>
      </p:sp>
    </p:spTree>
    <p:extLst>
      <p:ext uri="{BB962C8B-B14F-4D97-AF65-F5344CB8AC3E}">
        <p14:creationId xmlns:p14="http://schemas.microsoft.com/office/powerpoint/2010/main" val="276523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Review:</a:t>
                </a:r>
              </a:p>
              <a:p>
                <a:pPr marL="914400" lvl="1" indent="-514350">
                  <a:buAutoNum type="arabicPeriod"/>
                </a:pPr>
                <a:r>
                  <a:rPr lang="en-US" dirty="0"/>
                  <a:t>Mixed-effects estimation involves maximizing the marginal likelihood</a:t>
                </a:r>
              </a:p>
              <a:p>
                <a:pPr marL="400050" lvl="1" indent="0">
                  <a:buNone/>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r>
                            <a:rPr lang="en-US" b="1" i="0">
                              <a:latin typeface="Cambria Math" panose="02040503050406030204" pitchFamily="18" charset="0"/>
                              <a:ea typeface="Cambria Math" panose="02040503050406030204" pitchFamily="18" charset="0"/>
                            </a:rPr>
                            <m:t>𝛉</m:t>
                          </m:r>
                        </m:e>
                      </m:ac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argma</m:t>
                          </m:r>
                          <m:r>
                            <m:rPr>
                              <m:sty m:val="p"/>
                            </m:rPr>
                            <a:rPr lang="en-US" b="0" i="0" smtClean="0">
                              <a:latin typeface="Cambria Math" panose="02040503050406030204" pitchFamily="18" charset="0"/>
                              <a:ea typeface="Cambria Math" panose="02040503050406030204" pitchFamily="18" charset="0"/>
                            </a:rPr>
                            <m:t>x</m:t>
                          </m:r>
                        </m:e>
                        <m:sub>
                          <m:r>
                            <a:rPr lang="en-US" b="1" i="0" smtClean="0">
                              <a:latin typeface="Cambria Math" panose="02040503050406030204" pitchFamily="18" charset="0"/>
                              <a:ea typeface="Cambria Math" panose="02040503050406030204" pitchFamily="18" charset="0"/>
                            </a:rPr>
                            <m:t>𝛉</m:t>
                          </m:r>
                        </m:sub>
                      </m:sSub>
                      <m:d>
                        <m:dPr>
                          <m:ctrlPr>
                            <a:rPr lang="en-US" b="0" i="1" smtClean="0">
                              <a:latin typeface="Cambria Math" panose="02040503050406030204" pitchFamily="18" charset="0"/>
                              <a:ea typeface="Cambria Math" panose="02040503050406030204" pitchFamily="18" charset="0"/>
                            </a:rPr>
                          </m:ctrlPr>
                        </m:dPr>
                        <m:e>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Pr</m:t>
                                  </m:r>
                                </m:fName>
                                <m:e>
                                  <m:d>
                                    <m:dPr>
                                      <m:ctrlPr>
                                        <a:rPr lang="en-US" b="0"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𝐲</m:t>
                                      </m:r>
                                    </m:e>
                                    <m:e>
                                      <m:r>
                                        <a:rPr lang="en-US" b="1" i="0" smtClean="0">
                                          <a:latin typeface="Cambria Math" panose="02040503050406030204" pitchFamily="18" charset="0"/>
                                          <a:ea typeface="Cambria Math" panose="02040503050406030204" pitchFamily="18" charset="0"/>
                                        </a:rPr>
                                        <m:t>𝛉</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𝐮</m:t>
                                      </m:r>
                                    </m:e>
                                  </m:d>
                                </m:e>
                              </m:func>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Pr</m:t>
                                  </m:r>
                                </m:fName>
                                <m:e>
                                  <m:d>
                                    <m:dPr>
                                      <m:ctrlPr>
                                        <a:rPr lang="en-US" b="0"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𝐮</m:t>
                                      </m:r>
                                    </m:e>
                                    <m:e>
                                      <m:r>
                                        <a:rPr lang="en-US" b="1" i="0" smtClean="0">
                                          <a:latin typeface="Cambria Math" panose="02040503050406030204" pitchFamily="18" charset="0"/>
                                          <a:ea typeface="Cambria Math" panose="02040503050406030204" pitchFamily="18" charset="0"/>
                                        </a:rPr>
                                        <m:t>𝛉</m:t>
                                      </m:r>
                                    </m:e>
                                  </m:d>
                                </m:e>
                              </m:func>
                              <m:r>
                                <a:rPr lang="en-US" b="0" i="1" smtClean="0">
                                  <a:latin typeface="Cambria Math" panose="02040503050406030204" pitchFamily="18" charset="0"/>
                                  <a:ea typeface="Cambria Math" panose="02040503050406030204" pitchFamily="18" charset="0"/>
                                </a:rPr>
                                <m:t>𝑑𝑢</m:t>
                              </m:r>
                            </m:e>
                          </m:nary>
                        </m:e>
                      </m:d>
                    </m:oMath>
                  </m:oMathPara>
                </a14:m>
                <a:endParaRPr lang="en-US" dirty="0"/>
              </a:p>
              <a:p>
                <a:pPr marL="400050" lvl="1" indent="0">
                  <a:buNone/>
                </a:pPr>
                <a:r>
                  <a:rPr lang="en-US" dirty="0"/>
                  <a:t>2.   Predicting random effects is called “Empirical Bayes” and </a:t>
                </a:r>
                <a:r>
                  <a:rPr lang="en-US"/>
                  <a:t>done 	by </a:t>
                </a:r>
                <a:r>
                  <a:rPr lang="en-US" dirty="0"/>
                  <a:t>maximizing the joint likelihood conditional on </a:t>
                </a:r>
                <a14:m>
                  <m:oMath xmlns:m="http://schemas.openxmlformats.org/officeDocument/2006/math">
                    <m:acc>
                      <m:accPr>
                        <m:chr m:val="̂"/>
                        <m:ctrlPr>
                          <a:rPr lang="en-US" b="1" i="1">
                            <a:latin typeface="Cambria Math" panose="02040503050406030204" pitchFamily="18" charset="0"/>
                            <a:ea typeface="Cambria Math" panose="02040503050406030204" pitchFamily="18" charset="0"/>
                          </a:rPr>
                        </m:ctrlPr>
                      </m:accPr>
                      <m:e>
                        <m:r>
                          <a:rPr lang="en-US" b="1">
                            <a:latin typeface="Cambria Math" panose="02040503050406030204" pitchFamily="18" charset="0"/>
                            <a:ea typeface="Cambria Math" panose="02040503050406030204" pitchFamily="18" charset="0"/>
                          </a:rPr>
                          <m:t>𝛉</m:t>
                        </m:r>
                      </m:e>
                    </m:acc>
                  </m:oMath>
                </a14:m>
                <a:endParaRPr lang="en-US" dirty="0"/>
              </a:p>
              <a:p>
                <a:pPr marL="40005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1" i="0">
                              <a:latin typeface="Cambria Math" panose="02040503050406030204" pitchFamily="18" charset="0"/>
                            </a:rPr>
                            <m:t>𝐮</m:t>
                          </m:r>
                        </m:e>
                      </m:acc>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argmax</m:t>
                          </m:r>
                        </m:e>
                        <m:sub>
                          <m:r>
                            <a:rPr lang="en-US" b="1" i="0" smtClean="0">
                              <a:latin typeface="Cambria Math" panose="02040503050406030204" pitchFamily="18" charset="0"/>
                              <a:ea typeface="Cambria Math" panose="02040503050406030204" pitchFamily="18" charset="0"/>
                            </a:rPr>
                            <m:t>𝐮</m:t>
                          </m:r>
                        </m:sub>
                      </m:sSub>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𝐲</m:t>
                                  </m:r>
                                </m:e>
                                <m:e>
                                  <m:acc>
                                    <m:accPr>
                                      <m:chr m:val="̂"/>
                                      <m:ctrlPr>
                                        <a:rPr lang="en-US" b="1" i="1">
                                          <a:latin typeface="Cambria Math" panose="02040503050406030204" pitchFamily="18" charset="0"/>
                                          <a:ea typeface="Cambria Math" panose="02040503050406030204" pitchFamily="18" charset="0"/>
                                        </a:rPr>
                                      </m:ctrlPr>
                                    </m:accPr>
                                    <m:e>
                                      <m:r>
                                        <a:rPr lang="en-US" b="1">
                                          <a:latin typeface="Cambria Math" panose="02040503050406030204" pitchFamily="18" charset="0"/>
                                          <a:ea typeface="Cambria Math" panose="02040503050406030204" pitchFamily="18" charset="0"/>
                                        </a:rPr>
                                        <m:t>𝛉</m:t>
                                      </m:r>
                                    </m:e>
                                  </m:acc>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𝐮</m:t>
                                  </m:r>
                                </m:e>
                              </m:d>
                            </m:e>
                          </m:func>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𝐮</m:t>
                                  </m:r>
                                </m:e>
                                <m:e>
                                  <m:acc>
                                    <m:accPr>
                                      <m:chr m:val="̂"/>
                                      <m:ctrlPr>
                                        <a:rPr lang="en-US" b="1" i="1">
                                          <a:latin typeface="Cambria Math" panose="02040503050406030204" pitchFamily="18" charset="0"/>
                                          <a:ea typeface="Cambria Math" panose="02040503050406030204" pitchFamily="18" charset="0"/>
                                        </a:rPr>
                                      </m:ctrlPr>
                                    </m:accPr>
                                    <m:e>
                                      <m:r>
                                        <a:rPr lang="en-US" b="1">
                                          <a:latin typeface="Cambria Math" panose="02040503050406030204" pitchFamily="18" charset="0"/>
                                          <a:ea typeface="Cambria Math" panose="02040503050406030204" pitchFamily="18" charset="0"/>
                                        </a:rPr>
                                        <m:t>𝛉</m:t>
                                      </m:r>
                                    </m:e>
                                  </m:acc>
                                </m:e>
                              </m:d>
                            </m:e>
                          </m:func>
                        </m:e>
                      </m:d>
                    </m:oMath>
                  </m:oMathPara>
                </a14:m>
                <a:endParaRPr lang="en-US" dirty="0"/>
              </a:p>
              <a:p>
                <a:pPr marL="400050" lvl="1" indent="0">
                  <a:buNone/>
                </a:pPr>
                <a:endParaRPr lang="en-US" dirty="0"/>
              </a:p>
              <a:p>
                <a:pPr marL="514350" indent="-514350">
                  <a:buAutoNum type="arabicPeriod" startAt="3"/>
                </a:pPr>
                <a:endParaRPr lang="en-US" dirty="0"/>
              </a:p>
              <a:p>
                <a:pPr marL="514350" indent="-514350">
                  <a:buAutoNum type="arabicPeriod" startAt="3"/>
                </a:pPr>
                <a:endParaRPr lang="en-US" dirty="0"/>
              </a:p>
              <a:p>
                <a:pPr marL="514350" indent="-514350">
                  <a:buAutoNum type="arabicPeriod" startAt="2"/>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026"/>
                </a:stretch>
              </a:blipFill>
            </p:spPr>
            <p:txBody>
              <a:bodyPr/>
              <a:lstStyle/>
              <a:p>
                <a:r>
                  <a:rPr lang="en-US">
                    <a:noFill/>
                  </a:rPr>
                  <a:t> </a:t>
                </a:r>
              </a:p>
            </p:txBody>
          </p:sp>
        </mc:Fallback>
      </mc:AlternateContent>
    </p:spTree>
    <p:extLst>
      <p:ext uri="{BB962C8B-B14F-4D97-AF65-F5344CB8AC3E}">
        <p14:creationId xmlns:p14="http://schemas.microsoft.com/office/powerpoint/2010/main" val="190795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Review:</a:t>
                </a:r>
              </a:p>
              <a:p>
                <a:pPr marL="914400" lvl="1" indent="-514350">
                  <a:buFont typeface="+mj-lt"/>
                  <a:buAutoNum type="arabicPeriod"/>
                </a:pPr>
                <a:r>
                  <a:rPr lang="en-US" dirty="0"/>
                  <a:t>Mixed-effects models are “consistent” (if the model is correct)</a:t>
                </a:r>
              </a:p>
              <a:p>
                <a:pPr marL="40005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1" i="0">
                              <a:latin typeface="Cambria Math" panose="02040503050406030204" pitchFamily="18" charset="0"/>
                              <a:ea typeface="Cambria Math" panose="02040503050406030204" pitchFamily="18" charset="0"/>
                            </a:rPr>
                            <m:t>𝛉</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0">
                              <a:latin typeface="Cambria Math" panose="02040503050406030204" pitchFamily="18" charset="0"/>
                              <a:ea typeface="Cambria Math" panose="02040503050406030204" pitchFamily="18" charset="0"/>
                            </a:rPr>
                            <m:t>𝛉</m:t>
                          </m:r>
                        </m:e>
                        <m:sub>
                          <m:r>
                            <a:rPr lang="en-US" i="1">
                              <a:latin typeface="Cambria Math" panose="02040503050406030204" pitchFamily="18" charset="0"/>
                              <a:ea typeface="Cambria Math" panose="02040503050406030204" pitchFamily="18" charset="0"/>
                            </a:rPr>
                            <m:t>𝑡𝑟𝑢𝑒</m:t>
                          </m:r>
                        </m:sub>
                      </m:sSub>
                      <m:r>
                        <a:rPr lang="en-US" i="1">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sample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sizes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get</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large</m:t>
                      </m:r>
                    </m:oMath>
                  </m:oMathPara>
                </a14:m>
                <a:endParaRPr lang="en-US" dirty="0"/>
              </a:p>
              <a:p>
                <a:pPr marL="914400" lvl="1" indent="-514350">
                  <a:buAutoNum type="arabicPeriod" startAt="2"/>
                </a:pPr>
                <a:r>
                  <a:rPr lang="en-US" dirty="0"/>
                  <a:t>Linear mixed-effects models are generally “unbiased” (or REML can correct for bias in variance estimators)</a:t>
                </a:r>
              </a:p>
              <a:p>
                <a:pPr marL="40005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b="1">
                                  <a:latin typeface="Cambria Math" panose="02040503050406030204" pitchFamily="18" charset="0"/>
                                  <a:ea typeface="Cambria Math" panose="02040503050406030204" pitchFamily="18" charset="0"/>
                                </a:rPr>
                                <m:t>𝛉</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𝛉</m:t>
                              </m:r>
                            </m:e>
                            <m:sub>
                              <m:r>
                                <a:rPr lang="en-US" i="1">
                                  <a:latin typeface="Cambria Math" panose="02040503050406030204" pitchFamily="18" charset="0"/>
                                  <a:ea typeface="Cambria Math" panose="02040503050406030204" pitchFamily="18" charset="0"/>
                                </a:rPr>
                                <m:t>𝑡𝑟𝑢𝑒</m:t>
                              </m:r>
                            </m:sub>
                          </m:sSub>
                        </m:e>
                      </m:d>
                      <m:r>
                        <a:rPr lang="en-US" i="1">
                          <a:latin typeface="Cambria Math" panose="02040503050406030204" pitchFamily="18" charset="0"/>
                          <a:ea typeface="Cambria Math" panose="02040503050406030204" pitchFamily="18" charset="0"/>
                        </a:rPr>
                        <m:t>=0</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regardless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sample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sizes</m:t>
                      </m:r>
                    </m:oMath>
                  </m:oMathPara>
                </a14:m>
                <a:endParaRPr lang="en-US" dirty="0"/>
              </a:p>
              <a:p>
                <a:pPr marL="914400" lvl="1" indent="-514350">
                  <a:buAutoNum type="arabicPeriod" startAt="3"/>
                </a:pPr>
                <a:r>
                  <a:rPr lang="en-US" dirty="0"/>
                  <a:t>Empirical Bayes estimates of random effects are generally suitable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acc>
                            <m:accPr>
                              <m:chr m:val="̂"/>
                              <m:ctrlPr>
                                <a:rPr lang="en-US" b="1" i="1">
                                  <a:latin typeface="Cambria Math" panose="02040503050406030204" pitchFamily="18" charset="0"/>
                                  <a:ea typeface="Cambria Math" panose="02040503050406030204" pitchFamily="18" charset="0"/>
                                </a:rPr>
                              </m:ctrlPr>
                            </m:accPr>
                            <m:e>
                              <m:r>
                                <a:rPr lang="en-US" b="1" i="0" smtClean="0">
                                  <a:latin typeface="Cambria Math" panose="02040503050406030204" pitchFamily="18" charset="0"/>
                                  <a:ea typeface="Cambria Math" panose="02040503050406030204" pitchFamily="18" charset="0"/>
                                </a:rPr>
                                <m:t>𝐮</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𝐮</m:t>
                              </m:r>
                            </m:e>
                            <m:sub>
                              <m:r>
                                <a:rPr lang="en-US" i="1">
                                  <a:latin typeface="Cambria Math" panose="02040503050406030204" pitchFamily="18" charset="0"/>
                                  <a:ea typeface="Cambria Math" panose="02040503050406030204" pitchFamily="18" charset="0"/>
                                </a:rPr>
                                <m:t>𝑡𝑟𝑢𝑒</m:t>
                              </m:r>
                            </m:sub>
                          </m:sSub>
                        </m:e>
                      </m:d>
                      <m:r>
                        <m:rPr>
                          <m:sty m:val="p"/>
                        </m:rPr>
                        <a:rPr lang="en-US">
                          <a:latin typeface="Cambria Math" panose="02040503050406030204" pitchFamily="18" charset="0"/>
                          <a:ea typeface="Cambria Math" panose="02040503050406030204" pitchFamily="18" charset="0"/>
                        </a:rPr>
                        <m:t>is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generally</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small</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and</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often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approaches</m:t>
                      </m:r>
                      <m:r>
                        <a:rPr lang="en-US" b="0" i="0" smtClean="0">
                          <a:latin typeface="Cambria Math" panose="02040503050406030204" pitchFamily="18" charset="0"/>
                          <a:ea typeface="Cambria Math" panose="02040503050406030204" pitchFamily="18" charset="0"/>
                        </a:rPr>
                        <m:t> 0</m:t>
                      </m:r>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026" r="-610"/>
                </a:stretch>
              </a:blipFill>
            </p:spPr>
            <p:txBody>
              <a:bodyPr/>
              <a:lstStyle/>
              <a:p>
                <a:r>
                  <a:rPr lang="en-US">
                    <a:noFill/>
                  </a:rPr>
                  <a:t> </a:t>
                </a:r>
              </a:p>
            </p:txBody>
          </p:sp>
        </mc:Fallback>
      </mc:AlternateContent>
    </p:spTree>
    <p:extLst>
      <p:ext uri="{BB962C8B-B14F-4D97-AF65-F5344CB8AC3E}">
        <p14:creationId xmlns:p14="http://schemas.microsoft.com/office/powerpoint/2010/main" val="41467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What if we have data:</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𝑃𝑜𝑖𝑠𝑠𝑜𝑛</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sup>
                          </m:sSup>
                        </m:e>
                      </m:d>
                    </m:oMath>
                  </m:oMathPara>
                </a14:m>
                <a:endParaRPr lang="en-GB" dirty="0"/>
              </a:p>
              <a:p>
                <a:pPr marL="0" indent="0">
                  <a:buNone/>
                </a:pP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oMath>
                </a14:m>
                <a:r>
                  <a:rPr lang="en-GB" dirty="0"/>
                  <a:t> is a random </a:t>
                </a:r>
                <a:r>
                  <a:rPr lang="en-GB" dirty="0" err="1"/>
                  <a:t>spatio</a:t>
                </a:r>
                <a:r>
                  <a:rPr lang="en-GB" dirty="0"/>
                  <a:t>-temporal effect…</a:t>
                </a:r>
              </a:p>
              <a:p>
                <a:pPr marL="0" indent="0">
                  <a:buNone/>
                </a:pPr>
                <a:endParaRPr lang="en-US" dirty="0"/>
              </a:p>
              <a:p>
                <a:pPr marL="0" indent="0">
                  <a:buNone/>
                </a:pPr>
                <a:r>
                  <a:rPr lang="en-US" dirty="0"/>
                  <a:t>… and we want to calculate a derived quantity: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sup>
                        <m:e>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e>
                              </m:d>
                            </m:sup>
                          </m:sSup>
                        </m:e>
                      </m:nary>
                    </m:oMath>
                  </m:oMathPara>
                </a14:m>
                <a:endParaRPr lang="en-GB" dirty="0"/>
              </a:p>
              <a:p>
                <a:pPr marL="0" indent="0">
                  <a:buNone/>
                </a:pPr>
                <a:r>
                  <a:rPr lang="en-US" dirty="0"/>
                  <a:t>The standard “plug-in” estimator 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𝑏</m:t>
                              </m:r>
                            </m:e>
                          </m:acc>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sup>
                        <m:e>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sSub>
                                <m:sSubPr>
                                  <m:ctrlPr>
                                    <a:rPr lang="en-US" i="1">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𝜀</m:t>
                                      </m:r>
                                    </m:e>
                                  </m:acc>
                                </m:e>
                                <m:sub>
                                  <m:r>
                                    <a:rPr lang="en-US" b="0" i="1" smtClean="0">
                                      <a:latin typeface="Cambria Math" panose="02040503050406030204" pitchFamily="18" charset="0"/>
                                    </a:rPr>
                                    <m:t>𝑡</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Sub>
                                </m:e>
                              </m:d>
                            </m:sup>
                          </m:sSup>
                        </m:e>
                      </m:nary>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4" t="-1744"/>
                </a:stretch>
              </a:blipFill>
            </p:spPr>
            <p:txBody>
              <a:bodyPr/>
              <a:lstStyle/>
              <a:p>
                <a:r>
                  <a:rPr lang="en-US">
                    <a:noFill/>
                  </a:rPr>
                  <a:t> </a:t>
                </a:r>
              </a:p>
            </p:txBody>
          </p:sp>
        </mc:Fallback>
      </mc:AlternateContent>
    </p:spTree>
    <p:extLst>
      <p:ext uri="{BB962C8B-B14F-4D97-AF65-F5344CB8AC3E}">
        <p14:creationId xmlns:p14="http://schemas.microsoft.com/office/powerpoint/2010/main" val="314402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a:t>The plug-in estimator has problems.</a:t>
                </a:r>
              </a:p>
              <a:p>
                <a:pPr lvl="1"/>
                <a:r>
                  <a:rPr lang="en-US" dirty="0"/>
                  <a:t>Let’s imagine a distribution for random variable </a:t>
                </a:r>
                <a:r>
                  <a:rPr lang="en-US" i="1" dirty="0"/>
                  <a:t>A</a:t>
                </a:r>
                <a:endParaRPr lang="en-US" dirty="0"/>
              </a:p>
              <a:p>
                <a:pPr lvl="1"/>
                <a:r>
                  <a:rPr lang="en-US" dirty="0"/>
                  <a:t>Let’s say we want to calculate quantity </a:t>
                </a:r>
                <a:r>
                  <a:rPr lang="en-US" i="1" dirty="0"/>
                  <a:t>B</a:t>
                </a:r>
                <a:endParaRPr lang="en-US" dirty="0"/>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US" dirty="0"/>
              </a:p>
              <a:p>
                <a:pPr lvl="1"/>
                <a:r>
                  <a:rPr lang="en-US" dirty="0"/>
                  <a:t>The expected value is obvious but difficult to compute:</a:t>
                </a:r>
              </a:p>
              <a:p>
                <a:pPr marL="40005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e>
                      </m:d>
                    </m:oMath>
                  </m:oMathPara>
                </a14:m>
                <a:endParaRPr lang="en-US" dirty="0"/>
              </a:p>
              <a:p>
                <a:pPr lvl="1"/>
                <a:r>
                  <a:rPr lang="en-US" dirty="0"/>
                  <a:t>However a Taylor’s series expansion shows:</a:t>
                </a:r>
              </a:p>
              <a:p>
                <a:pPr marL="40005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e>
                              </m:d>
                            </m:e>
                          </m:d>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𝕍</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oMath>
                  </m:oMathPara>
                </a14:m>
                <a:endParaRPr lang="en-US" dirty="0"/>
              </a:p>
              <a:p>
                <a:pPr lvl="1"/>
                <a:r>
                  <a:rPr lang="en-US" dirty="0"/>
                  <a:t>Even if we have a good estimator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e>
                    </m:d>
                  </m:oMath>
                </a14:m>
                <a:r>
                  <a:rPr lang="en-US" dirty="0"/>
                  <a:t>, the plug-in estimator sucks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e>
                          </m:d>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𝕍</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oMath>
                  </m:oMathPara>
                </a14:m>
                <a:endParaRPr lang="en-US" dirty="0"/>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20" t="-923"/>
                </a:stretch>
              </a:blipFill>
            </p:spPr>
            <p:txBody>
              <a:bodyPr/>
              <a:lstStyle/>
              <a:p>
                <a:r>
                  <a:rPr lang="en-GB">
                    <a:noFill/>
                  </a:rPr>
                  <a:t> </a:t>
                </a:r>
              </a:p>
            </p:txBody>
          </p:sp>
        </mc:Fallback>
      </mc:AlternateContent>
    </p:spTree>
    <p:extLst>
      <p:ext uri="{BB962C8B-B14F-4D97-AF65-F5344CB8AC3E}">
        <p14:creationId xmlns:p14="http://schemas.microsoft.com/office/powerpoint/2010/main" val="288400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US" dirty="0"/>
              <a:t>The plug-in estimator has problems.</a:t>
            </a:r>
          </a:p>
          <a:p>
            <a:pPr marL="514350" indent="-514350">
              <a:buFont typeface="+mj-lt"/>
              <a:buAutoNum type="arabicPeriod"/>
            </a:pPr>
            <a:endParaRPr lang="en-US" dirty="0"/>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72606EB8-491D-4DDF-8E6D-FEC55C010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1244600"/>
            <a:ext cx="8420100" cy="5613400"/>
          </a:xfrm>
          <a:prstGeom prst="rect">
            <a:avLst/>
          </a:prstGeom>
        </p:spPr>
      </p:pic>
    </p:spTree>
    <p:extLst>
      <p:ext uri="{BB962C8B-B14F-4D97-AF65-F5344CB8AC3E}">
        <p14:creationId xmlns:p14="http://schemas.microsoft.com/office/powerpoint/2010/main" val="25660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3600" dirty="0"/>
              <a:t>Sampling designs</a:t>
            </a:r>
          </a:p>
          <a:p>
            <a:pPr marL="514350" indent="-514350">
              <a:buAutoNum type="arabicPeriod" startAt="2"/>
            </a:pPr>
            <a:endParaRPr lang="en-GB" sz="3600" dirty="0"/>
          </a:p>
        </p:txBody>
      </p:sp>
    </p:spTree>
    <p:extLst>
      <p:ext uri="{BB962C8B-B14F-4D97-AF65-F5344CB8AC3E}">
        <p14:creationId xmlns:p14="http://schemas.microsoft.com/office/powerpoint/2010/main" val="144208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US" dirty="0"/>
              <a:t>Probability sampling</a:t>
            </a:r>
          </a:p>
          <a:p>
            <a:pPr marL="514350" indent="-514350">
              <a:buFont typeface="+mj-lt"/>
              <a:buAutoNum type="arabicPeriod"/>
            </a:pPr>
            <a:r>
              <a:rPr lang="en-US" dirty="0"/>
              <a:t>Define sampling units</a:t>
            </a:r>
          </a:p>
          <a:p>
            <a:pPr marL="514350" indent="-514350">
              <a:buFont typeface="+mj-lt"/>
              <a:buAutoNum type="arabicPeriod"/>
            </a:pPr>
            <a:r>
              <a:rPr lang="en-US" dirty="0"/>
              <a:t>Define sampling frame as set of units, which covers population to sample</a:t>
            </a:r>
          </a:p>
          <a:p>
            <a:pPr marL="514350" indent="-514350">
              <a:buFont typeface="+mj-lt"/>
              <a:buAutoNum type="arabicPeriod"/>
            </a:pPr>
            <a:r>
              <a:rPr lang="en-US" dirty="0"/>
              <a:t>Assign sampling probability to each unit</a:t>
            </a:r>
          </a:p>
          <a:p>
            <a:pPr marL="514350" indent="-514350">
              <a:buFont typeface="+mj-lt"/>
              <a:buAutoNum type="arabicPeriod"/>
            </a:pPr>
            <a:r>
              <a:rPr lang="en-US" dirty="0"/>
              <a:t>Weight samples by inverse of sampling probabilities</a:t>
            </a:r>
          </a:p>
          <a:p>
            <a:pPr marL="514350" indent="-514350">
              <a:buAutoNum type="arabicPeriod" startAt="3"/>
            </a:pPr>
            <a:endParaRPr lang="en-US" dirty="0"/>
          </a:p>
          <a:p>
            <a:pPr marL="514350" indent="-514350">
              <a:buAutoNum type="arabicPeriod" startAt="3"/>
            </a:pPr>
            <a:endParaRPr lang="en-US" dirty="0"/>
          </a:p>
          <a:p>
            <a:pPr marL="514350" indent="-514350">
              <a:buAutoNum type="arabicPeriod" startAt="2"/>
            </a:pPr>
            <a:endParaRPr lang="en-GB" dirty="0"/>
          </a:p>
        </p:txBody>
      </p:sp>
    </p:spTree>
    <p:extLst>
      <p:ext uri="{BB962C8B-B14F-4D97-AF65-F5344CB8AC3E}">
        <p14:creationId xmlns:p14="http://schemas.microsoft.com/office/powerpoint/2010/main" val="477985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1405</TotalTime>
  <Words>937</Words>
  <Application>Microsoft Office PowerPoint</Application>
  <PresentationFormat>On-screen Show (4:3)</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1_Office Theme</vt:lpstr>
      <vt:lpstr>Lecture 6:  Sampling designs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NWFSC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Likelihoods and linear models</dc:title>
  <dc:creator>Thorson, James</dc:creator>
  <cp:lastModifiedBy>James.Thorson</cp:lastModifiedBy>
  <cp:revision>97</cp:revision>
  <dcterms:created xsi:type="dcterms:W3CDTF">2015-12-08T21:28:56Z</dcterms:created>
  <dcterms:modified xsi:type="dcterms:W3CDTF">2024-05-01T15:56:42Z</dcterms:modified>
</cp:coreProperties>
</file>