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41" r:id="rId14"/>
    <p:sldId id="338" r:id="rId15"/>
    <p:sldId id="342" r:id="rId16"/>
    <p:sldId id="276" r:id="rId17"/>
    <p:sldId id="280" r:id="rId18"/>
    <p:sldId id="277" r:id="rId19"/>
    <p:sldId id="343" r:id="rId20"/>
    <p:sldId id="278" r:id="rId21"/>
    <p:sldId id="279" r:id="rId22"/>
    <p:sldId id="27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Species distributions and 2D spatial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Distribution for row </a:t>
                </a:r>
                <a:r>
                  <a:rPr lang="en-US" i="1" dirty="0"/>
                  <a:t>i+1</a:t>
                </a:r>
                <a:r>
                  <a:rPr lang="en-US" dirty="0"/>
                  <a:t> conditional on row </a:t>
                </a:r>
                <a:r>
                  <a:rPr lang="en-US" i="1" dirty="0" err="1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i.e., its identical to the 1D case, except replacing the normal distribution with a multivariate normal distribution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Joint distribution of all sites</a:t>
                </a:r>
              </a:p>
              <a:p>
                <a:pPr lvl="1"/>
                <a:r>
                  <a:rPr lang="en-US" dirty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Joint distribution of all sites</a:t>
                </a:r>
              </a:p>
              <a:p>
                <a:pPr lvl="1"/>
                <a:r>
                  <a:rPr lang="en-US" dirty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Kroenecker</a:t>
                </a:r>
                <a:r>
                  <a:rPr lang="en-GB" dirty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/>
              </a:p>
              <a:p>
                <a:pPr lvl="1"/>
                <a:r>
                  <a:rPr lang="en-US" dirty="0"/>
                  <a:t>Easy and compact way to explain </a:t>
                </a:r>
                <a:r>
                  <a:rPr lang="en-US" dirty="0" err="1"/>
                  <a:t>spatio</a:t>
                </a:r>
                <a:r>
                  <a:rPr lang="en-US" dirty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𝐭𝐨𝐭𝐚𝐥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sub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we 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57150" indent="0">
                  <a:buNone/>
                </a:pPr>
                <a:r>
                  <a:rPr lang="en-GB" dirty="0"/>
                  <a:t>	Such that: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GB" dirty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60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conserves “sparseness”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…</a:t>
                </a:r>
              </a:p>
              <a:p>
                <a:pPr lvl="2"/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US" dirty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elements</a:t>
                </a:r>
              </a:p>
              <a:p>
                <a:pPr lvl="2"/>
                <a:r>
                  <a:rPr lang="en-US" dirty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elements</a:t>
                </a:r>
              </a:p>
              <a:p>
                <a:pPr lvl="2"/>
                <a:r>
                  <a:rPr lang="en-US" dirty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 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elements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/>
                  <a:t>…</a:t>
                </a:r>
              </a:p>
              <a:p>
                <a:pPr lvl="2"/>
                <a:r>
                  <a:rPr lang="en-US" dirty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F1150D-C46B-421E-8A13-DAC2DAD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2" y="0"/>
            <a:ext cx="8242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6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spacing</a:t>
            </a:r>
          </a:p>
          <a:p>
            <a:pPr marL="514350" indent="-457200">
              <a:buFont typeface="+mj-lt"/>
              <a:buAutoNum type="arabicPeriod"/>
            </a:pPr>
            <a:endParaRPr lang="en-US" b="1" dirty="0"/>
          </a:p>
          <a:p>
            <a:pPr marL="57150" indent="0">
              <a:buNone/>
            </a:pPr>
            <a:r>
              <a:rPr lang="en-US" dirty="0"/>
              <a:t>SPDE method</a:t>
            </a:r>
          </a:p>
          <a:p>
            <a:pPr lvl="1"/>
            <a:r>
              <a:rPr lang="en-US" dirty="0"/>
              <a:t>“Stochastic partial differential equation” approximation</a:t>
            </a:r>
          </a:p>
          <a:p>
            <a:pPr lvl="2"/>
            <a:r>
              <a:rPr lang="en-GB" dirty="0"/>
              <a:t>Lindgren, Rue, and </a:t>
            </a:r>
            <a:r>
              <a:rPr lang="en-GB" dirty="0" err="1"/>
              <a:t>Lindström</a:t>
            </a:r>
            <a:r>
              <a:rPr lang="en-GB" dirty="0"/>
              <a:t>. </a:t>
            </a:r>
            <a:r>
              <a:rPr lang="en-GB" i="1" dirty="0"/>
              <a:t>J. R. Stat. Soc. Ser. B Stat. </a:t>
            </a:r>
            <a:r>
              <a:rPr lang="en-GB" i="1" dirty="0" err="1"/>
              <a:t>Methodol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73,</a:t>
            </a:r>
            <a:r>
              <a:rPr lang="en-GB" dirty="0"/>
              <a:t> 423–498 (2011).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 err="1"/>
              <a:t>Matern</a:t>
            </a:r>
            <a:r>
              <a:rPr lang="en-US" dirty="0"/>
              <a:t> covariance function</a:t>
            </a:r>
          </a:p>
          <a:p>
            <a:pPr lvl="2"/>
            <a:r>
              <a:rPr lang="en-US" dirty="0"/>
              <a:t>We’ve been using an exponential covariance function</a:t>
            </a:r>
          </a:p>
          <a:p>
            <a:pPr lvl="1"/>
            <a:r>
              <a:rPr lang="en-US" dirty="0"/>
              <a:t>Derived using “finite element analysis”</a:t>
            </a:r>
          </a:p>
          <a:p>
            <a:pPr lvl="2"/>
            <a:r>
              <a:rPr lang="en-US" dirty="0"/>
              <a:t>Divides area into triangles</a:t>
            </a:r>
            <a:endParaRPr lang="en-GB" dirty="0"/>
          </a:p>
          <a:p>
            <a:pPr marL="5715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870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Matern correlation function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Approximately exponential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Approximately Gaussian</a:t>
                </a:r>
              </a:p>
              <a:p>
                <a:r>
                  <a:rPr lang="en-US" dirty="0"/>
                  <a:t>Differentiable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  <a:blipFill>
                <a:blip r:embed="rId2"/>
                <a:stretch>
                  <a:fillRect l="-361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67" y="1261667"/>
            <a:ext cx="5520133" cy="55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or sporadic spacing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8498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Simultaneous equation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𝜅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b="1" i="1"/>
                        <m:t>𝐂𝐱</m:t>
                      </m:r>
                      <m:r>
                        <a:rPr lang="en-US" b="1" i="1"/>
                        <m:t>=−</m:t>
                      </m:r>
                      <m:r>
                        <a:rPr lang="en-US" b="1" i="1"/>
                        <m:t>𝐆𝐱</m:t>
                      </m:r>
                      <m:r>
                        <a:rPr lang="en-US" b="1" i="1"/>
                        <m:t>+</m:t>
                      </m:r>
                      <m:r>
                        <a:rPr lang="en-US" b="1" i="1"/>
                        <m:t>𝛜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/>
                      </a:rPr>
                      <m:t>𝐂</m:t>
                    </m:r>
                  </m:oMath>
                </a14:m>
                <a:r>
                  <a:rPr lang="en-US" dirty="0">
                    <a:ea typeface="Cambria Math"/>
                  </a:rPr>
                  <a:t> is the area for each basis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/>
                      </a:rPr>
                      <m:t>𝐆</m:t>
                    </m:r>
                  </m:oMath>
                </a14:m>
                <a:r>
                  <a:rPr lang="en-US" dirty="0">
                    <a:ea typeface="Cambria Math"/>
                  </a:rPr>
                  <a:t> is the area of overlap between each basis function</a:t>
                </a: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Doing some algebra: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𝐂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𝐆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𝛜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𝐂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𝐂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𝐂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𝐂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𝐆</m:t>
                          </m:r>
                        </m:e>
                      </m:d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𝐂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𝐂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/>
                            </a:rPr>
                            <m:t>𝐆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  <a:blipFill>
                <a:blip r:embed="rId2"/>
                <a:stretch>
                  <a:fillRect l="-12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-130"/>
          <a:stretch/>
        </p:blipFill>
        <p:spPr>
          <a:xfrm>
            <a:off x="6193136" y="885710"/>
            <a:ext cx="2874664" cy="28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3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might we care about 2D spatial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Experimental plots</a:t>
            </a:r>
          </a:p>
          <a:p>
            <a:pPr marL="857250" lvl="1" indent="-457200"/>
            <a:r>
              <a:rPr lang="en-US" dirty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Observational analysis</a:t>
            </a:r>
          </a:p>
          <a:p>
            <a:pPr marL="857250" lvl="1" indent="-457200"/>
            <a:r>
              <a:rPr lang="en-US" dirty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l-GR" b="1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Which can reduce to a linear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  <a:blipFill>
                <a:blip r:embed="rId2"/>
                <a:stretch>
                  <a:fillRect l="-204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50" y="3807154"/>
            <a:ext cx="9152539" cy="305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-130"/>
          <a:stretch/>
        </p:blipFill>
        <p:spPr>
          <a:xfrm>
            <a:off x="6193136" y="885710"/>
            <a:ext cx="2874664" cy="28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Why is the SPDE approximation good?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latin typeface="+mj-lt"/>
                  </a:rPr>
                  <a:t>Faster computation when using precision matrix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914400" lvl="1" indent="-514350">
                  <a:buAutoNum type="arabicPeriod" startAt="2"/>
                </a:pPr>
                <a:r>
                  <a:rPr lang="en-US" dirty="0">
                    <a:latin typeface="+mj-lt"/>
                  </a:rPr>
                  <a:t>Can be used for a regular grid</a:t>
                </a:r>
              </a:p>
              <a:p>
                <a:pPr lvl="2" indent="-342900"/>
                <a:r>
                  <a:rPr lang="en-US" dirty="0">
                    <a:latin typeface="+mj-lt"/>
                  </a:rPr>
                  <a:t>Generalizes other simple cases</a:t>
                </a: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3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if there’s greater smoothness in one direction than another?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Coastline (distance on/offshore is more important than along shore)</a:t>
                </a:r>
              </a:p>
              <a:p>
                <a:pPr lvl="1"/>
                <a:r>
                  <a:rPr lang="en-US" dirty="0"/>
                  <a:t>Landscapes (distance north/south may be more different in temperature than east/west)</a:t>
                </a:r>
              </a:p>
              <a:p>
                <a:r>
                  <a:rPr lang="en-US" dirty="0"/>
                  <a:t>On grid, its easy to estimate separate AR1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Also easy using SPDE approximation</a:t>
                </a:r>
              </a:p>
              <a:p>
                <a:pPr lvl="1"/>
                <a:r>
                  <a:rPr lang="en-US" dirty="0"/>
                  <a:t>[But not showing any detail here]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8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Geometric anisotropy can be significant</a:t>
            </a:r>
          </a:p>
          <a:p>
            <a:pPr lvl="1"/>
            <a:r>
              <a:rPr lang="en-US" dirty="0"/>
              <a:t>Green: presence/absence; black: positive</a:t>
            </a:r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6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Species distribution models</a:t>
            </a:r>
          </a:p>
          <a:p>
            <a:pPr lvl="1"/>
            <a:r>
              <a:rPr lang="en-US" dirty="0"/>
              <a:t>Widely used tool in zoology, conservation-planning, and invasion biology</a:t>
            </a:r>
          </a:p>
          <a:p>
            <a:pPr lvl="1"/>
            <a:r>
              <a:rPr lang="en-US" dirty="0"/>
              <a:t>Synonyms:</a:t>
            </a:r>
          </a:p>
          <a:p>
            <a:pPr lvl="2"/>
            <a:r>
              <a:rPr lang="en-US" dirty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/>
              <a:t>Species density model – Sometimes used when fitting to density rather than presence/absence data</a:t>
            </a:r>
          </a:p>
          <a:p>
            <a:pPr lvl="1"/>
            <a:r>
              <a:rPr lang="en-US" dirty="0"/>
              <a:t>Often used to infer “</a:t>
            </a:r>
            <a:r>
              <a:rPr lang="en-US" dirty="0" err="1"/>
              <a:t>Grinnellian</a:t>
            </a:r>
            <a:r>
              <a:rPr lang="en-US" dirty="0"/>
              <a:t> niche”</a:t>
            </a:r>
          </a:p>
          <a:p>
            <a:pPr lvl="2"/>
            <a:r>
              <a:rPr lang="en-US" dirty="0"/>
              <a:t>Assumes distribution is a product of habitat variables that are measurable and whose action is local </a:t>
            </a:r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Spatial models are useful for estimating species distribution</a:t>
            </a:r>
          </a:p>
          <a:p>
            <a:pPr lvl="1"/>
            <a:r>
              <a:rPr lang="en-US" dirty="0"/>
              <a:t>Capture fine-scale variation</a:t>
            </a:r>
          </a:p>
          <a:p>
            <a:pPr lvl="1"/>
            <a:r>
              <a:rPr lang="en-US" dirty="0"/>
              <a:t>Decrease residual variation -&gt; Decrease standard errors</a:t>
            </a:r>
          </a:p>
          <a:p>
            <a:pPr lvl="1"/>
            <a:r>
              <a:rPr lang="en-US" dirty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Equally spaced grid</a:t>
            </a:r>
          </a:p>
          <a:p>
            <a:pPr marL="57150" indent="0">
              <a:buNone/>
            </a:pPr>
            <a:r>
              <a:rPr lang="en-US" dirty="0"/>
              <a:t>Example #1: Divide north sea into grid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samples </a:t>
            </a:r>
          </a:p>
          <a:p>
            <a:pPr algn="ctr"/>
            <a:r>
              <a:rPr lang="en-US" b="1" dirty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Imagine a 3x3 grid</a:t>
                </a:r>
              </a:p>
              <a:p>
                <a:r>
                  <a:rPr lang="en-US" dirty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is the value for row </a:t>
                </a:r>
                <a:r>
                  <a:rPr lang="en-GB" i="1" dirty="0" err="1"/>
                  <a:t>i</a:t>
                </a:r>
                <a:r>
                  <a:rPr lang="en-GB" dirty="0"/>
                  <a:t> and column </a:t>
                </a:r>
                <a:r>
                  <a:rPr lang="en-GB" i="1" dirty="0"/>
                  <a:t>j</a:t>
                </a: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value for row </a:t>
                </a:r>
                <a:r>
                  <a:rPr lang="en-GB" i="1" dirty="0" err="1"/>
                  <a:t>i</a:t>
                </a:r>
                <a:r>
                  <a:rPr lang="en-GB" dirty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/>
                  <a:t> is the value for all rows and columns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Then the joint distribution is multivariate normal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CAE2B87-9044-4CCB-B08F-103155A27B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036332"/>
                  </p:ext>
                </p:extLst>
              </p:nvPr>
            </p:nvGraphicFramePr>
            <p:xfrm>
              <a:off x="744584" y="4729988"/>
              <a:ext cx="7654832" cy="2051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416">
                      <a:extLst>
                        <a:ext uri="{9D8B030D-6E8A-4147-A177-3AD203B41FA5}">
                          <a16:colId xmlns:a16="http://schemas.microsoft.com/office/drawing/2014/main" val="757731318"/>
                        </a:ext>
                      </a:extLst>
                    </a:gridCol>
                    <a:gridCol w="3827416">
                      <a:extLst>
                        <a:ext uri="{9D8B030D-6E8A-4147-A177-3AD203B41FA5}">
                          <a16:colId xmlns:a16="http://schemas.microsoft.com/office/drawing/2014/main" val="1262731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7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924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9789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CAE2B87-9044-4CCB-B08F-103155A27B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036332"/>
                  </p:ext>
                </p:extLst>
              </p:nvPr>
            </p:nvGraphicFramePr>
            <p:xfrm>
              <a:off x="744584" y="4729988"/>
              <a:ext cx="7654832" cy="2051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416">
                      <a:extLst>
                        <a:ext uri="{9D8B030D-6E8A-4147-A177-3AD203B41FA5}">
                          <a16:colId xmlns:a16="http://schemas.microsoft.com/office/drawing/2014/main" val="757731318"/>
                        </a:ext>
                      </a:extLst>
                    </a:gridCol>
                    <a:gridCol w="3827416">
                      <a:extLst>
                        <a:ext uri="{9D8B030D-6E8A-4147-A177-3AD203B41FA5}">
                          <a16:colId xmlns:a16="http://schemas.microsoft.com/office/drawing/2014/main" val="1262731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71172"/>
                      </a:ext>
                    </a:extLst>
                  </a:tr>
                  <a:tr h="697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" t="-57391" r="-100796" b="-14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59" t="-57391" r="-796" b="-14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7924707"/>
                      </a:ext>
                    </a:extLst>
                  </a:tr>
                  <a:tr h="982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" t="-111728" r="-100796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59" t="-111728" r="-796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9789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Intuitive to extend this</a:t>
            </a:r>
          </a:p>
          <a:p>
            <a:r>
              <a:rPr lang="en-US" dirty="0"/>
              <a:t>What is the distribution for Row #2 conditional on Row #1</a:t>
            </a:r>
          </a:p>
          <a:p>
            <a:r>
              <a:rPr lang="en-US" dirty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#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802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1_Office Theme</vt:lpstr>
      <vt:lpstr>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Geostatistical tool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96</cp:revision>
  <dcterms:created xsi:type="dcterms:W3CDTF">2015-12-08T21:28:56Z</dcterms:created>
  <dcterms:modified xsi:type="dcterms:W3CDTF">2024-04-26T14:44:42Z</dcterms:modified>
</cp:coreProperties>
</file>