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6" r:id="rId2"/>
    <p:sldId id="301" r:id="rId3"/>
    <p:sldId id="326" r:id="rId4"/>
    <p:sldId id="344" r:id="rId5"/>
    <p:sldId id="327" r:id="rId6"/>
    <p:sldId id="343" r:id="rId7"/>
    <p:sldId id="328" r:id="rId8"/>
    <p:sldId id="331" r:id="rId9"/>
    <p:sldId id="330" r:id="rId10"/>
    <p:sldId id="345" r:id="rId11"/>
    <p:sldId id="329" r:id="rId12"/>
    <p:sldId id="332" r:id="rId13"/>
    <p:sldId id="342" r:id="rId14"/>
    <p:sldId id="334" r:id="rId15"/>
    <p:sldId id="335" r:id="rId16"/>
    <p:sldId id="346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4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rare/</a:t>
            </a:r>
            <a:r>
              <a:rPr lang="en-US" dirty="0" err="1"/>
              <a:t>undersampled</a:t>
            </a:r>
            <a:r>
              <a:rPr lang="en-US" dirty="0"/>
              <a:t> species,</a:t>
            </a:r>
            <a:r>
              <a:rPr lang="en-US" baseline="0" dirty="0"/>
              <a:t> </a:t>
            </a:r>
            <a:r>
              <a:rPr lang="en-US" baseline="0" dirty="0" err="1"/>
              <a:t>bycatch</a:t>
            </a:r>
            <a:r>
              <a:rPr lang="en-US" baseline="0" dirty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4:  Multivariate state-space models for animal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Why is the </a:t>
            </a:r>
            <a:r>
              <a:rPr lang="en-US" sz="3600" dirty="0" err="1"/>
              <a:t>eigendecomposition</a:t>
            </a:r>
            <a:r>
              <a:rPr lang="en-US" sz="3600" dirty="0"/>
              <a:t> useful?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Check that the covariance is “admissible” (positive semi-definite)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Visualize dominant axes of variation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4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  <a:endParaRPr lang="en-US" b="1" dirty="0"/>
              </a:p>
              <a:p>
                <a:r>
                  <a:rPr lang="en-US" dirty="0" err="1"/>
                  <a:t>Cholesky</a:t>
                </a:r>
                <a:r>
                  <a:rPr lang="en-US" dirty="0"/>
                  <a:t> decomposition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chol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/>
                  <a:t> is a lower-triangular matrix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can convert any covariance matrix to a </a:t>
                </a:r>
                <a:r>
                  <a:rPr lang="en-US" dirty="0" err="1"/>
                  <a:t>Cholesky</a:t>
                </a:r>
                <a:r>
                  <a:rPr lang="en-US" dirty="0"/>
                  <a:t> matrix and vice-versa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04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generate an covariance matrix?</a:t>
                </a:r>
                <a:endParaRPr lang="en-US" b="1" dirty="0"/>
              </a:p>
              <a:p>
                <a:r>
                  <a:rPr lang="en-US" dirty="0"/>
                  <a:t>Additive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and doing some simplification: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1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Simultaneous equation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𝚪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re-arranging: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aln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𝛅</m:t>
                      </m:r>
                    </m:oMath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aln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𝚪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𝐈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𝚪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01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generate a random normal error?</a:t>
                </a:r>
                <a:endParaRPr lang="en-US" b="1" dirty="0"/>
              </a:p>
              <a:p>
                <a:r>
                  <a:rPr lang="en-US" dirty="0"/>
                  <a:t>Given a covariance, e.g.,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How to draw from 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19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Univariate random variable:</a:t>
                </a:r>
              </a:p>
              <a:p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Multivariate random variable</a:t>
                </a:r>
              </a:p>
              <a:p>
                <a:r>
                  <a:rPr lang="en-US" dirty="0"/>
                  <a:t>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7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distribution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Multivariate random variable</a:t>
                </a:r>
              </a:p>
              <a:p>
                <a:r>
                  <a:rPr lang="en-US" dirty="0"/>
                  <a:t>If (simplifying previous version)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how can we simulate from a random normal distribution?</a:t>
                </a:r>
                <a:endParaRPr lang="en-US" b="1" dirty="0"/>
              </a:p>
              <a:p>
                <a:r>
                  <a:rPr lang="en-US" dirty="0"/>
                  <a:t>Given </a:t>
                </a:r>
                <a:endParaRPr lang="en-US" b="1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 doing some math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𝛅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Why does this work?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2154" b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51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Multivariate random walk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1" y="3891951"/>
            <a:ext cx="4623759" cy="28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 algn="ctr">
              <a:buNone/>
            </a:pPr>
            <a:r>
              <a:rPr lang="en-US" dirty="0"/>
              <a:t>Dynamics often involve multiple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Individual movement in 2+ dimensions</a:t>
            </a:r>
          </a:p>
          <a:p>
            <a:pPr marL="1314450" lvl="2" indent="-514350"/>
            <a:r>
              <a:rPr lang="en-US" dirty="0"/>
              <a:t>Spatial location (usually) requires 2-3 dimensions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Population dynamics for 2+ species</a:t>
            </a:r>
          </a:p>
          <a:p>
            <a:pPr marL="1314450" lvl="2" indent="-514350"/>
            <a:r>
              <a:rPr lang="en-US" dirty="0"/>
              <a:t>Community / ecosystem models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Demographic population models</a:t>
            </a:r>
          </a:p>
          <a:p>
            <a:pPr marL="1314450" lvl="2" indent="-514350"/>
            <a:r>
              <a:rPr lang="en-US" dirty="0"/>
              <a:t>Age/length/sex structured models track abundance for different stages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timeseries from multiple populations…</a:t>
                </a:r>
              </a:p>
              <a:p>
                <a:pPr marL="0" indent="0" algn="ctr">
                  <a:buNone/>
                </a:pPr>
                <a:r>
                  <a:rPr lang="en-US" dirty="0"/>
                  <a:t>Dynamical process: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Individual effect: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Shared effect: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Observation process: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95" y="3804119"/>
            <a:ext cx="4886210" cy="30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timeseries from multiple populations…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Dynamical process: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Individual effect: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Shared effect: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Observation process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writing it in vector notation: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32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tell if populations have positively correlated dynamics?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average trend?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forecast future changes?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density dependence (tendency to revert to a stationary distribution)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incorporate hypotheses about which variables are more or less correlated</a:t>
            </a:r>
          </a:p>
        </p:txBody>
      </p:sp>
    </p:spTree>
    <p:extLst>
      <p:ext uri="{BB962C8B-B14F-4D97-AF65-F5344CB8AC3E}">
        <p14:creationId xmlns:p14="http://schemas.microsoft.com/office/powerpoint/2010/main" val="20988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Approaches to model covariance: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 of covariances (“variance partitioning”)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Eigen-decomposition (“principal components analysis”)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Cholesky decomposition (“factor model”)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Simultaneous equation model (“structural equation model”)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9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Matrix math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 of covariance matrix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It is positive semi-definite</a:t>
                </a:r>
              </a:p>
              <a:p>
                <a:pPr lvl="1" indent="-342900"/>
                <a:r>
                  <a:rPr lang="en-US" dirty="0"/>
                  <a:t>All </a:t>
                </a:r>
                <a:r>
                  <a:rPr lang="en-US" dirty="0" err="1"/>
                  <a:t>eigen</a:t>
                </a:r>
                <a:r>
                  <a:rPr lang="en-US" dirty="0"/>
                  <a:t>-values are positive or zero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It is symmetric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Number of “degrees of freedom” is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𝑓𝑟𝑒𝑒𝑑𝑜𝑚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14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Matrix math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 of covariance matrix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514350" indent="-514350">
                  <a:buAutoNum type="arabicPeriod" startAt="4"/>
                </a:pPr>
                <a:r>
                  <a:rPr lang="en-US" dirty="0"/>
                  <a:t>It is permissible to add covariance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/>
                  <a:t>Why might this be useful?</a:t>
                </a:r>
              </a:p>
              <a:p>
                <a:r>
                  <a:rPr lang="en-US" dirty="0"/>
                  <a:t>It is easy to think of multiple types of covariance</a:t>
                </a:r>
              </a:p>
              <a:p>
                <a:r>
                  <a:rPr lang="en-US" dirty="0"/>
                  <a:t>You can test which explains more variance in a data set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05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How to account for correlations?</a:t>
                </a:r>
                <a:endParaRPr lang="en-US" b="1" dirty="0"/>
              </a:p>
              <a:p>
                <a:r>
                  <a:rPr lang="en-US" dirty="0"/>
                  <a:t>Eigen decomposition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eigen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𝛌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𝛌</m:t>
                          </m:r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is a matrix where each column is an eigenvector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Each eigenvector is orthogonal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eigenvector has length of one,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en-US" dirty="0"/>
                  <a:t> is a vector of eigenvalues</a:t>
                </a:r>
              </a:p>
              <a:p>
                <a:pPr lvl="2"/>
                <a:r>
                  <a:rPr lang="en-US" dirty="0"/>
                  <a:t>Each eigenvalue represents the variance associated with its matching eigenvector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7458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807</Words>
  <Application>Microsoft Office PowerPoint</Application>
  <PresentationFormat>On-screen Show (4:3)</PresentationFormat>
  <Paragraphs>152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Chapter 4:  Multivariate state-space models for animal movement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Multivariate models</vt:lpstr>
      <vt:lpstr>Community distribution models</vt:lpstr>
      <vt:lpstr>Community distribution models</vt:lpstr>
      <vt:lpstr>Multivariate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119</cp:revision>
  <dcterms:created xsi:type="dcterms:W3CDTF">2015-12-08T21:28:56Z</dcterms:created>
  <dcterms:modified xsi:type="dcterms:W3CDTF">2024-04-10T15:51:30Z</dcterms:modified>
</cp:coreProperties>
</file>