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36"/>
  </p:notesMasterIdLst>
  <p:handoutMasterIdLst>
    <p:handoutMasterId r:id="rId37"/>
  </p:handoutMasterIdLst>
  <p:sldIdLst>
    <p:sldId id="257" r:id="rId2"/>
    <p:sldId id="368" r:id="rId3"/>
    <p:sldId id="377" r:id="rId4"/>
    <p:sldId id="389" r:id="rId5"/>
    <p:sldId id="378" r:id="rId6"/>
    <p:sldId id="288" r:id="rId7"/>
    <p:sldId id="390" r:id="rId8"/>
    <p:sldId id="379" r:id="rId9"/>
    <p:sldId id="350" r:id="rId10"/>
    <p:sldId id="381" r:id="rId11"/>
    <p:sldId id="351" r:id="rId12"/>
    <p:sldId id="382" r:id="rId13"/>
    <p:sldId id="356" r:id="rId14"/>
    <p:sldId id="383" r:id="rId15"/>
    <p:sldId id="354" r:id="rId16"/>
    <p:sldId id="384" r:id="rId17"/>
    <p:sldId id="370" r:id="rId18"/>
    <p:sldId id="371" r:id="rId19"/>
    <p:sldId id="375" r:id="rId20"/>
    <p:sldId id="385" r:id="rId21"/>
    <p:sldId id="347" r:id="rId22"/>
    <p:sldId id="348" r:id="rId23"/>
    <p:sldId id="386" r:id="rId24"/>
    <p:sldId id="268" r:id="rId25"/>
    <p:sldId id="269" r:id="rId26"/>
    <p:sldId id="280" r:id="rId27"/>
    <p:sldId id="376" r:id="rId28"/>
    <p:sldId id="387" r:id="rId29"/>
    <p:sldId id="287" r:id="rId30"/>
    <p:sldId id="316" r:id="rId31"/>
    <p:sldId id="388" r:id="rId32"/>
    <p:sldId id="372" r:id="rId33"/>
    <p:sldId id="373" r:id="rId34"/>
    <p:sldId id="361" r:id="rId3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57C3C-15A6-4DB4-A2AA-06F6CEEF9A6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46D825-C75F-47C8-9736-EDB6B46FF5BC}">
      <dgm:prSet/>
      <dgm:spPr/>
      <dgm:t>
        <a:bodyPr/>
        <a:lstStyle/>
        <a:p>
          <a:pPr rtl="0"/>
          <a:r>
            <a:rPr lang="en-US" dirty="0"/>
            <a:t>1. Synergies Test</a:t>
          </a:r>
          <a:endParaRPr lang="en-GB" dirty="0"/>
        </a:p>
      </dgm:t>
    </dgm:pt>
    <dgm:pt modelId="{12CF3DF4-A00C-46B4-980C-7B8C0BE58FE7}" type="parTrans" cxnId="{854964AC-A2D2-4BF1-AC33-38E45A764E6F}">
      <dgm:prSet/>
      <dgm:spPr/>
      <dgm:t>
        <a:bodyPr/>
        <a:lstStyle/>
        <a:p>
          <a:endParaRPr lang="en-GB"/>
        </a:p>
      </dgm:t>
    </dgm:pt>
    <dgm:pt modelId="{4671D1DB-6EDE-4682-A4DF-3BB748793E4F}" type="sibTrans" cxnId="{854964AC-A2D2-4BF1-AC33-38E45A764E6F}">
      <dgm:prSet/>
      <dgm:spPr/>
      <dgm:t>
        <a:bodyPr/>
        <a:lstStyle/>
        <a:p>
          <a:endParaRPr lang="en-GB"/>
        </a:p>
      </dgm:t>
    </dgm:pt>
    <dgm:pt modelId="{E9947A52-59AA-43D7-BBED-9ED5ABD05B77}">
      <dgm:prSet/>
      <dgm:spPr/>
      <dgm:t>
        <a:bodyPr/>
        <a:lstStyle/>
        <a:p>
          <a:pPr rtl="0"/>
          <a:r>
            <a:rPr lang="en-US" dirty="0"/>
            <a:t>Does ownership of the business create value in the corporation?</a:t>
          </a:r>
          <a:endParaRPr lang="en-GB" dirty="0"/>
        </a:p>
      </dgm:t>
    </dgm:pt>
    <dgm:pt modelId="{5B540EC9-C8D7-48F0-ABE6-4A879CC1341D}" type="parTrans" cxnId="{2DCFC6A1-9780-4A43-90F7-EDE9B47223E5}">
      <dgm:prSet/>
      <dgm:spPr/>
      <dgm:t>
        <a:bodyPr/>
        <a:lstStyle/>
        <a:p>
          <a:endParaRPr lang="en-GB"/>
        </a:p>
      </dgm:t>
    </dgm:pt>
    <dgm:pt modelId="{1B5A08C8-EA32-4D41-A524-97F86850905B}" type="sibTrans" cxnId="{2DCFC6A1-9780-4A43-90F7-EDE9B47223E5}">
      <dgm:prSet/>
      <dgm:spPr/>
      <dgm:t>
        <a:bodyPr/>
        <a:lstStyle/>
        <a:p>
          <a:endParaRPr lang="en-GB"/>
        </a:p>
      </dgm:t>
    </dgm:pt>
    <dgm:pt modelId="{62313A3F-7B96-4027-9DA7-A5BA75C4B499}">
      <dgm:prSet/>
      <dgm:spPr/>
      <dgm:t>
        <a:bodyPr/>
        <a:lstStyle/>
        <a:p>
          <a:pPr rtl="0"/>
          <a:r>
            <a:rPr lang="en-US" dirty="0"/>
            <a:t>2. Organizational cost Test</a:t>
          </a:r>
          <a:endParaRPr lang="en-GB" dirty="0"/>
        </a:p>
      </dgm:t>
    </dgm:pt>
    <dgm:pt modelId="{C3FB0E65-7058-44E2-8205-6A97B00945AB}" type="parTrans" cxnId="{0BDA1894-FECE-453C-85AF-5BF49583B4B5}">
      <dgm:prSet/>
      <dgm:spPr/>
      <dgm:t>
        <a:bodyPr/>
        <a:lstStyle/>
        <a:p>
          <a:endParaRPr lang="en-GB"/>
        </a:p>
      </dgm:t>
    </dgm:pt>
    <dgm:pt modelId="{42F1ACE8-BF90-4825-8908-66877E550F77}" type="sibTrans" cxnId="{0BDA1894-FECE-453C-85AF-5BF49583B4B5}">
      <dgm:prSet/>
      <dgm:spPr/>
      <dgm:t>
        <a:bodyPr/>
        <a:lstStyle/>
        <a:p>
          <a:endParaRPr lang="en-GB"/>
        </a:p>
      </dgm:t>
    </dgm:pt>
    <dgm:pt modelId="{15CA8DF4-76A5-4437-9CE9-D46EA99C153F}">
      <dgm:prSet/>
      <dgm:spPr/>
      <dgm:t>
        <a:bodyPr/>
        <a:lstStyle/>
        <a:p>
          <a:pPr rtl="0"/>
          <a:r>
            <a:rPr lang="en-US" dirty="0"/>
            <a:t>Are benefits greater than the cost of corporate overhead?</a:t>
          </a:r>
          <a:endParaRPr lang="en-GB" dirty="0"/>
        </a:p>
      </dgm:t>
    </dgm:pt>
    <dgm:pt modelId="{8B6FAAFC-37CF-447B-B0A8-27E40940CE36}" type="parTrans" cxnId="{7BED9816-A0A2-4216-8E81-E4465490B5C2}">
      <dgm:prSet/>
      <dgm:spPr/>
      <dgm:t>
        <a:bodyPr/>
        <a:lstStyle/>
        <a:p>
          <a:endParaRPr lang="en-GB"/>
        </a:p>
      </dgm:t>
    </dgm:pt>
    <dgm:pt modelId="{90B29557-B445-40D0-A73E-464F108577D2}" type="sibTrans" cxnId="{7BED9816-A0A2-4216-8E81-E4465490B5C2}">
      <dgm:prSet/>
      <dgm:spPr/>
      <dgm:t>
        <a:bodyPr/>
        <a:lstStyle/>
        <a:p>
          <a:endParaRPr lang="en-GB"/>
        </a:p>
      </dgm:t>
    </dgm:pt>
    <dgm:pt modelId="{D862BB35-EDE0-443D-B324-213356DC0C1A}">
      <dgm:prSet/>
      <dgm:spPr/>
      <dgm:t>
        <a:bodyPr/>
        <a:lstStyle/>
        <a:p>
          <a:pPr rtl="0"/>
          <a:r>
            <a:rPr lang="en-US" dirty="0"/>
            <a:t>3.Appropriability Test</a:t>
          </a:r>
          <a:endParaRPr lang="en-GB" dirty="0"/>
        </a:p>
      </dgm:t>
    </dgm:pt>
    <dgm:pt modelId="{F8EF9D6B-0F9B-4E3C-A165-1826475ACCA4}" type="parTrans" cxnId="{09B0A365-4EF0-45DB-BF07-22D522C65C57}">
      <dgm:prSet/>
      <dgm:spPr/>
      <dgm:t>
        <a:bodyPr/>
        <a:lstStyle/>
        <a:p>
          <a:endParaRPr lang="en-GB"/>
        </a:p>
      </dgm:t>
    </dgm:pt>
    <dgm:pt modelId="{7C40AD2D-672C-479D-977E-9381A8F647EF}" type="sibTrans" cxnId="{09B0A365-4EF0-45DB-BF07-22D522C65C57}">
      <dgm:prSet/>
      <dgm:spPr/>
      <dgm:t>
        <a:bodyPr/>
        <a:lstStyle/>
        <a:p>
          <a:endParaRPr lang="en-GB"/>
        </a:p>
      </dgm:t>
    </dgm:pt>
    <dgm:pt modelId="{F0C0193C-6C45-4320-9E05-5A55377932FD}">
      <dgm:prSet/>
      <dgm:spPr/>
      <dgm:t>
        <a:bodyPr/>
        <a:lstStyle/>
        <a:p>
          <a:pPr rtl="0"/>
          <a:r>
            <a:rPr lang="en-US" dirty="0"/>
            <a:t>Can we appropriate the value? Do we create more value than any other possible corporate parent?</a:t>
          </a:r>
          <a:endParaRPr lang="en-GB" dirty="0"/>
        </a:p>
      </dgm:t>
    </dgm:pt>
    <dgm:pt modelId="{6095EAE1-94B0-4B62-9694-19D895C8C50B}" type="parTrans" cxnId="{56918D1D-E2E0-4C00-ACDE-C1EC068FA0DB}">
      <dgm:prSet/>
      <dgm:spPr/>
      <dgm:t>
        <a:bodyPr/>
        <a:lstStyle/>
        <a:p>
          <a:endParaRPr lang="en-GB"/>
        </a:p>
      </dgm:t>
    </dgm:pt>
    <dgm:pt modelId="{89BBCD7B-264D-4B07-B00F-0EAE00FA9CA7}" type="sibTrans" cxnId="{56918D1D-E2E0-4C00-ACDE-C1EC068FA0DB}">
      <dgm:prSet/>
      <dgm:spPr/>
      <dgm:t>
        <a:bodyPr/>
        <a:lstStyle/>
        <a:p>
          <a:endParaRPr lang="en-GB"/>
        </a:p>
      </dgm:t>
    </dgm:pt>
    <dgm:pt modelId="{E1499512-F1A4-40C5-B820-161FC6747713}" type="pres">
      <dgm:prSet presAssocID="{35E57C3C-15A6-4DB4-A2AA-06F6CEEF9A6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6A7C1E5-D92D-4D1A-82FB-8CE3EE00EE8E}" type="pres">
      <dgm:prSet presAssocID="{4046D825-C75F-47C8-9736-EDB6B46FF5BC}" presName="horFlow" presStyleCnt="0"/>
      <dgm:spPr/>
    </dgm:pt>
    <dgm:pt modelId="{8AC9561A-C2A5-4F45-9C2F-0B2E5804BF5A}" type="pres">
      <dgm:prSet presAssocID="{4046D825-C75F-47C8-9736-EDB6B46FF5BC}" presName="bigChev" presStyleLbl="node1" presStyleIdx="0" presStyleCnt="3" custScaleX="111640"/>
      <dgm:spPr/>
    </dgm:pt>
    <dgm:pt modelId="{DEA66225-701A-40DE-9C43-57B068AD5B5F}" type="pres">
      <dgm:prSet presAssocID="{5B540EC9-C8D7-48F0-ABE6-4A879CC1341D}" presName="parTrans" presStyleCnt="0"/>
      <dgm:spPr/>
    </dgm:pt>
    <dgm:pt modelId="{02AC3FB7-E862-4FDE-9C84-1118F13E4115}" type="pres">
      <dgm:prSet presAssocID="{E9947A52-59AA-43D7-BBED-9ED5ABD05B77}" presName="node" presStyleLbl="alignAccFollowNode1" presStyleIdx="0" presStyleCnt="3">
        <dgm:presLayoutVars>
          <dgm:bulletEnabled val="1"/>
        </dgm:presLayoutVars>
      </dgm:prSet>
      <dgm:spPr/>
    </dgm:pt>
    <dgm:pt modelId="{66CAA5A0-C531-4F59-B0F1-200266362A4C}" type="pres">
      <dgm:prSet presAssocID="{4046D825-C75F-47C8-9736-EDB6B46FF5BC}" presName="vSp" presStyleCnt="0"/>
      <dgm:spPr/>
    </dgm:pt>
    <dgm:pt modelId="{BEF347CD-4CFD-446C-94E6-E410AC2DE4B9}" type="pres">
      <dgm:prSet presAssocID="{62313A3F-7B96-4027-9DA7-A5BA75C4B499}" presName="horFlow" presStyleCnt="0"/>
      <dgm:spPr/>
    </dgm:pt>
    <dgm:pt modelId="{39FE6A6C-F79F-43F5-B47A-11EAC71B9075}" type="pres">
      <dgm:prSet presAssocID="{62313A3F-7B96-4027-9DA7-A5BA75C4B499}" presName="bigChev" presStyleLbl="node1" presStyleIdx="1" presStyleCnt="3" custScaleX="111222"/>
      <dgm:spPr/>
    </dgm:pt>
    <dgm:pt modelId="{72C96077-95E7-4014-AF8C-5EC6D08BDA1C}" type="pres">
      <dgm:prSet presAssocID="{8B6FAAFC-37CF-447B-B0A8-27E40940CE36}" presName="parTrans" presStyleCnt="0"/>
      <dgm:spPr/>
    </dgm:pt>
    <dgm:pt modelId="{D2853758-407A-43D6-8BDA-330F4AC18D1C}" type="pres">
      <dgm:prSet presAssocID="{15CA8DF4-76A5-4437-9CE9-D46EA99C153F}" presName="node" presStyleLbl="alignAccFollowNode1" presStyleIdx="1" presStyleCnt="3">
        <dgm:presLayoutVars>
          <dgm:bulletEnabled val="1"/>
        </dgm:presLayoutVars>
      </dgm:prSet>
      <dgm:spPr/>
    </dgm:pt>
    <dgm:pt modelId="{4BF28231-77D8-463A-97B0-4C8E65B5B8DF}" type="pres">
      <dgm:prSet presAssocID="{62313A3F-7B96-4027-9DA7-A5BA75C4B499}" presName="vSp" presStyleCnt="0"/>
      <dgm:spPr/>
    </dgm:pt>
    <dgm:pt modelId="{499F9AE3-C0F7-4DE1-A94C-C807984CC437}" type="pres">
      <dgm:prSet presAssocID="{D862BB35-EDE0-443D-B324-213356DC0C1A}" presName="horFlow" presStyleCnt="0"/>
      <dgm:spPr/>
    </dgm:pt>
    <dgm:pt modelId="{58823C67-E252-480C-B314-5BA2EDAC4334}" type="pres">
      <dgm:prSet presAssocID="{D862BB35-EDE0-443D-B324-213356DC0C1A}" presName="bigChev" presStyleLbl="node1" presStyleIdx="2" presStyleCnt="3" custScaleX="107342"/>
      <dgm:spPr/>
    </dgm:pt>
    <dgm:pt modelId="{2AE57C3D-5D87-49E4-B4BC-68023B4DDB06}" type="pres">
      <dgm:prSet presAssocID="{6095EAE1-94B0-4B62-9694-19D895C8C50B}" presName="parTrans" presStyleCnt="0"/>
      <dgm:spPr/>
    </dgm:pt>
    <dgm:pt modelId="{B5ED50CC-2012-40C4-9BE0-629EC24855A6}" type="pres">
      <dgm:prSet presAssocID="{F0C0193C-6C45-4320-9E05-5A55377932F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BED9816-A0A2-4216-8E81-E4465490B5C2}" srcId="{62313A3F-7B96-4027-9DA7-A5BA75C4B499}" destId="{15CA8DF4-76A5-4437-9CE9-D46EA99C153F}" srcOrd="0" destOrd="0" parTransId="{8B6FAAFC-37CF-447B-B0A8-27E40940CE36}" sibTransId="{90B29557-B445-40D0-A73E-464F108577D2}"/>
    <dgm:cxn modelId="{56918D1D-E2E0-4C00-ACDE-C1EC068FA0DB}" srcId="{D862BB35-EDE0-443D-B324-213356DC0C1A}" destId="{F0C0193C-6C45-4320-9E05-5A55377932FD}" srcOrd="0" destOrd="0" parTransId="{6095EAE1-94B0-4B62-9694-19D895C8C50B}" sibTransId="{89BBCD7B-264D-4B07-B00F-0EAE00FA9CA7}"/>
    <dgm:cxn modelId="{E1BFDA3A-DD4A-4945-9C7E-F9078E82A1D4}" type="presOf" srcId="{D862BB35-EDE0-443D-B324-213356DC0C1A}" destId="{58823C67-E252-480C-B314-5BA2EDAC4334}" srcOrd="0" destOrd="0" presId="urn:microsoft.com/office/officeart/2005/8/layout/lProcess3"/>
    <dgm:cxn modelId="{09B0A365-4EF0-45DB-BF07-22D522C65C57}" srcId="{35E57C3C-15A6-4DB4-A2AA-06F6CEEF9A65}" destId="{D862BB35-EDE0-443D-B324-213356DC0C1A}" srcOrd="2" destOrd="0" parTransId="{F8EF9D6B-0F9B-4E3C-A165-1826475ACCA4}" sibTransId="{7C40AD2D-672C-479D-977E-9381A8F647EF}"/>
    <dgm:cxn modelId="{DEE3154B-253A-4D03-B411-EFCF9578E953}" type="presOf" srcId="{4046D825-C75F-47C8-9736-EDB6B46FF5BC}" destId="{8AC9561A-C2A5-4F45-9C2F-0B2E5804BF5A}" srcOrd="0" destOrd="0" presId="urn:microsoft.com/office/officeart/2005/8/layout/lProcess3"/>
    <dgm:cxn modelId="{A6F7BE86-6D4F-4004-A1F4-EE4F2EEFF66A}" type="presOf" srcId="{15CA8DF4-76A5-4437-9CE9-D46EA99C153F}" destId="{D2853758-407A-43D6-8BDA-330F4AC18D1C}" srcOrd="0" destOrd="0" presId="urn:microsoft.com/office/officeart/2005/8/layout/lProcess3"/>
    <dgm:cxn modelId="{0BDA1894-FECE-453C-85AF-5BF49583B4B5}" srcId="{35E57C3C-15A6-4DB4-A2AA-06F6CEEF9A65}" destId="{62313A3F-7B96-4027-9DA7-A5BA75C4B499}" srcOrd="1" destOrd="0" parTransId="{C3FB0E65-7058-44E2-8205-6A97B00945AB}" sibTransId="{42F1ACE8-BF90-4825-8908-66877E550F77}"/>
    <dgm:cxn modelId="{2DCFC6A1-9780-4A43-90F7-EDE9B47223E5}" srcId="{4046D825-C75F-47C8-9736-EDB6B46FF5BC}" destId="{E9947A52-59AA-43D7-BBED-9ED5ABD05B77}" srcOrd="0" destOrd="0" parTransId="{5B540EC9-C8D7-48F0-ABE6-4A879CC1341D}" sibTransId="{1B5A08C8-EA32-4D41-A524-97F86850905B}"/>
    <dgm:cxn modelId="{9C1803A6-16CC-40DF-A06D-352F51D7DD3A}" type="presOf" srcId="{F0C0193C-6C45-4320-9E05-5A55377932FD}" destId="{B5ED50CC-2012-40C4-9BE0-629EC24855A6}" srcOrd="0" destOrd="0" presId="urn:microsoft.com/office/officeart/2005/8/layout/lProcess3"/>
    <dgm:cxn modelId="{854964AC-A2D2-4BF1-AC33-38E45A764E6F}" srcId="{35E57C3C-15A6-4DB4-A2AA-06F6CEEF9A65}" destId="{4046D825-C75F-47C8-9736-EDB6B46FF5BC}" srcOrd="0" destOrd="0" parTransId="{12CF3DF4-A00C-46B4-980C-7B8C0BE58FE7}" sibTransId="{4671D1DB-6EDE-4682-A4DF-3BB748793E4F}"/>
    <dgm:cxn modelId="{DEE270C7-C200-4285-B75C-C18E84E56E71}" type="presOf" srcId="{35E57C3C-15A6-4DB4-A2AA-06F6CEEF9A65}" destId="{E1499512-F1A4-40C5-B820-161FC6747713}" srcOrd="0" destOrd="0" presId="urn:microsoft.com/office/officeart/2005/8/layout/lProcess3"/>
    <dgm:cxn modelId="{5B3FC1E1-E223-47E7-89B9-23F74987C709}" type="presOf" srcId="{62313A3F-7B96-4027-9DA7-A5BA75C4B499}" destId="{39FE6A6C-F79F-43F5-B47A-11EAC71B9075}" srcOrd="0" destOrd="0" presId="urn:microsoft.com/office/officeart/2005/8/layout/lProcess3"/>
    <dgm:cxn modelId="{FB5E7EEE-71BA-47EA-979E-029330EAA2CA}" type="presOf" srcId="{E9947A52-59AA-43D7-BBED-9ED5ABD05B77}" destId="{02AC3FB7-E862-4FDE-9C84-1118F13E4115}" srcOrd="0" destOrd="0" presId="urn:microsoft.com/office/officeart/2005/8/layout/lProcess3"/>
    <dgm:cxn modelId="{706029F9-EB49-47D5-B5C5-8BA2D9D91913}" type="presParOf" srcId="{E1499512-F1A4-40C5-B820-161FC6747713}" destId="{46A7C1E5-D92D-4D1A-82FB-8CE3EE00EE8E}" srcOrd="0" destOrd="0" presId="urn:microsoft.com/office/officeart/2005/8/layout/lProcess3"/>
    <dgm:cxn modelId="{2576E0FA-3CCD-4281-91AC-A64A98D8C588}" type="presParOf" srcId="{46A7C1E5-D92D-4D1A-82FB-8CE3EE00EE8E}" destId="{8AC9561A-C2A5-4F45-9C2F-0B2E5804BF5A}" srcOrd="0" destOrd="0" presId="urn:microsoft.com/office/officeart/2005/8/layout/lProcess3"/>
    <dgm:cxn modelId="{9EB0DB2A-DE13-4090-93A0-0698B06DED4E}" type="presParOf" srcId="{46A7C1E5-D92D-4D1A-82FB-8CE3EE00EE8E}" destId="{DEA66225-701A-40DE-9C43-57B068AD5B5F}" srcOrd="1" destOrd="0" presId="urn:microsoft.com/office/officeart/2005/8/layout/lProcess3"/>
    <dgm:cxn modelId="{C662F425-3E26-4540-A0E7-2B760ED751AA}" type="presParOf" srcId="{46A7C1E5-D92D-4D1A-82FB-8CE3EE00EE8E}" destId="{02AC3FB7-E862-4FDE-9C84-1118F13E4115}" srcOrd="2" destOrd="0" presId="urn:microsoft.com/office/officeart/2005/8/layout/lProcess3"/>
    <dgm:cxn modelId="{EAE562F0-DADC-458A-B36D-FF28288D24FC}" type="presParOf" srcId="{E1499512-F1A4-40C5-B820-161FC6747713}" destId="{66CAA5A0-C531-4F59-B0F1-200266362A4C}" srcOrd="1" destOrd="0" presId="urn:microsoft.com/office/officeart/2005/8/layout/lProcess3"/>
    <dgm:cxn modelId="{09142078-F0C8-4362-9F0C-066AD3EA0694}" type="presParOf" srcId="{E1499512-F1A4-40C5-B820-161FC6747713}" destId="{BEF347CD-4CFD-446C-94E6-E410AC2DE4B9}" srcOrd="2" destOrd="0" presId="urn:microsoft.com/office/officeart/2005/8/layout/lProcess3"/>
    <dgm:cxn modelId="{1F903C8C-CB38-4BA8-A660-C48FB60790BB}" type="presParOf" srcId="{BEF347CD-4CFD-446C-94E6-E410AC2DE4B9}" destId="{39FE6A6C-F79F-43F5-B47A-11EAC71B9075}" srcOrd="0" destOrd="0" presId="urn:microsoft.com/office/officeart/2005/8/layout/lProcess3"/>
    <dgm:cxn modelId="{6A9C1A7A-92BF-436E-B433-0BD027F01720}" type="presParOf" srcId="{BEF347CD-4CFD-446C-94E6-E410AC2DE4B9}" destId="{72C96077-95E7-4014-AF8C-5EC6D08BDA1C}" srcOrd="1" destOrd="0" presId="urn:microsoft.com/office/officeart/2005/8/layout/lProcess3"/>
    <dgm:cxn modelId="{550E5708-C872-47F1-B42B-BD45315FFDB0}" type="presParOf" srcId="{BEF347CD-4CFD-446C-94E6-E410AC2DE4B9}" destId="{D2853758-407A-43D6-8BDA-330F4AC18D1C}" srcOrd="2" destOrd="0" presId="urn:microsoft.com/office/officeart/2005/8/layout/lProcess3"/>
    <dgm:cxn modelId="{8D3CBEBD-3367-4CD7-BE5B-EE817D1657A6}" type="presParOf" srcId="{E1499512-F1A4-40C5-B820-161FC6747713}" destId="{4BF28231-77D8-463A-97B0-4C8E65B5B8DF}" srcOrd="3" destOrd="0" presId="urn:microsoft.com/office/officeart/2005/8/layout/lProcess3"/>
    <dgm:cxn modelId="{B0520BA5-C76A-47FB-8F2A-83A2205A38C8}" type="presParOf" srcId="{E1499512-F1A4-40C5-B820-161FC6747713}" destId="{499F9AE3-C0F7-4DE1-A94C-C807984CC437}" srcOrd="4" destOrd="0" presId="urn:microsoft.com/office/officeart/2005/8/layout/lProcess3"/>
    <dgm:cxn modelId="{7FC59350-A19E-46C5-BCA5-28D07A1BE6B5}" type="presParOf" srcId="{499F9AE3-C0F7-4DE1-A94C-C807984CC437}" destId="{58823C67-E252-480C-B314-5BA2EDAC4334}" srcOrd="0" destOrd="0" presId="urn:microsoft.com/office/officeart/2005/8/layout/lProcess3"/>
    <dgm:cxn modelId="{0880A597-4F68-4683-B203-8D810F8DEBAC}" type="presParOf" srcId="{499F9AE3-C0F7-4DE1-A94C-C807984CC437}" destId="{2AE57C3D-5D87-49E4-B4BC-68023B4DDB06}" srcOrd="1" destOrd="0" presId="urn:microsoft.com/office/officeart/2005/8/layout/lProcess3"/>
    <dgm:cxn modelId="{9C767064-39D2-4C18-B222-43F3D62DDC40}" type="presParOf" srcId="{499F9AE3-C0F7-4DE1-A94C-C807984CC437}" destId="{B5ED50CC-2012-40C4-9BE0-629EC24855A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9561A-C2A5-4F45-9C2F-0B2E5804BF5A}">
      <dsp:nvSpPr>
        <dsp:cNvPr id="0" name=""/>
        <dsp:cNvSpPr/>
      </dsp:nvSpPr>
      <dsp:spPr>
        <a:xfrm>
          <a:off x="362632" y="1854"/>
          <a:ext cx="4143990" cy="1484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Synergies Test</a:t>
          </a:r>
          <a:endParaRPr lang="en-GB" sz="2700" kern="1200" dirty="0"/>
        </a:p>
      </dsp:txBody>
      <dsp:txXfrm>
        <a:off x="1105016" y="1854"/>
        <a:ext cx="2659222" cy="1484768"/>
      </dsp:txXfrm>
    </dsp:sp>
    <dsp:sp modelId="{02AC3FB7-E862-4FDE-9C84-1118F13E4115}">
      <dsp:nvSpPr>
        <dsp:cNvPr id="0" name=""/>
        <dsp:cNvSpPr/>
      </dsp:nvSpPr>
      <dsp:spPr>
        <a:xfrm>
          <a:off x="4024072" y="128060"/>
          <a:ext cx="3080895" cy="12323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Does ownership of the business create value in the corporation?</a:t>
          </a:r>
          <a:endParaRPr lang="en-GB" sz="1500" kern="1200" dirty="0"/>
        </a:p>
      </dsp:txBody>
      <dsp:txXfrm>
        <a:off x="4640251" y="128060"/>
        <a:ext cx="1848537" cy="1232358"/>
      </dsp:txXfrm>
    </dsp:sp>
    <dsp:sp modelId="{39FE6A6C-F79F-43F5-B47A-11EAC71B9075}">
      <dsp:nvSpPr>
        <dsp:cNvPr id="0" name=""/>
        <dsp:cNvSpPr/>
      </dsp:nvSpPr>
      <dsp:spPr>
        <a:xfrm>
          <a:off x="362632" y="1694491"/>
          <a:ext cx="4128474" cy="1484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Organizational cost Test</a:t>
          </a:r>
          <a:endParaRPr lang="en-GB" sz="2700" kern="1200" dirty="0"/>
        </a:p>
      </dsp:txBody>
      <dsp:txXfrm>
        <a:off x="1105016" y="1694491"/>
        <a:ext cx="2643706" cy="1484768"/>
      </dsp:txXfrm>
    </dsp:sp>
    <dsp:sp modelId="{D2853758-407A-43D6-8BDA-330F4AC18D1C}">
      <dsp:nvSpPr>
        <dsp:cNvPr id="0" name=""/>
        <dsp:cNvSpPr/>
      </dsp:nvSpPr>
      <dsp:spPr>
        <a:xfrm>
          <a:off x="4008556" y="1820696"/>
          <a:ext cx="3080895" cy="12323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benefits greater than the cost of corporate overhead?</a:t>
          </a:r>
          <a:endParaRPr lang="en-GB" sz="1500" kern="1200" dirty="0"/>
        </a:p>
      </dsp:txBody>
      <dsp:txXfrm>
        <a:off x="4624735" y="1820696"/>
        <a:ext cx="1848537" cy="1232358"/>
      </dsp:txXfrm>
    </dsp:sp>
    <dsp:sp modelId="{58823C67-E252-480C-B314-5BA2EDAC4334}">
      <dsp:nvSpPr>
        <dsp:cNvPr id="0" name=""/>
        <dsp:cNvSpPr/>
      </dsp:nvSpPr>
      <dsp:spPr>
        <a:xfrm>
          <a:off x="362632" y="3387128"/>
          <a:ext cx="3984451" cy="1484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3.Appropriability Test</a:t>
          </a:r>
          <a:endParaRPr lang="en-GB" sz="2700" kern="1200" dirty="0"/>
        </a:p>
      </dsp:txBody>
      <dsp:txXfrm>
        <a:off x="1105016" y="3387128"/>
        <a:ext cx="2499683" cy="1484768"/>
      </dsp:txXfrm>
    </dsp:sp>
    <dsp:sp modelId="{B5ED50CC-2012-40C4-9BE0-629EC24855A6}">
      <dsp:nvSpPr>
        <dsp:cNvPr id="0" name=""/>
        <dsp:cNvSpPr/>
      </dsp:nvSpPr>
      <dsp:spPr>
        <a:xfrm>
          <a:off x="3864533" y="3513333"/>
          <a:ext cx="3080895" cy="12323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 we appropriate the value? Do we create more value than any other possible corporate parent?</a:t>
          </a:r>
          <a:endParaRPr lang="en-GB" sz="1500" kern="1200" dirty="0"/>
        </a:p>
      </dsp:txBody>
      <dsp:txXfrm>
        <a:off x="4480712" y="3513333"/>
        <a:ext cx="1848537" cy="1232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2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6150" y="755650"/>
            <a:ext cx="5153025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498" y="4873880"/>
            <a:ext cx="5262027" cy="46215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66E48-CA64-4C4D-996A-6F5083DD18E1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F13CBE-4B66-4C8C-ADCF-0A7D27B82996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8" y="4861781"/>
            <a:ext cx="5204305" cy="46062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6AE9E-A23B-4895-9248-EDD7400D9E8E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54063"/>
            <a:ext cx="5153025" cy="386556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469" y="4873626"/>
            <a:ext cx="5262849" cy="46214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ECCAF-B70D-42A1-BD93-CEEE642A6606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C5DA8E-0851-4B57-9DBB-9F2B9E756734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AB42D-53C7-4A84-BD33-4590E9F383B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888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80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52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24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96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14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noFill/>
          <a:ln/>
        </p:spPr>
        <p:txBody>
          <a:bodyPr lIns="102367" tIns="53701" rIns="102367" bIns="53701"/>
          <a:lstStyle/>
          <a:p>
            <a:pPr defTabSz="1042988"/>
            <a:r>
              <a:rPr lang="en-US" altLang="en-US"/>
              <a:t>Examples – Car- metal chassis, gasoline, 4 wheels; PC- mouse GUI, hard drive</a:t>
            </a:r>
          </a:p>
          <a:p>
            <a:pPr defTabSz="1042988"/>
            <a:r>
              <a:rPr lang="en-US" altLang="en-US"/>
              <a:t>what is important about the transition to new designs is the discontinuity </a:t>
            </a:r>
          </a:p>
        </p:txBody>
      </p:sp>
      <p:sp>
        <p:nvSpPr>
          <p:cNvPr id="1689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F1FF3-C261-4297-826C-0C2D216304E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3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CD63A-FE17-4096-AB94-3C51809C769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9" y="4861781"/>
            <a:ext cx="5202763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6AE9E-A23B-4895-9248-EDD7400D9E8E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54063"/>
            <a:ext cx="5153025" cy="386556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469" y="4873626"/>
            <a:ext cx="5262849" cy="46214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0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D417F-F398-4372-8F59-02854C5D97E6}" type="slidenum">
              <a:rPr lang="en-US"/>
              <a:pPr/>
              <a:t>29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5400"/>
          </a:xfrm>
          <a:ln w="12700" cap="flat"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ln/>
        </p:spPr>
        <p:txBody>
          <a:bodyPr lIns="97332" tIns="48667" rIns="97332" bIns="48667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6AE9E-A23B-4895-9248-EDD7400D9E8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54063"/>
            <a:ext cx="5153025" cy="386556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469" y="4873626"/>
            <a:ext cx="5262849" cy="46214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A0DC04-2C68-4926-B24D-455FF446F10F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570EF1-D0BE-43BC-8827-3EBE237D7BAB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e.g Videorentals– lots of Stockouts at Blockbuster; Blockbuster paid by copy ($60 bucks) so bought few copies and tried to rent them a lot – the studies cost on the marginal copy is 0, they are just giving up revenuw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C9CEAA-FDE1-4820-B05A-6F3C8D7AE860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8"/>
            <a:ext cx="5202764" cy="46028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9680D9-CF35-40B2-AA1B-2AA682B10B73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8"/>
            <a:ext cx="5202764" cy="46028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93B2D4-5C89-4C8B-BB71-86784B1E2B95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93B2D4-5C89-4C8B-BB71-86784B1E2B95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6AE9E-A23B-4895-9248-EDD7400D9E8E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54063"/>
            <a:ext cx="5153025" cy="386556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469" y="4873626"/>
            <a:ext cx="5262849" cy="46214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6B5075-C821-462A-8D08-2129B59CFB8B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A8FDC1-6D51-4051-816E-89DB00B59993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FA0C33-8E1E-4B83-88BE-59586AEE9E3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9EAA84-E9E0-4729-AAF5-AF2BC03E97FA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Session 9. Course Frameworks</a:t>
            </a:r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3.2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do we counter those incentives towards excessive competition? </a:t>
            </a:r>
          </a:p>
        </p:txBody>
      </p:sp>
    </p:spTree>
    <p:extLst>
      <p:ext uri="{BB962C8B-B14F-4D97-AF65-F5344CB8AC3E}">
        <p14:creationId xmlns:p14="http://schemas.microsoft.com/office/powerpoint/2010/main" val="274700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400"/>
              <a:t> 4. </a:t>
            </a:r>
            <a:r>
              <a:rPr lang="en-US" sz="2400" b="1"/>
              <a:t>Shrimp</a:t>
            </a:r>
            <a:r>
              <a:rPr lang="en-US" sz="2400"/>
              <a:t>. ‘Solving’ PD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Repeated game: cooperation in a PD can be sustained by fear of punishment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	tit-for-tat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	Need transparency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Facilitating practices (see slides)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Some industry conditions facilitate implicit cooperation (see slides)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4.1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What are the incentives of each player in an entry game?</a:t>
            </a:r>
          </a:p>
        </p:txBody>
      </p:sp>
    </p:spTree>
    <p:extLst>
      <p:ext uri="{BB962C8B-B14F-4D97-AF65-F5344CB8AC3E}">
        <p14:creationId xmlns:p14="http://schemas.microsoft.com/office/powerpoint/2010/main" val="414803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 eaLnBrk="1" hangingPunct="1"/>
            <a:r>
              <a:rPr lang="en-US" sz="2100"/>
              <a:t>Framework 4: entry deterrence </a:t>
            </a:r>
            <a:endParaRPr lang="en-US" sz="1500" i="1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Key Ideas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477000" y="1143000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Tools and Frameworks</a:t>
            </a:r>
          </a:p>
        </p:txBody>
      </p:sp>
      <p:grpSp>
        <p:nvGrpSpPr>
          <p:cNvPr id="14342" name="Group 6"/>
          <p:cNvGrpSpPr>
            <a:grpSpLocks noChangeAspect="1"/>
          </p:cNvGrpSpPr>
          <p:nvPr/>
        </p:nvGrpSpPr>
        <p:grpSpPr bwMode="auto">
          <a:xfrm>
            <a:off x="381000" y="2743200"/>
            <a:ext cx="5162550" cy="3365500"/>
            <a:chOff x="-16" y="432"/>
            <a:chExt cx="5742" cy="3744"/>
          </a:xfrm>
        </p:grpSpPr>
        <p:grpSp>
          <p:nvGrpSpPr>
            <p:cNvPr id="14368" name="Group 7"/>
            <p:cNvGrpSpPr>
              <a:grpSpLocks noChangeAspect="1"/>
            </p:cNvGrpSpPr>
            <p:nvPr/>
          </p:nvGrpSpPr>
          <p:grpSpPr bwMode="auto">
            <a:xfrm>
              <a:off x="144" y="432"/>
              <a:ext cx="5582" cy="3744"/>
              <a:chOff x="144" y="432"/>
              <a:chExt cx="5582" cy="3744"/>
            </a:xfrm>
          </p:grpSpPr>
          <p:sp>
            <p:nvSpPr>
              <p:cNvPr id="14370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601" y="3332"/>
                <a:ext cx="20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71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80" y="3600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2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144" y="2976"/>
                <a:ext cx="768" cy="9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  Entrant</a:t>
                </a:r>
              </a:p>
              <a:p>
                <a:r>
                  <a:rPr lang="en-US" sz="1200" i="1">
                    <a:latin typeface="Times New Roman" pitchFamily="18" charset="0"/>
                  </a:rPr>
                  <a:t>Move second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73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912" y="2592"/>
                <a:ext cx="81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4" name="Line 12"/>
              <p:cNvSpPr>
                <a:spLocks noChangeAspect="1" noChangeShapeType="1"/>
              </p:cNvSpPr>
              <p:nvPr/>
            </p:nvSpPr>
            <p:spPr bwMode="auto">
              <a:xfrm>
                <a:off x="912" y="31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5" name="Line 13"/>
              <p:cNvSpPr>
                <a:spLocks noChangeAspect="1" noChangeShapeType="1"/>
              </p:cNvSpPr>
              <p:nvPr/>
            </p:nvSpPr>
            <p:spPr bwMode="auto">
              <a:xfrm>
                <a:off x="912" y="3312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1875" y="2568"/>
                <a:ext cx="1010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Aggressive </a:t>
                </a:r>
              </a:p>
              <a:p>
                <a:r>
                  <a:rPr lang="en-US" sz="1200">
                    <a:latin typeface="Times New Roman" pitchFamily="18" charset="0"/>
                  </a:rPr>
                  <a:t>Entry</a:t>
                </a:r>
              </a:p>
            </p:txBody>
          </p:sp>
          <p:sp>
            <p:nvSpPr>
              <p:cNvPr id="14377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1875" y="3674"/>
                <a:ext cx="83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No Entry</a:t>
                </a:r>
              </a:p>
            </p:txBody>
          </p:sp>
          <p:sp>
            <p:nvSpPr>
              <p:cNvPr id="14378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875" y="3098"/>
                <a:ext cx="907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Soft Entry</a:t>
                </a:r>
              </a:p>
            </p:txBody>
          </p:sp>
          <p:sp>
            <p:nvSpPr>
              <p:cNvPr id="14379" name="Oval 17"/>
              <p:cNvSpPr>
                <a:spLocks noChangeAspect="1" noChangeArrowheads="1"/>
              </p:cNvSpPr>
              <p:nvPr/>
            </p:nvSpPr>
            <p:spPr bwMode="auto">
              <a:xfrm>
                <a:off x="1632" y="2304"/>
                <a:ext cx="1152" cy="17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80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3296" y="3354"/>
                <a:ext cx="20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81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2729" y="3051"/>
                <a:ext cx="943" cy="51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1200">
                    <a:latin typeface="Times New Roman" pitchFamily="18" charset="0"/>
                  </a:rPr>
                  <a:t>Incumbent</a:t>
                </a:r>
              </a:p>
              <a:p>
                <a:pPr algn="ctr"/>
                <a:r>
                  <a:rPr lang="en-US" sz="1200" i="1">
                    <a:latin typeface="Times New Roman" pitchFamily="18" charset="0"/>
                  </a:rPr>
                  <a:t>Respond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82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3552" y="2566"/>
                <a:ext cx="826" cy="5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83" name="Line 21"/>
              <p:cNvSpPr>
                <a:spLocks noChangeAspect="1" noChangeShapeType="1"/>
              </p:cNvSpPr>
              <p:nvPr/>
            </p:nvSpPr>
            <p:spPr bwMode="auto">
              <a:xfrm>
                <a:off x="3552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84" name="Line 22"/>
              <p:cNvSpPr>
                <a:spLocks noChangeAspect="1" noChangeShapeType="1"/>
              </p:cNvSpPr>
              <p:nvPr/>
            </p:nvSpPr>
            <p:spPr bwMode="auto">
              <a:xfrm>
                <a:off x="3552" y="3264"/>
                <a:ext cx="82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85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4559" y="2425"/>
                <a:ext cx="1010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Aggressive </a:t>
                </a:r>
              </a:p>
              <a:p>
                <a:r>
                  <a:rPr lang="en-US" sz="1200">
                    <a:latin typeface="Times New Roman" pitchFamily="18" charset="0"/>
                  </a:rPr>
                  <a:t>Response</a:t>
                </a:r>
              </a:p>
            </p:txBody>
          </p:sp>
          <p:sp>
            <p:nvSpPr>
              <p:cNvPr id="14386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4464" y="3578"/>
                <a:ext cx="126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Accommodates</a:t>
                </a:r>
              </a:p>
            </p:txBody>
          </p:sp>
          <p:sp>
            <p:nvSpPr>
              <p:cNvPr id="14387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4511" y="3098"/>
                <a:ext cx="118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Soft Response</a:t>
                </a:r>
              </a:p>
            </p:txBody>
          </p:sp>
          <p:sp>
            <p:nvSpPr>
              <p:cNvPr id="14388" name="Oval 26"/>
              <p:cNvSpPr>
                <a:spLocks noChangeAspect="1" noChangeArrowheads="1"/>
              </p:cNvSpPr>
              <p:nvPr/>
            </p:nvSpPr>
            <p:spPr bwMode="auto">
              <a:xfrm>
                <a:off x="4320" y="2256"/>
                <a:ext cx="1248" cy="17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89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753" y="1460"/>
                <a:ext cx="20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9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632" y="1728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91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1297" y="1103"/>
                <a:ext cx="767" cy="11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  Incumbent</a:t>
                </a:r>
              </a:p>
              <a:p>
                <a:r>
                  <a:rPr lang="en-US" sz="1200" i="1">
                    <a:latin typeface="Times New Roman" pitchFamily="18" charset="0"/>
                  </a:rPr>
                  <a:t>Move first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92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2064" y="720"/>
                <a:ext cx="81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93" name="Line 31"/>
              <p:cNvSpPr>
                <a:spLocks noChangeAspect="1" noChangeShapeType="1"/>
              </p:cNvSpPr>
              <p:nvPr/>
            </p:nvSpPr>
            <p:spPr bwMode="auto">
              <a:xfrm>
                <a:off x="2064" y="129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94" name="Line 32"/>
              <p:cNvSpPr>
                <a:spLocks noChangeAspect="1" noChangeShapeType="1"/>
              </p:cNvSpPr>
              <p:nvPr/>
            </p:nvSpPr>
            <p:spPr bwMode="auto">
              <a:xfrm>
                <a:off x="2064" y="14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95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2880" y="697"/>
                <a:ext cx="1381" cy="1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>
                    <a:latin typeface="Times New Roman" pitchFamily="18" charset="0"/>
                  </a:rPr>
                  <a:t>Endogenous</a:t>
                </a:r>
              </a:p>
              <a:p>
                <a:r>
                  <a:rPr lang="en-US" sz="1200">
                    <a:latin typeface="Times New Roman" pitchFamily="18" charset="0"/>
                  </a:rPr>
                  <a:t>Entry Barriers</a:t>
                </a:r>
              </a:p>
              <a:p>
                <a:pPr>
                  <a:buFontTx/>
                  <a:buChar char="-"/>
                </a:pPr>
                <a:r>
                  <a:rPr lang="en-US" sz="1200">
                    <a:latin typeface="Times New Roman" pitchFamily="18" charset="0"/>
                  </a:rPr>
                  <a:t>Proliferation</a:t>
                </a:r>
              </a:p>
              <a:p>
                <a:pPr>
                  <a:buFontTx/>
                  <a:buChar char="-"/>
                </a:pPr>
                <a:r>
                  <a:rPr lang="en-US" sz="1200">
                    <a:latin typeface="Times New Roman" pitchFamily="18" charset="0"/>
                  </a:rPr>
                  <a:t>Excess Capacity</a:t>
                </a:r>
              </a:p>
              <a:p>
                <a:pPr>
                  <a:buFontTx/>
                  <a:buChar char="-"/>
                </a:pPr>
                <a:r>
                  <a:rPr lang="en-US" sz="1200">
                    <a:latin typeface="Times New Roman" pitchFamily="18" charset="0"/>
                  </a:rPr>
                  <a:t>Reputation</a:t>
                </a:r>
              </a:p>
              <a:p>
                <a:pPr>
                  <a:buFontTx/>
                  <a:buChar char="-"/>
                </a:pPr>
                <a:endParaRPr lang="en-US" sz="12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</a:rPr>
                  <a:t>Commitment</a:t>
                </a:r>
              </a:p>
              <a:p>
                <a:pPr>
                  <a:buFontTx/>
                  <a:buChar char="-"/>
                </a:pP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4396" name="Oval 34"/>
              <p:cNvSpPr>
                <a:spLocks noChangeAspect="1" noChangeArrowheads="1"/>
              </p:cNvSpPr>
              <p:nvPr/>
            </p:nvSpPr>
            <p:spPr bwMode="auto">
              <a:xfrm>
                <a:off x="2784" y="432"/>
                <a:ext cx="1152" cy="17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69" name="Freeform 35"/>
            <p:cNvSpPr>
              <a:spLocks noChangeAspect="1"/>
            </p:cNvSpPr>
            <p:nvPr/>
          </p:nvSpPr>
          <p:spPr bwMode="auto">
            <a:xfrm>
              <a:off x="-16" y="1296"/>
              <a:ext cx="4896" cy="1680"/>
            </a:xfrm>
            <a:custGeom>
              <a:avLst/>
              <a:gdLst>
                <a:gd name="T0" fmla="*/ 4000 w 4896"/>
                <a:gd name="T1" fmla="*/ 0 h 1680"/>
                <a:gd name="T2" fmla="*/ 4576 w 4896"/>
                <a:gd name="T3" fmla="*/ 288 h 1680"/>
                <a:gd name="T4" fmla="*/ 4240 w 4896"/>
                <a:gd name="T5" fmla="*/ 960 h 1680"/>
                <a:gd name="T6" fmla="*/ 640 w 4896"/>
                <a:gd name="T7" fmla="*/ 672 h 1680"/>
                <a:gd name="T8" fmla="*/ 400 w 4896"/>
                <a:gd name="T9" fmla="*/ 168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6"/>
                <a:gd name="T16" fmla="*/ 0 h 1680"/>
                <a:gd name="T17" fmla="*/ 4896 w 4896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6" h="1680">
                  <a:moveTo>
                    <a:pt x="4000" y="0"/>
                  </a:moveTo>
                  <a:cubicBezTo>
                    <a:pt x="4268" y="64"/>
                    <a:pt x="4536" y="128"/>
                    <a:pt x="4576" y="288"/>
                  </a:cubicBezTo>
                  <a:cubicBezTo>
                    <a:pt x="4616" y="448"/>
                    <a:pt x="4896" y="896"/>
                    <a:pt x="4240" y="960"/>
                  </a:cubicBezTo>
                  <a:cubicBezTo>
                    <a:pt x="3584" y="1024"/>
                    <a:pt x="1280" y="552"/>
                    <a:pt x="640" y="672"/>
                  </a:cubicBezTo>
                  <a:cubicBezTo>
                    <a:pt x="0" y="792"/>
                    <a:pt x="200" y="1236"/>
                    <a:pt x="400" y="168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43" name="Oval 36"/>
          <p:cNvSpPr>
            <a:spLocks noChangeAspect="1" noChangeArrowheads="1"/>
          </p:cNvSpPr>
          <p:nvPr/>
        </p:nvSpPr>
        <p:spPr bwMode="auto">
          <a:xfrm>
            <a:off x="7307263" y="1874838"/>
            <a:ext cx="182562" cy="182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Oval 37"/>
          <p:cNvSpPr>
            <a:spLocks noChangeAspect="1" noChangeArrowheads="1"/>
          </p:cNvSpPr>
          <p:nvPr/>
        </p:nvSpPr>
        <p:spPr bwMode="auto">
          <a:xfrm>
            <a:off x="6637338" y="2544763"/>
            <a:ext cx="182562" cy="182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Oval 38"/>
          <p:cNvSpPr>
            <a:spLocks noChangeAspect="1" noChangeArrowheads="1"/>
          </p:cNvSpPr>
          <p:nvPr/>
        </p:nvSpPr>
        <p:spPr bwMode="auto">
          <a:xfrm>
            <a:off x="7916863" y="2544763"/>
            <a:ext cx="182562" cy="182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Line 39"/>
          <p:cNvSpPr>
            <a:spLocks noChangeAspect="1" noChangeShapeType="1"/>
          </p:cNvSpPr>
          <p:nvPr/>
        </p:nvSpPr>
        <p:spPr bwMode="auto">
          <a:xfrm flipH="1">
            <a:off x="6880225" y="2117725"/>
            <a:ext cx="3048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7" name="Line 40"/>
          <p:cNvSpPr>
            <a:spLocks noChangeAspect="1" noChangeShapeType="1"/>
          </p:cNvSpPr>
          <p:nvPr/>
        </p:nvSpPr>
        <p:spPr bwMode="auto">
          <a:xfrm>
            <a:off x="7612063" y="2117725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41"/>
          <p:cNvSpPr>
            <a:spLocks noChangeAspect="1" noChangeShapeType="1"/>
          </p:cNvSpPr>
          <p:nvPr/>
        </p:nvSpPr>
        <p:spPr bwMode="auto">
          <a:xfrm flipH="1">
            <a:off x="6332538" y="2787650"/>
            <a:ext cx="3048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9" name="Line 42"/>
          <p:cNvSpPr>
            <a:spLocks noChangeAspect="1" noChangeShapeType="1"/>
          </p:cNvSpPr>
          <p:nvPr/>
        </p:nvSpPr>
        <p:spPr bwMode="auto">
          <a:xfrm flipH="1">
            <a:off x="7550150" y="2787650"/>
            <a:ext cx="3048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Line 43"/>
          <p:cNvSpPr>
            <a:spLocks noChangeAspect="1" noChangeShapeType="1"/>
          </p:cNvSpPr>
          <p:nvPr/>
        </p:nvSpPr>
        <p:spPr bwMode="auto">
          <a:xfrm>
            <a:off x="6880225" y="2787650"/>
            <a:ext cx="244475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Line 44"/>
          <p:cNvSpPr>
            <a:spLocks noChangeAspect="1" noChangeShapeType="1"/>
          </p:cNvSpPr>
          <p:nvPr/>
        </p:nvSpPr>
        <p:spPr bwMode="auto">
          <a:xfrm>
            <a:off x="8159750" y="2787650"/>
            <a:ext cx="3048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2" name="Text Box 45"/>
          <p:cNvSpPr txBox="1">
            <a:spLocks noChangeAspect="1" noChangeArrowheads="1"/>
          </p:cNvSpPr>
          <p:nvPr/>
        </p:nvSpPr>
        <p:spPr bwMode="auto">
          <a:xfrm>
            <a:off x="8342313" y="3214688"/>
            <a:ext cx="365125" cy="681037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3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0</a:t>
            </a:r>
          </a:p>
        </p:txBody>
      </p:sp>
      <p:sp>
        <p:nvSpPr>
          <p:cNvPr id="14353" name="Text Box 46"/>
          <p:cNvSpPr txBox="1">
            <a:spLocks noChangeAspect="1" noChangeArrowheads="1"/>
          </p:cNvSpPr>
          <p:nvPr/>
        </p:nvSpPr>
        <p:spPr bwMode="auto">
          <a:xfrm>
            <a:off x="6210300" y="2811463"/>
            <a:ext cx="292100" cy="30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E</a:t>
            </a:r>
          </a:p>
        </p:txBody>
      </p:sp>
      <p:sp>
        <p:nvSpPr>
          <p:cNvPr id="14354" name="Text Box 47"/>
          <p:cNvSpPr txBox="1">
            <a:spLocks noChangeAspect="1" noChangeArrowheads="1"/>
          </p:cNvSpPr>
          <p:nvPr/>
        </p:nvSpPr>
        <p:spPr bwMode="auto">
          <a:xfrm>
            <a:off x="7489825" y="2811463"/>
            <a:ext cx="2921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E</a:t>
            </a:r>
          </a:p>
        </p:txBody>
      </p:sp>
      <p:sp>
        <p:nvSpPr>
          <p:cNvPr id="14355" name="Text Box 48"/>
          <p:cNvSpPr txBox="1">
            <a:spLocks noChangeAspect="1" noChangeArrowheads="1"/>
          </p:cNvSpPr>
          <p:nvPr/>
        </p:nvSpPr>
        <p:spPr bwMode="auto">
          <a:xfrm>
            <a:off x="6172200" y="1905000"/>
            <a:ext cx="9255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Monopoly</a:t>
            </a:r>
          </a:p>
          <a:p>
            <a:r>
              <a:rPr lang="en-US" sz="1400">
                <a:latin typeface="Times New Roman" pitchFamily="18" charset="0"/>
              </a:rPr>
              <a:t>Capacity</a:t>
            </a:r>
          </a:p>
        </p:txBody>
      </p:sp>
      <p:sp>
        <p:nvSpPr>
          <p:cNvPr id="14356" name="Text Box 49"/>
          <p:cNvSpPr txBox="1">
            <a:spLocks noChangeAspect="1" noChangeArrowheads="1"/>
          </p:cNvSpPr>
          <p:nvPr/>
        </p:nvSpPr>
        <p:spPr bwMode="auto">
          <a:xfrm>
            <a:off x="7002463" y="2811463"/>
            <a:ext cx="4206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NE</a:t>
            </a:r>
          </a:p>
        </p:txBody>
      </p:sp>
      <p:sp>
        <p:nvSpPr>
          <p:cNvPr id="14357" name="Text Box 50"/>
          <p:cNvSpPr txBox="1">
            <a:spLocks noChangeAspect="1" noChangeArrowheads="1"/>
          </p:cNvSpPr>
          <p:nvPr/>
        </p:nvSpPr>
        <p:spPr bwMode="auto">
          <a:xfrm>
            <a:off x="7854950" y="2022475"/>
            <a:ext cx="8175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Excess </a:t>
            </a:r>
          </a:p>
          <a:p>
            <a:r>
              <a:rPr lang="en-US" sz="1400">
                <a:latin typeface="Times New Roman" pitchFamily="18" charset="0"/>
              </a:rPr>
              <a:t>Capacity</a:t>
            </a:r>
          </a:p>
        </p:txBody>
      </p:sp>
      <p:sp>
        <p:nvSpPr>
          <p:cNvPr id="14358" name="Text Box 51"/>
          <p:cNvSpPr txBox="1">
            <a:spLocks noChangeAspect="1" noChangeArrowheads="1"/>
          </p:cNvSpPr>
          <p:nvPr/>
        </p:nvSpPr>
        <p:spPr bwMode="auto">
          <a:xfrm>
            <a:off x="8342313" y="2811463"/>
            <a:ext cx="420687" cy="30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NE</a:t>
            </a:r>
          </a:p>
        </p:txBody>
      </p:sp>
      <p:sp>
        <p:nvSpPr>
          <p:cNvPr id="14359" name="Text Box 52"/>
          <p:cNvSpPr txBox="1">
            <a:spLocks noChangeAspect="1" noChangeArrowheads="1"/>
          </p:cNvSpPr>
          <p:nvPr/>
        </p:nvSpPr>
        <p:spPr bwMode="auto">
          <a:xfrm>
            <a:off x="7062788" y="2557463"/>
            <a:ext cx="5889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>
                <a:latin typeface="Times New Roman" pitchFamily="18" charset="0"/>
              </a:rPr>
              <a:t>Rival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4360" name="Text Box 53"/>
          <p:cNvSpPr txBox="1">
            <a:spLocks noChangeAspect="1" noChangeArrowheads="1"/>
          </p:cNvSpPr>
          <p:nvPr/>
        </p:nvSpPr>
        <p:spPr bwMode="auto">
          <a:xfrm>
            <a:off x="7185025" y="164306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>
                <a:latin typeface="Times New Roman" pitchFamily="18" charset="0"/>
              </a:rPr>
              <a:t>DuPont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4361" name="Text Box 54"/>
          <p:cNvSpPr txBox="1">
            <a:spLocks noChangeAspect="1" noChangeArrowheads="1"/>
          </p:cNvSpPr>
          <p:nvPr/>
        </p:nvSpPr>
        <p:spPr bwMode="auto">
          <a:xfrm>
            <a:off x="6172200" y="43434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E=Enter    NE=Do not enter</a:t>
            </a:r>
          </a:p>
        </p:txBody>
      </p:sp>
      <p:sp>
        <p:nvSpPr>
          <p:cNvPr id="14362" name="Text Box 55"/>
          <p:cNvSpPr txBox="1">
            <a:spLocks noChangeAspect="1" noChangeArrowheads="1"/>
          </p:cNvSpPr>
          <p:nvPr/>
        </p:nvSpPr>
        <p:spPr bwMode="auto">
          <a:xfrm>
            <a:off x="6943725" y="3214688"/>
            <a:ext cx="363538" cy="633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4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 0</a:t>
            </a:r>
          </a:p>
        </p:txBody>
      </p:sp>
      <p:sp>
        <p:nvSpPr>
          <p:cNvPr id="14363" name="Text Box 56"/>
          <p:cNvSpPr txBox="1">
            <a:spLocks noChangeAspect="1" noChangeArrowheads="1"/>
          </p:cNvSpPr>
          <p:nvPr/>
        </p:nvSpPr>
        <p:spPr bwMode="auto">
          <a:xfrm>
            <a:off x="7429500" y="3214688"/>
            <a:ext cx="579438" cy="633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1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 -1</a:t>
            </a:r>
          </a:p>
        </p:txBody>
      </p:sp>
      <p:sp>
        <p:nvSpPr>
          <p:cNvPr id="14364" name="Text Box 57"/>
          <p:cNvSpPr txBox="1">
            <a:spLocks noChangeAspect="1" noChangeArrowheads="1"/>
          </p:cNvSpPr>
          <p:nvPr/>
        </p:nvSpPr>
        <p:spPr bwMode="auto">
          <a:xfrm>
            <a:off x="6149975" y="3214688"/>
            <a:ext cx="365125" cy="633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2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 1</a:t>
            </a:r>
          </a:p>
        </p:txBody>
      </p:sp>
      <p:sp>
        <p:nvSpPr>
          <p:cNvPr id="14365" name="Text Box 58"/>
          <p:cNvSpPr txBox="1">
            <a:spLocks noChangeAspect="1" noChangeArrowheads="1"/>
          </p:cNvSpPr>
          <p:nvPr/>
        </p:nvSpPr>
        <p:spPr bwMode="auto">
          <a:xfrm>
            <a:off x="5408613" y="3324225"/>
            <a:ext cx="727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400">
                <a:latin typeface="Times New Roman" pitchFamily="18" charset="0"/>
              </a:rPr>
              <a:t>DuPont</a:t>
            </a:r>
          </a:p>
          <a:p>
            <a:pPr algn="ctr"/>
            <a:r>
              <a:rPr lang="en-GB" sz="1400">
                <a:latin typeface="Times New Roman" pitchFamily="18" charset="0"/>
              </a:rPr>
              <a:t>Rival</a:t>
            </a:r>
          </a:p>
        </p:txBody>
      </p:sp>
      <p:sp>
        <p:nvSpPr>
          <p:cNvPr id="14366" name="Text Box 59"/>
          <p:cNvSpPr txBox="1">
            <a:spLocks noChangeArrowheads="1"/>
          </p:cNvSpPr>
          <p:nvPr/>
        </p:nvSpPr>
        <p:spPr bwMode="auto">
          <a:xfrm>
            <a:off x="5943600" y="4876800"/>
            <a:ext cx="3200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Who is the bigger threat?</a:t>
            </a:r>
          </a:p>
          <a:p>
            <a:pPr eaLnBrk="1" hangingPunct="1">
              <a:buFontTx/>
              <a:buAutoNum type="arabicPeriod"/>
            </a:pPr>
            <a:r>
              <a:rPr lang="en-US" sz="1200"/>
              <a:t>BA (capable but not key route)</a:t>
            </a:r>
          </a:p>
          <a:p>
            <a:pPr eaLnBrk="1" hangingPunct="1">
              <a:buFontTx/>
              <a:buAutoNum type="arabicPeriod"/>
            </a:pPr>
            <a:r>
              <a:rPr lang="en-US" sz="1200"/>
              <a:t>Aer Lingus (hurting but key route)</a:t>
            </a:r>
          </a:p>
        </p:txBody>
      </p:sp>
      <p:sp>
        <p:nvSpPr>
          <p:cNvPr id="14367" name="Rectangle 60"/>
          <p:cNvSpPr>
            <a:spLocks noChangeArrowheads="1"/>
          </p:cNvSpPr>
          <p:nvPr/>
        </p:nvSpPr>
        <p:spPr bwMode="auto">
          <a:xfrm>
            <a:off x="457200" y="1447800"/>
            <a:ext cx="4343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Competition destroys profits</a:t>
            </a:r>
          </a:p>
          <a:p>
            <a:pPr>
              <a:buFontTx/>
              <a:buChar char="•"/>
            </a:pPr>
            <a:r>
              <a:rPr lang="en-US" sz="1400"/>
              <a:t> Is entry deterrence profitable?</a:t>
            </a:r>
          </a:p>
          <a:p>
            <a:pPr>
              <a:buFontTx/>
              <a:buChar char="•"/>
            </a:pPr>
            <a:r>
              <a:rPr lang="en-US" sz="1400"/>
              <a:t> Problem: once entrant is there, it is generally better not to fight</a:t>
            </a:r>
          </a:p>
          <a:p>
            <a:pPr>
              <a:buFontTx/>
              <a:buChar char="•"/>
            </a:pPr>
            <a:r>
              <a:rPr lang="en-US" sz="1400"/>
              <a:t> Entry deterrence through credible commitment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4.2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do we play entry games from the perspective of each player?</a:t>
            </a:r>
          </a:p>
        </p:txBody>
      </p:sp>
    </p:spTree>
    <p:extLst>
      <p:ext uri="{BB962C8B-B14F-4D97-AF65-F5344CB8AC3E}">
        <p14:creationId xmlns:p14="http://schemas.microsoft.com/office/powerpoint/2010/main" val="272875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533400"/>
          </a:xfrm>
        </p:spPr>
        <p:txBody>
          <a:bodyPr/>
          <a:lstStyle/>
          <a:p>
            <a:pPr algn="l" eaLnBrk="1" hangingPunct="1"/>
            <a:r>
              <a:rPr lang="en-US" sz="2100"/>
              <a:t>Playing entry games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3962400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43000" y="9906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>
                <a:latin typeface="Times New Roman" pitchFamily="18" charset="0"/>
              </a:rPr>
              <a:t>Incumbent</a:t>
            </a:r>
            <a:r>
              <a:rPr lang="en-US" u="sng">
                <a:latin typeface="Times New Roman" pitchFamily="18" charset="0"/>
              </a:rPr>
              <a:t>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105400" y="990600"/>
            <a:ext cx="123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>
                <a:latin typeface="Times New Roman" pitchFamily="18" charset="0"/>
              </a:rPr>
              <a:t>Entrant</a:t>
            </a:r>
          </a:p>
        </p:txBody>
      </p:sp>
      <p:sp>
        <p:nvSpPr>
          <p:cNvPr id="15368" name="Text Box 8"/>
          <p:cNvSpPr txBox="1">
            <a:spLocks noChangeAspect="1" noChangeArrowheads="1"/>
          </p:cNvSpPr>
          <p:nvPr/>
        </p:nvSpPr>
        <p:spPr bwMode="auto">
          <a:xfrm>
            <a:off x="2819400" y="16002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200"/>
          </a:p>
        </p:txBody>
      </p:sp>
      <p:sp>
        <p:nvSpPr>
          <p:cNvPr id="15369" name="Text Box 9"/>
          <p:cNvSpPr txBox="1">
            <a:spLocks noChangeAspect="1" noChangeArrowheads="1"/>
          </p:cNvSpPr>
          <p:nvPr/>
        </p:nvSpPr>
        <p:spPr bwMode="auto">
          <a:xfrm>
            <a:off x="2819400" y="1905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2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" y="1981200"/>
            <a:ext cx="3505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4032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Times New Roman" pitchFamily="18" charset="0"/>
              </a:rPr>
              <a:t> </a:t>
            </a:r>
            <a:r>
              <a:rPr lang="en-GB"/>
              <a:t>Entry deterrence by </a:t>
            </a:r>
          </a:p>
          <a:p>
            <a:pPr lvl="1" eaLnBrk="1" hangingPunct="1"/>
            <a:r>
              <a:rPr lang="en-GB"/>
              <a:t>introduction of “too many” products</a:t>
            </a:r>
          </a:p>
          <a:p>
            <a:pPr lvl="1" eaLnBrk="1" hangingPunct="1"/>
            <a:r>
              <a:rPr lang="en-GB"/>
              <a:t>commitment to large capacity</a:t>
            </a:r>
          </a:p>
          <a:p>
            <a:pPr lvl="1" eaLnBrk="1" hangingPunct="1"/>
            <a:r>
              <a:rPr lang="en-GB"/>
              <a:t>reputation for pre-emption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Need credible commitment!</a:t>
            </a:r>
          </a:p>
          <a:p>
            <a:pPr lvl="1" eaLnBrk="1" hangingPunct="1"/>
            <a:r>
              <a:rPr lang="en-GB"/>
              <a:t>action must change post-entry game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7391400" y="15240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 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191000" y="1600200"/>
            <a:ext cx="4419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3937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5080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Judo strategy:</a:t>
            </a:r>
          </a:p>
          <a:p>
            <a:pPr lvl="2" eaLnBrk="1" hangingPunct="1"/>
            <a:r>
              <a:rPr lang="en-US"/>
              <a:t>Judo strategy </a:t>
            </a:r>
          </a:p>
          <a:p>
            <a:pPr lvl="2" eaLnBrk="1" hangingPunct="1"/>
            <a:endParaRPr lang="en-US"/>
          </a:p>
          <a:p>
            <a:pPr eaLnBrk="1" hangingPunct="1"/>
            <a:r>
              <a:rPr lang="en-US"/>
              <a:t>small size and low price may allow  entrant to make money</a:t>
            </a:r>
          </a:p>
          <a:p>
            <a:pPr lvl="1" eaLnBrk="1" hangingPunct="1"/>
            <a:r>
              <a:rPr lang="en-US"/>
              <a:t>true even if entrant adds no value (i.e. if neither lower cost nor extra benefit provided)</a:t>
            </a:r>
          </a:p>
          <a:p>
            <a:pPr lvl="2" eaLnBrk="1" hangingPunct="1">
              <a:buFontTx/>
              <a:buChar char="•"/>
            </a:pPr>
            <a:r>
              <a:rPr lang="en-US"/>
              <a:t>Tactics: create belief that will stay small</a:t>
            </a:r>
          </a:p>
          <a:p>
            <a:pPr lvl="2" eaLnBrk="1" hangingPunct="1">
              <a:buFontTx/>
              <a:buChar char="•"/>
            </a:pPr>
            <a:endParaRPr lang="en-US"/>
          </a:p>
          <a:p>
            <a:pPr lvl="2" eaLnBrk="1" hangingPunct="1">
              <a:buFontTx/>
              <a:buChar char="•"/>
            </a:pPr>
            <a:r>
              <a:rPr lang="en-US"/>
              <a:t>Nec. conditions: one price</a:t>
            </a:r>
          </a:p>
          <a:p>
            <a:pPr lvl="2" eaLnBrk="1" hangingPunct="1">
              <a:buFontTx/>
              <a:buChar char="•"/>
            </a:pPr>
            <a:endParaRPr lang="en-US"/>
          </a:p>
          <a:p>
            <a:pPr lvl="2" eaLnBrk="1" hangingPunct="1">
              <a:buFontTx/>
              <a:buChar char="•"/>
            </a:pPr>
            <a:r>
              <a:rPr lang="en-US"/>
              <a:t>Risk: scope of game determines incumbent response</a:t>
            </a:r>
          </a:p>
          <a:p>
            <a:pPr lvl="1" eaLnBrk="1" hangingPunct="1"/>
            <a:r>
              <a:rPr lang="en-US"/>
              <a:t>	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5.1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What are the incentives of each player in bargaining games?</a:t>
            </a:r>
          </a:p>
        </p:txBody>
      </p:sp>
    </p:spTree>
    <p:extLst>
      <p:ext uri="{BB962C8B-B14F-4D97-AF65-F5344CB8AC3E}">
        <p14:creationId xmlns:p14="http://schemas.microsoft.com/office/powerpoint/2010/main" val="302786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533400"/>
          </a:xfrm>
        </p:spPr>
        <p:txBody>
          <a:bodyPr>
            <a:normAutofit/>
          </a:bodyPr>
          <a:lstStyle/>
          <a:p>
            <a:pPr marL="838200" indent="-838200" algn="l" eaLnBrk="1" hangingPunct="1"/>
            <a:r>
              <a:rPr lang="en-US" sz="2400"/>
              <a:t>Framework 5.1: Added Values</a:t>
            </a:r>
            <a:endParaRPr lang="en-US" sz="24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3962400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43000" y="9921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Key Ideas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05400" y="990600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Tools and Frameworks</a:t>
            </a:r>
          </a:p>
        </p:txBody>
      </p:sp>
      <p:sp>
        <p:nvSpPr>
          <p:cNvPr id="16392" name="Text Box 8"/>
          <p:cNvSpPr txBox="1">
            <a:spLocks noChangeAspect="1" noChangeArrowheads="1"/>
          </p:cNvSpPr>
          <p:nvPr/>
        </p:nvSpPr>
        <p:spPr bwMode="auto">
          <a:xfrm>
            <a:off x="2819400" y="16002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200"/>
          </a:p>
        </p:txBody>
      </p:sp>
      <p:sp>
        <p:nvSpPr>
          <p:cNvPr id="16393" name="Text Box 9"/>
          <p:cNvSpPr txBox="1">
            <a:spLocks noChangeAspect="1" noChangeArrowheads="1"/>
          </p:cNvSpPr>
          <p:nvPr/>
        </p:nvSpPr>
        <p:spPr bwMode="auto">
          <a:xfrm>
            <a:off x="2819400" y="1905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200"/>
          </a:p>
        </p:txBody>
      </p:sp>
      <p:pic>
        <p:nvPicPr>
          <p:cNvPr id="16394" name="Picture 10" descr="img0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600200"/>
            <a:ext cx="2895600" cy="2170113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191000" y="4038600"/>
            <a:ext cx="2819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Change game by changing ‘PARTS’</a:t>
            </a:r>
          </a:p>
          <a:p>
            <a:pPr marL="228600" lvl="1">
              <a:buFontTx/>
              <a:buChar char="•"/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	Players</a:t>
            </a:r>
          </a:p>
          <a:p>
            <a:pPr marL="228600" lvl="1">
              <a:buFontTx/>
              <a:buChar char="•"/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	Added Values</a:t>
            </a:r>
          </a:p>
          <a:p>
            <a:pPr marL="228600" lvl="1">
              <a:buFontTx/>
              <a:buChar char="•"/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  Rules</a:t>
            </a:r>
          </a:p>
          <a:p>
            <a:pPr marL="228600" lvl="1">
              <a:buFontTx/>
              <a:buChar char="•"/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	Tactics</a:t>
            </a:r>
          </a:p>
          <a:p>
            <a:pPr marL="228600" lvl="1">
              <a:buFontTx/>
              <a:buChar char="•"/>
              <a:tabLst>
                <a:tab pos="396875" algn="l"/>
              </a:tabLst>
            </a:pPr>
            <a:r>
              <a:rPr lang="en-US">
                <a:latin typeface="Times New Roman" pitchFamily="18" charset="0"/>
              </a:rPr>
              <a:t>	Scope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81000" y="1447800"/>
            <a:ext cx="3505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i="1">
                <a:latin typeface="Times New Roman" pitchFamily="18" charset="0"/>
              </a:rPr>
              <a:t> A</a:t>
            </a:r>
            <a:r>
              <a:rPr lang="en-US" sz="1400" i="1">
                <a:latin typeface="Times New Roman" pitchFamily="18" charset="0"/>
              </a:rPr>
              <a:t>dded</a:t>
            </a:r>
            <a:r>
              <a:rPr lang="en-US" sz="1400">
                <a:latin typeface="Times New Roman" pitchFamily="18" charset="0"/>
              </a:rPr>
              <a:t> value (my): value of game with me minus game  without me</a:t>
            </a:r>
          </a:p>
          <a:p>
            <a:pPr lvl="1" eaLnBrk="1" hangingPunct="1">
              <a:buFontTx/>
              <a:buChar char="•"/>
            </a:pPr>
            <a:r>
              <a:rPr lang="en-US" sz="1400">
                <a:latin typeface="Times New Roman" pitchFamily="18" charset="0"/>
              </a:rPr>
              <a:t>By reducing other player’s value added (e.g. through choosing chip that can be replaced) increase own value capture– may be worth it even if reduce value creation</a:t>
            </a:r>
          </a:p>
          <a:p>
            <a:pPr lvl="1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391400" y="1524000"/>
            <a:ext cx="1524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u="sng">
                <a:latin typeface="Times New Roman" pitchFamily="18" charset="0"/>
              </a:rPr>
              <a:t>Game of business:</a:t>
            </a:r>
          </a:p>
          <a:p>
            <a:r>
              <a:rPr lang="en-US">
                <a:latin typeface="Times New Roman" pitchFamily="18" charset="0"/>
              </a:rPr>
              <a:t>mix of competition and cooperation</a:t>
            </a:r>
          </a:p>
          <a:p>
            <a:r>
              <a:rPr lang="en-US">
                <a:latin typeface="Times New Roman" pitchFamily="18" charset="0"/>
              </a:rPr>
              <a:t> 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391400" y="1447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62000" y="1371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2133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762000" y="5105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62000" y="36576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62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1336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133600" y="4114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62000" y="29718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Defect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133600" y="3657600"/>
            <a:ext cx="472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Punish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070725" y="3317875"/>
            <a:ext cx="143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Cooperate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46125" y="5527675"/>
            <a:ext cx="8223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Þ"/>
            </a:pPr>
            <a:r>
              <a:rPr lang="en-US" sz="2400">
                <a:latin typeface="Times New Roman" pitchFamily="18" charset="0"/>
              </a:rPr>
              <a:t>Need to leave some rents on the table – that provides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</a:rPr>
              <a:t>and incentive for the bottlers (or other members of value chain) to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</a:rPr>
              <a:t>cooperate (e.g. invest in advertising)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/>
              <a:t>Framework 5.2.: Bargaining is not pure competition. The relational contract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 flipH="1">
            <a:off x="175592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977286"/>
            <a:ext cx="2209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Business Unit Strategy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S1 – S2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6678" y="3566992"/>
            <a:ext cx="2133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Industry analysis:  Value creation and capture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 Competitive Advantage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000"/>
              <a:t>Sustainability</a:t>
            </a:r>
            <a:endParaRPr lang="en-US" sz="200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14739" y="3566992"/>
            <a:ext cx="2413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Competing in Oligopolistic Markets.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Managing Entry and responding to Entry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Vertical Chain. Bargaining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0" y="3566992"/>
            <a:ext cx="22860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Scope </a:t>
            </a:r>
            <a:r>
              <a:rPr lang="en-US" sz="2000" dirty="0"/>
              <a:t>and diversification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Organization: </a:t>
            </a:r>
            <a:r>
              <a:rPr lang="en-US" sz="2000"/>
              <a:t>Capturing Synergies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Vertical integration. Outsourcing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27600" y="3566992"/>
            <a:ext cx="1967937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Demand Side increasing returns: Network effects Standards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Technology Life Cycle. Disruption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00" y="6459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Course Outline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49765" y="1954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Competitive Dynamics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S3 – S5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flipH="1">
            <a:off x="4480524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7254FC35-71C7-4D7A-9DC2-DCE27C8073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8058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30656FE-CF7E-43B5-A558-082EEF428B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0589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AE1AB216-716C-4231-97E6-7126F706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066" y="1954285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Technology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S6 – S7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F4381D2-352F-4019-91A1-2CBE78DF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132" y="1977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Corporate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S8 – S9</a:t>
            </a:r>
          </a:p>
        </p:txBody>
      </p:sp>
    </p:spTree>
    <p:extLst>
      <p:ext uri="{BB962C8B-B14F-4D97-AF65-F5344CB8AC3E}">
        <p14:creationId xmlns:p14="http://schemas.microsoft.com/office/powerpoint/2010/main" val="16042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 flipH="1">
            <a:off x="175592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977286"/>
            <a:ext cx="2209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Business Unit Strategy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S1 – S2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6678" y="3566992"/>
            <a:ext cx="2133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Industry analysis:  Value creation and capture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 Competitive Advantage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000"/>
              <a:t>Sustainability</a:t>
            </a:r>
            <a:endParaRPr lang="en-US" sz="200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14739" y="3566992"/>
            <a:ext cx="2413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Competing in Oligopolistic Markets.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Managing Entry and responding to Entry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Vertical Chain. Bargaining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0" y="3566992"/>
            <a:ext cx="22860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Scope </a:t>
            </a:r>
            <a:r>
              <a:rPr lang="en-US" sz="2000" dirty="0"/>
              <a:t>and diversification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Organization: </a:t>
            </a:r>
            <a:r>
              <a:rPr lang="en-US" sz="2000"/>
              <a:t>Capturing Synergies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Vertical integration. Outsourcing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27600" y="3566992"/>
            <a:ext cx="1967937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Demand Side increasing returns: Network effects Standards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Technology Life Cycle. Disruption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00" y="6459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Course Outline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49765" y="1954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Competitive Dynamics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S3 – S5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flipH="1">
            <a:off x="4480524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7254FC35-71C7-4D7A-9DC2-DCE27C8073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8058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30656FE-CF7E-43B5-A558-082EEF428B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0589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AE1AB216-716C-4231-97E6-7126F706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066" y="1954285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Technology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S6 – S7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F4381D2-352F-4019-91A1-2CBE78DF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132" y="1977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Corporate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S8 – S9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are the economic incentives and strategies of players different when standards are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94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/>
              <a:t>Framework 6: Network Effects and Standards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Network effects (</a:t>
            </a:r>
            <a:r>
              <a:rPr lang="en-US" dirty="0"/>
              <a:t>direct, liquidity, network) – like demand side EOS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Key implications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standards valuable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Game with multiple </a:t>
            </a:r>
            <a:r>
              <a:rPr lang="en-US" dirty="0" err="1"/>
              <a:t>equilibria</a:t>
            </a:r>
            <a:r>
              <a:rPr lang="en-US" dirty="0"/>
              <a:t>– coordination 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inefficient standards persist (lock 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Positive feedback -- tipping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Market share crucial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Getting it going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Alliances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Target early adopters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Standards </a:t>
            </a:r>
            <a:br>
              <a:rPr lang="en-US" dirty="0"/>
            </a:br>
            <a:r>
              <a:rPr lang="en-US" dirty="0"/>
              <a:t>and strategy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595772880"/>
              </p:ext>
            </p:extLst>
          </p:nvPr>
        </p:nvGraphicFramePr>
        <p:xfrm>
          <a:off x="3810000" y="1447800"/>
          <a:ext cx="4249738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88279" imgH="4551156" progId="Word.Document.8">
                  <p:embed/>
                </p:oleObj>
              </mc:Choice>
              <mc:Fallback>
                <p:oleObj name="Document" r:id="rId3" imgW="5788279" imgH="4551156" progId="Word.Document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4249738" cy="3341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6125" y="13319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Choices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4495800"/>
            <a:ext cx="71437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Fighting standards wars:</a:t>
            </a:r>
          </a:p>
          <a:p>
            <a:pPr lvl="1" eaLnBrk="1" hangingPunct="1"/>
            <a:r>
              <a:rPr lang="en-US"/>
              <a:t>Preemption</a:t>
            </a:r>
          </a:p>
          <a:p>
            <a:pPr lvl="2" eaLnBrk="1" hangingPunct="1"/>
            <a:r>
              <a:rPr lang="en-US"/>
              <a:t>		Build an early lead, so positive feedback works for </a:t>
            </a:r>
          </a:p>
          <a:p>
            <a:pPr lvl="2" eaLnBrk="1" hangingPunct="1"/>
            <a:r>
              <a:rPr lang="en-US"/>
              <a:t>		you and against rival</a:t>
            </a:r>
          </a:p>
          <a:p>
            <a:pPr lvl="1" eaLnBrk="1" hangingPunct="1"/>
            <a:r>
              <a:rPr lang="en-US"/>
              <a:t>Expectations management	</a:t>
            </a:r>
          </a:p>
          <a:p>
            <a:pPr lvl="2" eaLnBrk="1" hangingPunct="1"/>
            <a:r>
              <a:rPr lang="en-US"/>
              <a:t>		Influence consumers purchase decisions by </a:t>
            </a:r>
          </a:p>
          <a:p>
            <a:pPr lvl="2" eaLnBrk="1" hangingPunct="1"/>
            <a:r>
              <a:rPr lang="en-US"/>
              <a:t>		managing their expectations</a:t>
            </a:r>
          </a:p>
          <a:p>
            <a:pPr lvl="1" eaLnBrk="1" hangingPunct="1"/>
            <a:r>
              <a:rPr lang="en-US"/>
              <a:t>License technology to rivals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are moments of disruption different and what are the economic implications for the entrant and for the incument?</a:t>
            </a:r>
          </a:p>
          <a:p>
            <a:pPr marL="0" indent="0">
              <a:buNone/>
            </a:pPr>
            <a:endParaRPr lang="es-ES" sz="3000"/>
          </a:p>
        </p:txBody>
      </p:sp>
    </p:spTree>
    <p:extLst>
      <p:ext uri="{BB962C8B-B14F-4D97-AF65-F5344CB8AC3E}">
        <p14:creationId xmlns:p14="http://schemas.microsoft.com/office/powerpoint/2010/main" val="152695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 7: </a:t>
            </a:r>
            <a:r>
              <a:rPr lang="en-US" altLang="en-US" dirty="0"/>
              <a:t>The industry life cycle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F188-FD09-499F-AF95-DC4390E7566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206750" y="1835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Era of Ferment/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Discontinuity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5492750" y="3359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“Dominant design” 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emerges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996950" y="3359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Maturity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3206750" y="49593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Incremental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Innovation</a:t>
            </a:r>
          </a:p>
        </p:txBody>
      </p:sp>
      <p:grpSp>
        <p:nvGrpSpPr>
          <p:cNvPr id="167946" name="Group 10"/>
          <p:cNvGrpSpPr>
            <a:grpSpLocks/>
          </p:cNvGrpSpPr>
          <p:nvPr/>
        </p:nvGrpSpPr>
        <p:grpSpPr bwMode="auto">
          <a:xfrm>
            <a:off x="5334000" y="2438400"/>
            <a:ext cx="1219200" cy="914400"/>
            <a:chOff x="3360" y="1536"/>
            <a:chExt cx="768" cy="576"/>
          </a:xfrm>
        </p:grpSpPr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360" y="1536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4128" y="1536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7949" name="Group 13"/>
          <p:cNvGrpSpPr>
            <a:grpSpLocks/>
          </p:cNvGrpSpPr>
          <p:nvPr/>
        </p:nvGrpSpPr>
        <p:grpSpPr bwMode="auto">
          <a:xfrm>
            <a:off x="1981200" y="4648200"/>
            <a:ext cx="1219200" cy="914400"/>
            <a:chOff x="1248" y="2928"/>
            <a:chExt cx="768" cy="576"/>
          </a:xfrm>
        </p:grpSpPr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 flipH="1">
              <a:off x="1248" y="3504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 flipV="1">
              <a:off x="1248" y="2928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7952" name="Line 16"/>
          <p:cNvSpPr>
            <a:spLocks noChangeShapeType="1"/>
          </p:cNvSpPr>
          <p:nvPr/>
        </p:nvSpPr>
        <p:spPr bwMode="auto">
          <a:xfrm flipH="1">
            <a:off x="1981200" y="24384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1981200" y="2438400"/>
            <a:ext cx="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5334000" y="55626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flipV="1">
            <a:off x="6553200" y="4648200"/>
            <a:ext cx="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5486400" y="63246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/>
              <a:t>Source: Rebecca Henderson</a:t>
            </a:r>
          </a:p>
        </p:txBody>
      </p:sp>
    </p:spTree>
    <p:extLst>
      <p:ext uri="{BB962C8B-B14F-4D97-AF65-F5344CB8AC3E}">
        <p14:creationId xmlns:p14="http://schemas.microsoft.com/office/powerpoint/2010/main" val="11477616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Industry Life Cycle as an S curve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E6E-7CC0-4794-9D9A-C2977D96BE9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643313" y="5013325"/>
            <a:ext cx="131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Ferment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2590800" y="356552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Takeoff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3657600" y="2133600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Maturity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096000" y="32004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Discontinuity</a:t>
            </a:r>
          </a:p>
        </p:txBody>
      </p:sp>
      <p:grpSp>
        <p:nvGrpSpPr>
          <p:cNvPr id="172041" name="Group 9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2044" name="Group 12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72045" name="Arc 13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2046" name="Arc 14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2047" name="Group 15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72048" name="Arc 16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49" name="Arc 17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2050" name="AutoShape 18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0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Profits Often Go to the Owners of  Complementary Assets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ea typeface="Arial Unicode MS" pitchFamily="34" charset="-128"/>
                <a:cs typeface="Arial Unicode MS" pitchFamily="34" charset="-128"/>
              </a:rPr>
              <a:t>Complementary assets are those necessary to translate an innovation into commercial returns</a:t>
            </a:r>
          </a:p>
          <a:p>
            <a:r>
              <a:rPr lang="en-US" altLang="en-US" dirty="0">
                <a:latin typeface="Times New Roman" pitchFamily="18" charset="0"/>
              </a:rPr>
              <a:t>Positional resources</a:t>
            </a:r>
          </a:p>
          <a:p>
            <a:pPr lvl="1">
              <a:buSzPct val="75000"/>
            </a:pPr>
            <a:r>
              <a:rPr lang="en-US" altLang="en-US" dirty="0"/>
              <a:t>Brand name</a:t>
            </a:r>
          </a:p>
          <a:p>
            <a:pPr lvl="1">
              <a:buSzPct val="75000"/>
            </a:pPr>
            <a:r>
              <a:rPr lang="en-US" altLang="en-US" dirty="0"/>
              <a:t>Distribution channels</a:t>
            </a:r>
          </a:p>
          <a:p>
            <a:pPr lvl="1">
              <a:buSzPct val="75000"/>
            </a:pPr>
            <a:r>
              <a:rPr lang="en-US" altLang="en-US" dirty="0"/>
              <a:t>Customer relationships</a:t>
            </a:r>
          </a:p>
          <a:p>
            <a:r>
              <a:rPr lang="en-US" altLang="en-US" dirty="0">
                <a:latin typeface="Times New Roman" pitchFamily="18" charset="0"/>
              </a:rPr>
              <a:t>Capabilities</a:t>
            </a:r>
          </a:p>
          <a:p>
            <a:pPr lvl="1">
              <a:buSzPct val="75000"/>
            </a:pPr>
            <a:r>
              <a:rPr lang="en-US" altLang="en-US" dirty="0"/>
              <a:t>Manufacturing capabilities</a:t>
            </a:r>
          </a:p>
          <a:p>
            <a:pPr lvl="1">
              <a:buSzPct val="75000"/>
            </a:pPr>
            <a:r>
              <a:rPr lang="en-US" altLang="en-US" dirty="0"/>
              <a:t>Sales and service expertise</a:t>
            </a:r>
          </a:p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1102-B2D7-46ED-99B4-9BE2FC7E217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27432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 flipH="1">
            <a:off x="175592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977286"/>
            <a:ext cx="2209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Business Unit Strategy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S1 – S2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6678" y="3566992"/>
            <a:ext cx="2133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Industry analysis:  Value creation and capture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 Competitive Advantage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000"/>
              <a:t>Sustainability</a:t>
            </a:r>
            <a:endParaRPr lang="en-US" sz="200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14739" y="3566992"/>
            <a:ext cx="2413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Competing in Oligopolistic Markets.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Managing Entry and responding to Entry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Vertical Chain. Bargaining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0" y="3566992"/>
            <a:ext cx="22860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Scope </a:t>
            </a:r>
            <a:r>
              <a:rPr lang="en-US" sz="2000" dirty="0"/>
              <a:t>and diversification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Organization: </a:t>
            </a:r>
            <a:r>
              <a:rPr lang="en-US" sz="2000"/>
              <a:t>Capturing Synergies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Vertical integration. Outsourcing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27600" y="3566992"/>
            <a:ext cx="1967937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Demand Side increasing returns: Network effects Standards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Technology Life Cycle. Disruption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00" y="6459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Course Outline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49765" y="1954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Competitive Dynamics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S3 – S5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flipH="1">
            <a:off x="4480524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7254FC35-71C7-4D7A-9DC2-DCE27C8073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8058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30656FE-CF7E-43B5-A558-082EEF428B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0589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AE1AB216-716C-4231-97E6-7126F706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066" y="1954285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Technology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S6 – S7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F4381D2-352F-4019-91A1-2CBE78DF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132" y="1977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Corporate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S8 – S9</a:t>
            </a:r>
          </a:p>
        </p:txBody>
      </p:sp>
    </p:spTree>
    <p:extLst>
      <p:ext uri="{BB962C8B-B14F-4D97-AF65-F5344CB8AC3E}">
        <p14:creationId xmlns:p14="http://schemas.microsoft.com/office/powerpoint/2010/main" val="94185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do we decide whether to expand horizontally into other segments/business units?</a:t>
            </a:r>
          </a:p>
          <a:p>
            <a:pPr marL="0" indent="0">
              <a:buNone/>
            </a:pPr>
            <a:endParaRPr lang="es-ES" sz="3000"/>
          </a:p>
        </p:txBody>
      </p:sp>
    </p:spTree>
    <p:extLst>
      <p:ext uri="{BB962C8B-B14F-4D97-AF65-F5344CB8AC3E}">
        <p14:creationId xmlns:p14="http://schemas.microsoft.com/office/powerpoint/2010/main" val="19185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/>
              <a:t>Framework 8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F262-96A1-4688-9185-8899D8B48E96}" type="slidenum">
              <a:rPr lang="en-US" smtClean="0"/>
              <a:pPr/>
              <a:t>29</a:t>
            </a:fld>
            <a:endParaRPr lang="en-US"/>
          </a:p>
        </p:txBody>
      </p:sp>
      <p:sp useBgFill="1">
        <p:nvSpPr>
          <p:cNvPr id="521218" name="Rectangle 2"/>
          <p:cNvSpPr>
            <a:spLocks noChangeArrowheads="1"/>
          </p:cNvSpPr>
          <p:nvPr/>
        </p:nvSpPr>
        <p:spPr bwMode="auto">
          <a:xfrm>
            <a:off x="7872413" y="1219200"/>
            <a:ext cx="1271587" cy="695325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0" y="1412776"/>
            <a:ext cx="7848600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195388" lvl="2" indent="-228600" algn="l"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1.1. How do we analyze and determine the structural profitability and attractiveness of an industry?</a:t>
            </a:r>
          </a:p>
          <a:p>
            <a:pPr marL="0" indent="0">
              <a:buNone/>
            </a:pPr>
            <a:endParaRPr lang="es-ES" sz="3000"/>
          </a:p>
          <a:p>
            <a:pPr marL="0" indent="0">
              <a:buNone/>
            </a:pPr>
            <a:r>
              <a:rPr lang="es-ES" sz="3000"/>
              <a:t>1.2. Given that, how do we formulate a strategy?</a:t>
            </a:r>
          </a:p>
        </p:txBody>
      </p:sp>
    </p:spTree>
    <p:extLst>
      <p:ext uri="{BB962C8B-B14F-4D97-AF65-F5344CB8AC3E}">
        <p14:creationId xmlns:p14="http://schemas.microsoft.com/office/powerpoint/2010/main" val="3957619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2895600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1449388"/>
            <a:ext cx="2362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  Initiative versus coordination tradeoff</a:t>
            </a: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 You get what you pay for- the problem with high powered incentives</a:t>
            </a: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 Hybrid organizations: getting the balance between core and market facing units right</a:t>
            </a: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Subeconomy: using all tools to make matrix (or hybrids) work</a:t>
            </a: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143000" y="9921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Key Ideas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18050" y="992188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latin typeface="Times New Roman" pitchFamily="18" charset="0"/>
              </a:rPr>
              <a:t> Frameworks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</p:spPr>
        <p:txBody>
          <a:bodyPr/>
          <a:lstStyle/>
          <a:p>
            <a:pPr algn="l" eaLnBrk="1" hangingPunct="1"/>
            <a:r>
              <a:rPr lang="en-US" sz="2400"/>
              <a:t>Framework 8.2. Organization: Extracting </a:t>
            </a:r>
            <a:r>
              <a:rPr lang="en-US" sz="2400" dirty="0"/>
              <a:t>Synergies</a:t>
            </a:r>
            <a:endParaRPr lang="en-US" sz="2400" i="1" dirty="0"/>
          </a:p>
        </p:txBody>
      </p:sp>
      <p:sp>
        <p:nvSpPr>
          <p:cNvPr id="21513" name="Rectangle 26"/>
          <p:cNvSpPr>
            <a:spLocks noChangeAspect="1" noChangeArrowheads="1"/>
          </p:cNvSpPr>
          <p:nvPr/>
        </p:nvSpPr>
        <p:spPr bwMode="auto">
          <a:xfrm>
            <a:off x="4892675" y="6196013"/>
            <a:ext cx="8556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Rectangle 27"/>
          <p:cNvSpPr>
            <a:spLocks noChangeAspect="1" noChangeArrowheads="1"/>
          </p:cNvSpPr>
          <p:nvPr/>
        </p:nvSpPr>
        <p:spPr bwMode="auto">
          <a:xfrm>
            <a:off x="6124575" y="6196013"/>
            <a:ext cx="129857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5" name="Rectangle 28"/>
          <p:cNvSpPr>
            <a:spLocks noChangeAspect="1" noChangeArrowheads="1"/>
          </p:cNvSpPr>
          <p:nvPr/>
        </p:nvSpPr>
        <p:spPr bwMode="auto">
          <a:xfrm>
            <a:off x="4892675" y="6196013"/>
            <a:ext cx="8556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16" name="Group 44"/>
          <p:cNvGrpSpPr>
            <a:grpSpLocks/>
          </p:cNvGrpSpPr>
          <p:nvPr/>
        </p:nvGrpSpPr>
        <p:grpSpPr bwMode="auto">
          <a:xfrm>
            <a:off x="3429000" y="1828800"/>
            <a:ext cx="4979988" cy="3429000"/>
            <a:chOff x="606713" y="1676400"/>
            <a:chExt cx="7867362" cy="4648200"/>
          </a:xfrm>
        </p:grpSpPr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606713" y="1676400"/>
              <a:ext cx="1823088" cy="4056063"/>
              <a:chOff x="288" y="960"/>
              <a:chExt cx="1823088" cy="2555"/>
            </a:xfrm>
          </p:grpSpPr>
          <p:sp>
            <p:nvSpPr>
              <p:cNvPr id="21524" name="Line 16"/>
              <p:cNvSpPr>
                <a:spLocks noChangeShapeType="1"/>
              </p:cNvSpPr>
              <p:nvPr/>
            </p:nvSpPr>
            <p:spPr bwMode="auto">
              <a:xfrm>
                <a:off x="1819951" y="1263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5" name="Line 17"/>
              <p:cNvSpPr>
                <a:spLocks noChangeShapeType="1"/>
              </p:cNvSpPr>
              <p:nvPr/>
            </p:nvSpPr>
            <p:spPr bwMode="auto">
              <a:xfrm>
                <a:off x="1106" y="3470"/>
                <a:ext cx="36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6" name="Freeform 18"/>
              <p:cNvSpPr>
                <a:spLocks/>
              </p:cNvSpPr>
              <p:nvPr/>
            </p:nvSpPr>
            <p:spPr bwMode="auto">
              <a:xfrm>
                <a:off x="1820112" y="1465"/>
                <a:ext cx="3264" cy="1949"/>
              </a:xfrm>
              <a:custGeom>
                <a:avLst/>
                <a:gdLst>
                  <a:gd name="T0" fmla="*/ 0 w 3264"/>
                  <a:gd name="T1" fmla="*/ 0 h 2160"/>
                  <a:gd name="T2" fmla="*/ 2256 w 3264"/>
                  <a:gd name="T3" fmla="*/ 432 h 2160"/>
                  <a:gd name="T4" fmla="*/ 3264 w 3264"/>
                  <a:gd name="T5" fmla="*/ 2160 h 2160"/>
                  <a:gd name="T6" fmla="*/ 0 60000 65536"/>
                  <a:gd name="T7" fmla="*/ 0 60000 65536"/>
                  <a:gd name="T8" fmla="*/ 0 60000 65536"/>
                  <a:gd name="T9" fmla="*/ 0 w 3264"/>
                  <a:gd name="T10" fmla="*/ 0 h 2160"/>
                  <a:gd name="T11" fmla="*/ 3264 w 3264"/>
                  <a:gd name="T12" fmla="*/ 2160 h 2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64" h="2160">
                    <a:moveTo>
                      <a:pt x="0" y="0"/>
                    </a:moveTo>
                    <a:cubicBezTo>
                      <a:pt x="856" y="36"/>
                      <a:pt x="1712" y="72"/>
                      <a:pt x="2256" y="432"/>
                    </a:cubicBezTo>
                    <a:cubicBezTo>
                      <a:pt x="2800" y="792"/>
                      <a:pt x="3032" y="1476"/>
                      <a:pt x="3264" y="21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7" name="Text Box 19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9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Efficiency</a:t>
                </a:r>
              </a:p>
            </p:txBody>
          </p:sp>
        </p:grp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V="1">
              <a:off x="2362200" y="3581400"/>
              <a:ext cx="57912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Text Box 21"/>
            <p:cNvSpPr txBox="1">
              <a:spLocks noChangeArrowheads="1"/>
            </p:cNvSpPr>
            <p:nvPr/>
          </p:nvSpPr>
          <p:spPr bwMode="auto">
            <a:xfrm>
              <a:off x="6937375" y="5867400"/>
              <a:ext cx="1536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Adaptation</a:t>
              </a:r>
            </a:p>
          </p:txBody>
        </p:sp>
        <p:sp>
          <p:nvSpPr>
            <p:cNvPr id="21522" name="Text Box 22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51288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Operating</a:t>
              </a:r>
            </a:p>
            <a:p>
              <a:pPr eaLnBrk="1" hangingPunct="1"/>
              <a:r>
                <a:rPr lang="en-US"/>
                <a:t>Core Units</a:t>
              </a:r>
            </a:p>
            <a:p>
              <a:pPr eaLnBrk="1" hangingPunct="1"/>
              <a:r>
                <a:rPr lang="en-US"/>
                <a:t>dominate</a:t>
              </a:r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5060593" y="4671907"/>
              <a:ext cx="2705099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Market Facing Units</a:t>
              </a:r>
            </a:p>
            <a:p>
              <a:pPr eaLnBrk="1" hangingPunct="1"/>
              <a:r>
                <a:rPr lang="en-US"/>
                <a:t>dominate</a:t>
              </a:r>
            </a:p>
          </p:txBody>
        </p:sp>
      </p:grpSp>
      <p:sp>
        <p:nvSpPr>
          <p:cNvPr id="21517" name="Line 17"/>
          <p:cNvSpPr>
            <a:spLocks noChangeShapeType="1"/>
          </p:cNvSpPr>
          <p:nvPr/>
        </p:nvSpPr>
        <p:spPr bwMode="auto">
          <a:xfrm>
            <a:off x="4572000" y="4724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8" name="Freeform 18"/>
          <p:cNvSpPr>
            <a:spLocks/>
          </p:cNvSpPr>
          <p:nvPr/>
        </p:nvSpPr>
        <p:spPr bwMode="auto">
          <a:xfrm>
            <a:off x="4572000" y="2590800"/>
            <a:ext cx="3124200" cy="2133600"/>
          </a:xfrm>
          <a:custGeom>
            <a:avLst/>
            <a:gdLst>
              <a:gd name="T0" fmla="*/ 0 w 3264"/>
              <a:gd name="T1" fmla="*/ 0 h 2160"/>
              <a:gd name="T2" fmla="*/ 2256 w 3264"/>
              <a:gd name="T3" fmla="*/ 432 h 2160"/>
              <a:gd name="T4" fmla="*/ 3264 w 3264"/>
              <a:gd name="T5" fmla="*/ 2160 h 2160"/>
              <a:gd name="T6" fmla="*/ 0 60000 65536"/>
              <a:gd name="T7" fmla="*/ 0 60000 65536"/>
              <a:gd name="T8" fmla="*/ 0 60000 65536"/>
              <a:gd name="T9" fmla="*/ 0 w 3264"/>
              <a:gd name="T10" fmla="*/ 0 h 2160"/>
              <a:gd name="T11" fmla="*/ 3264 w 3264"/>
              <a:gd name="T12" fmla="*/ 2160 h 2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2160">
                <a:moveTo>
                  <a:pt x="0" y="0"/>
                </a:moveTo>
                <a:cubicBezTo>
                  <a:pt x="856" y="36"/>
                  <a:pt x="1712" y="72"/>
                  <a:pt x="2256" y="432"/>
                </a:cubicBezTo>
                <a:cubicBezTo>
                  <a:pt x="2800" y="792"/>
                  <a:pt x="3032" y="1476"/>
                  <a:pt x="3264" y="2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9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do we decide whether make or buy a particular input of our supply chain? When are JVs and alliances preferred?</a:t>
            </a:r>
          </a:p>
          <a:p>
            <a:pPr marL="0" indent="0">
              <a:buNone/>
            </a:pPr>
            <a:endParaRPr lang="es-ES" sz="3000"/>
          </a:p>
        </p:txBody>
      </p:sp>
    </p:spTree>
    <p:extLst>
      <p:ext uri="{BB962C8B-B14F-4D97-AF65-F5344CB8AC3E}">
        <p14:creationId xmlns:p14="http://schemas.microsoft.com/office/powerpoint/2010/main" val="392373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 eaLnBrk="1" hangingPunct="1">
              <a:buFontTx/>
              <a:buNone/>
            </a:pPr>
            <a:r>
              <a:rPr lang="en-US" sz="2000"/>
              <a:t>Trade-off:</a:t>
            </a:r>
          </a:p>
          <a:p>
            <a:pPr marL="469900" indent="-469900" eaLnBrk="1" hangingPunct="1">
              <a:buFontTx/>
              <a:buNone/>
            </a:pPr>
            <a:endParaRPr lang="en-US" sz="2000"/>
          </a:p>
          <a:p>
            <a:pPr marL="469900" indent="-469900" eaLnBrk="1" hangingPunct="1"/>
            <a:r>
              <a:rPr lang="en-US" sz="2000" b="1"/>
              <a:t>Market: strong, but possibly unbalanced incentives.</a:t>
            </a:r>
          </a:p>
          <a:p>
            <a:pPr marL="908050" lvl="1" indent="-436563" eaLnBrk="1" hangingPunct="1"/>
            <a:r>
              <a:rPr lang="en-US" sz="2000"/>
              <a:t>Partner has incentives to do what the market rewards</a:t>
            </a:r>
            <a:br>
              <a:rPr lang="en-US" sz="2000"/>
            </a:br>
            <a:endParaRPr lang="en-US" sz="2000"/>
          </a:p>
          <a:p>
            <a:pPr marL="469900" indent="-469900" eaLnBrk="1" hangingPunct="1"/>
            <a:r>
              <a:rPr lang="en-US" sz="2000" b="1"/>
              <a:t>Internal production: Weak, but more balanced incentives.</a:t>
            </a:r>
          </a:p>
          <a:p>
            <a:pPr marL="908050" lvl="1" indent="-436563" eaLnBrk="1" hangingPunct="1"/>
            <a:r>
              <a:rPr lang="en-US" sz="2000"/>
              <a:t>Benefits of low powered incentives</a:t>
            </a:r>
          </a:p>
          <a:p>
            <a:pPr marL="908050" lvl="1" indent="-436563" eaLnBrk="1" hangingPunct="1"/>
            <a:r>
              <a:rPr lang="en-US" sz="2000"/>
              <a:t>Weakening market incentives may lead to a better allocation of effort toward things markets do not directly reward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/>
              <a:t>Framework 9: Market vs Firm. Outsourcing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Outsourcing </a:t>
            </a:r>
            <a:r>
              <a:rPr lang="en-US" dirty="0"/>
              <a:t>and Vertical Integration. JVs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/>
              <a:t>Outsource only when “performance” can be easily specified and monitored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If activity hard to measure, performance rewards tricky</a:t>
            </a:r>
          </a:p>
          <a:p>
            <a:pPr lvl="1" eaLnBrk="1" hangingPunct="1"/>
            <a:r>
              <a:rPr lang="en-US"/>
              <a:t>In the latter case, use the firm, use direct monitoring/hierarchy together with subjective rewards, long term and implicit contracts, etc.</a:t>
            </a:r>
          </a:p>
          <a:p>
            <a:pPr lvl="2" eaLnBrk="1" hangingPunct="1"/>
            <a:r>
              <a:rPr lang="en-US"/>
              <a:t>thus firm associated with limited incentives, wage contracts etc.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715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Books– for further reading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57200"/>
            <a:ext cx="8763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1600">
                <a:latin typeface="Times New Roman" pitchFamily="18" charset="0"/>
              </a:rPr>
              <a:t>I</a:t>
            </a:r>
            <a:r>
              <a:rPr lang="de-DE" sz="1600" dirty="0">
                <a:latin typeface="Times New Roman" pitchFamily="18" charset="0"/>
              </a:rPr>
              <a:t>. </a:t>
            </a:r>
            <a:r>
              <a:rPr lang="de-DE" sz="1600" b="1" dirty="0">
                <a:latin typeface="Times New Roman" pitchFamily="18" charset="0"/>
              </a:rPr>
              <a:t>Environment and Firm Competitive Advantage </a:t>
            </a:r>
            <a:endParaRPr lang="en-US" sz="16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>
                <a:latin typeface="Times New Roman" pitchFamily="18" charset="0"/>
              </a:rPr>
              <a:t>(S1, S2.) Mauborgne and Kim “Blue Ocean Strategy” </a:t>
            </a:r>
            <a:r>
              <a:rPr lang="en-US" sz="1600" dirty="0">
                <a:latin typeface="Times New Roman" pitchFamily="18" charset="0"/>
              </a:rPr>
              <a:t>– almost an airport book, but an </a:t>
            </a:r>
            <a:r>
              <a:rPr lang="en-US" sz="1600">
                <a:latin typeface="Times New Roman" pitchFamily="18" charset="0"/>
              </a:rPr>
              <a:t>OK one with very nice examples </a:t>
            </a:r>
            <a:r>
              <a:rPr lang="en-US" sz="1600" dirty="0">
                <a:latin typeface="Times New Roman" pitchFamily="18" charset="0"/>
              </a:rPr>
              <a:t>if you can cut through the hype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1600" dirty="0">
                <a:latin typeface="Times New Roman" pitchFamily="18" charset="0"/>
              </a:rPr>
              <a:t>	(S1, S2). M. Porter</a:t>
            </a:r>
            <a:r>
              <a:rPr lang="de-DE" sz="1600">
                <a:latin typeface="Times New Roman" pitchFamily="18" charset="0"/>
              </a:rPr>
              <a:t>. “Competitive Advantage“ The classic</a:t>
            </a:r>
            <a:endParaRPr lang="de-DE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1600" dirty="0">
                <a:latin typeface="Times New Roman" pitchFamily="18" charset="0"/>
              </a:rPr>
              <a:t>	(S1, S2) </a:t>
            </a:r>
            <a:r>
              <a:rPr lang="en-US" sz="1600" dirty="0">
                <a:latin typeface="Times New Roman" pitchFamily="18" charset="0"/>
              </a:rPr>
              <a:t>John Roberts “</a:t>
            </a:r>
            <a:r>
              <a:rPr lang="en-US" sz="1600">
                <a:latin typeface="Times New Roman" pitchFamily="18" charset="0"/>
              </a:rPr>
              <a:t>The Modern Firm”. Original source of our PARC framework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Times New Roman" pitchFamily="18" charset="0"/>
              </a:rPr>
              <a:t>	(S2) Bruce Greenwald “Strategy Demistified” On Positional Advantage. A beauty! 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>
                <a:latin typeface="Times New Roman" pitchFamily="18" charset="0"/>
              </a:rPr>
              <a:t>II</a:t>
            </a:r>
            <a:r>
              <a:rPr lang="en-GB" sz="1600" b="1" dirty="0">
                <a:latin typeface="Times New Roman" pitchFamily="18" charset="0"/>
              </a:rPr>
              <a:t>. Competitive Dynamics. </a:t>
            </a:r>
            <a:r>
              <a:rPr lang="en-US" sz="1600" b="1" dirty="0">
                <a:latin typeface="Times New Roman" pitchFamily="18" charset="0"/>
              </a:rPr>
              <a:t>Game Theory: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 </a:t>
            </a:r>
            <a:r>
              <a:rPr lang="en-US" sz="1600">
                <a:latin typeface="Times New Roman" pitchFamily="18" charset="0"/>
              </a:rPr>
              <a:t>(S3, S5) “Co-opetition” </a:t>
            </a:r>
            <a:r>
              <a:rPr lang="en-US" sz="1600" dirty="0" err="1">
                <a:latin typeface="Times New Roman" pitchFamily="18" charset="0"/>
              </a:rPr>
              <a:t>Brandenburger</a:t>
            </a:r>
            <a:r>
              <a:rPr lang="en-US" sz="1600" dirty="0">
                <a:latin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</a:rPr>
              <a:t>Nalebuff</a:t>
            </a:r>
            <a:r>
              <a:rPr lang="en-US" sz="1600" dirty="0">
                <a:latin typeface="Times New Roman" pitchFamily="18" charset="0"/>
              </a:rPr>
              <a:t> (first </a:t>
            </a:r>
            <a:r>
              <a:rPr lang="en-US" sz="1600">
                <a:latin typeface="Times New Roman" pitchFamily="18" charset="0"/>
              </a:rPr>
              <a:t>half). Similar terrain of HBR case in syllabus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>
                <a:latin typeface="Times New Roman" pitchFamily="18" charset="0"/>
              </a:rPr>
              <a:t>(S3, S4, S5) “Thinking Strategically” </a:t>
            </a:r>
            <a:r>
              <a:rPr lang="en-US" sz="1600" dirty="0">
                <a:latin typeface="Times New Roman" pitchFamily="18" charset="0"/>
              </a:rPr>
              <a:t>(assigned!), Dixit </a:t>
            </a:r>
            <a:r>
              <a:rPr lang="en-US" sz="1600">
                <a:latin typeface="Times New Roman" pitchFamily="18" charset="0"/>
              </a:rPr>
              <a:t>and Nalebuff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600" b="1">
                <a:latin typeface="Times New Roman" pitchFamily="18" charset="0"/>
              </a:rPr>
              <a:t>III. </a:t>
            </a:r>
            <a:r>
              <a:rPr lang="es-ES" sz="1600" b="1">
                <a:latin typeface="Times New Roman" pitchFamily="18" charset="0"/>
              </a:rPr>
              <a:t>Tech Strategy</a:t>
            </a:r>
            <a:r>
              <a:rPr lang="en-US" sz="1600" b="1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(S6) Shapiro and </a:t>
            </a:r>
            <a:r>
              <a:rPr lang="en-US" sz="1600">
                <a:latin typeface="Times New Roman" pitchFamily="18" charset="0"/>
              </a:rPr>
              <a:t>Varian,” Information Rules”, </a:t>
            </a:r>
            <a:r>
              <a:rPr lang="en-US" sz="1600" dirty="0">
                <a:latin typeface="Times New Roman" pitchFamily="18" charset="0"/>
              </a:rPr>
              <a:t>on fighting </a:t>
            </a:r>
            <a:r>
              <a:rPr lang="en-US" sz="1600">
                <a:latin typeface="Times New Roman" pitchFamily="18" charset="0"/>
              </a:rPr>
              <a:t>standard wars </a:t>
            </a:r>
            <a:r>
              <a:rPr lang="en-US" sz="1600" dirty="0">
                <a:latin typeface="Times New Roman" pitchFamily="18" charset="0"/>
              </a:rPr>
              <a:t>and competing in those markets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>
                <a:latin typeface="Times New Roman" pitchFamily="18" charset="0"/>
              </a:rPr>
              <a:t>(S7)  Clay Christiansen “Innovator’s Dilemma”, “Innovator’s Solution” – good </a:t>
            </a:r>
            <a:r>
              <a:rPr lang="en-US" sz="1600" dirty="0">
                <a:latin typeface="Times New Roman" pitchFamily="18" charset="0"/>
              </a:rPr>
              <a:t>ideas on discontinuity and the strategy </a:t>
            </a:r>
            <a:r>
              <a:rPr lang="en-US" sz="1600">
                <a:latin typeface="Times New Roman" pitchFamily="18" charset="0"/>
              </a:rPr>
              <a:t>of tech change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>
                <a:latin typeface="Times New Roman" pitchFamily="18" charset="0"/>
              </a:rPr>
              <a:t>	(S7) Gary Pisano “Creative Construction: The DNA of Sustained Innovation” , Lot´s of case examples of disruption and other change and how to deal with it, including many we did class such UBER, AMZN, Blockbuster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>
                <a:latin typeface="Times New Roman" pitchFamily="18" charset="0"/>
              </a:rPr>
              <a:t>	(S7) Rita McGrath “Seeing Around Corners: How to Spot Inflection Points in Business Before They Happen”, Evolution of Christiansen- figure out what jobs the customers need done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Times New Roman" pitchFamily="18" charset="0"/>
              </a:rPr>
              <a:t>IV. Corporate </a:t>
            </a:r>
            <a:r>
              <a:rPr lang="en-US" sz="1600" b="1" dirty="0">
                <a:latin typeface="Times New Roman" pitchFamily="18" charset="0"/>
              </a:rPr>
              <a:t>Strategy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Times New Roman" pitchFamily="18" charset="0"/>
              </a:rPr>
              <a:t>	(S8, S9) </a:t>
            </a:r>
            <a:r>
              <a:rPr lang="en-US" sz="1600" dirty="0">
                <a:latin typeface="Times New Roman" pitchFamily="18" charset="0"/>
              </a:rPr>
              <a:t>John Roberts “</a:t>
            </a:r>
            <a:r>
              <a:rPr lang="en-US" sz="1600">
                <a:latin typeface="Times New Roman" pitchFamily="18" charset="0"/>
              </a:rPr>
              <a:t>The Modern Firm” Incentives and Organization 	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>
                <a:latin typeface="Times New Roman" pitchFamily="18" charset="0"/>
              </a:rPr>
              <a:t>(S8, S9) </a:t>
            </a:r>
            <a:r>
              <a:rPr lang="en-US" sz="1600" dirty="0">
                <a:latin typeface="Times New Roman" pitchFamily="18" charset="0"/>
              </a:rPr>
              <a:t>Alfred Sloan “My years at </a:t>
            </a:r>
            <a:r>
              <a:rPr lang="en-US" sz="1600">
                <a:latin typeface="Times New Roman" pitchFamily="18" charset="0"/>
              </a:rPr>
              <a:t>GM”. The classic on extracting synergies and running an organization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dirty="0">
                <a:latin typeface="Times New Roman" pitchFamily="18" charset="0"/>
              </a:rPr>
              <a:t>	</a:t>
            </a:r>
            <a:r>
              <a:rPr lang="en-GB" sz="1600">
                <a:latin typeface="Times New Roman" pitchFamily="18" charset="0"/>
              </a:rPr>
              <a:t>(S8) </a:t>
            </a:r>
            <a:r>
              <a:rPr lang="en-GB" sz="1600" dirty="0">
                <a:latin typeface="Times New Roman" pitchFamily="18" charset="0"/>
              </a:rPr>
              <a:t>Collis and Montgomery</a:t>
            </a:r>
            <a:r>
              <a:rPr lang="en-GB" sz="1600">
                <a:latin typeface="Times New Roman" pitchFamily="18" charset="0"/>
              </a:rPr>
              <a:t>, “Corporate Strategy” (Textbook level treatment)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>
                <a:latin typeface="Times New Roman" pitchFamily="18" charset="0"/>
              </a:rPr>
              <a:t>(S8) </a:t>
            </a:r>
            <a:r>
              <a:rPr lang="en-US" sz="1600" dirty="0">
                <a:latin typeface="Times New Roman" pitchFamily="18" charset="0"/>
              </a:rPr>
              <a:t>Robert Simmons “Levers of Organizational </a:t>
            </a:r>
            <a:r>
              <a:rPr lang="en-US" sz="1600">
                <a:latin typeface="Times New Roman" pitchFamily="18" charset="0"/>
              </a:rPr>
              <a:t>Design”. Our our framework on S.8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788024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91680" y="1070334"/>
            <a:ext cx="1915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u="sng"/>
              <a:t>Industry Analysis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788024" y="990600"/>
            <a:ext cx="3822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u="sng"/>
              <a:t>Strategy Articulation and Evaluation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39552" y="1447799"/>
            <a:ext cx="5813137" cy="480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1"/>
              <a:t>Value Creation 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Demand growth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Technical Change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Substitutes and Complements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1"/>
              <a:t>Value Capture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US" sz="2000"/>
              <a:t> Rivalry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US" sz="2000"/>
              <a:t> Barriers to Entry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US" sz="2000"/>
              <a:t> Buyer Power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•"/>
            </a:pPr>
            <a:r>
              <a:rPr lang="en-US" sz="2000"/>
              <a:t> SupplierPower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004057" y="1600198"/>
            <a:ext cx="369582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/>
              <a:t>Objective</a:t>
            </a:r>
          </a:p>
          <a:p>
            <a:pPr eaLnBrk="1" hangingPunct="1"/>
            <a:endParaRPr lang="en-US" sz="200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/>
              <a:t>Scope</a:t>
            </a:r>
          </a:p>
          <a:p>
            <a:pPr eaLnBrk="1" hangingPunct="1"/>
            <a:endParaRPr lang="en-US" sz="200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/>
              <a:t>Competitive Advantage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/>
              <a:t>Logic: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/>
          </a:p>
          <a:p>
            <a:pPr eaLnBrk="1" hangingPunct="1"/>
            <a:r>
              <a:rPr lang="en-US" sz="2000"/>
              <a:t>  - External Consistency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  - Internal Consistency</a:t>
            </a:r>
          </a:p>
          <a:p>
            <a:pPr eaLnBrk="1" hangingPunct="1"/>
            <a:r>
              <a:rPr lang="en-US" sz="2000"/>
              <a:t>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EE27990-FD6E-44BC-B45C-F765CE7248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-357186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 eaLnBrk="1" hangingPunct="1"/>
            <a:r>
              <a:rPr lang="en-US" sz="2400"/>
              <a:t> Framework 1:  Value Creation and Value Capture</a:t>
            </a:r>
          </a:p>
        </p:txBody>
      </p:sp>
    </p:spTree>
    <p:extLst>
      <p:ext uri="{BB962C8B-B14F-4D97-AF65-F5344CB8AC3E}">
        <p14:creationId xmlns:p14="http://schemas.microsoft.com/office/powerpoint/2010/main" val="153731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How do we analyze and determine the competitive advantage or disadvantage of a particular firm in an industry?</a:t>
            </a:r>
          </a:p>
        </p:txBody>
      </p:sp>
    </p:spTree>
    <p:extLst>
      <p:ext uri="{BB962C8B-B14F-4D97-AF65-F5344CB8AC3E}">
        <p14:creationId xmlns:p14="http://schemas.microsoft.com/office/powerpoint/2010/main" val="32976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/>
              <a:t>Framework 2: Competitive Advantage: Position and Capabitility</a:t>
            </a:r>
            <a:endParaRPr lang="en-US" sz="2400" i="1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2895600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084168" y="990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2428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927442" y="888092"/>
            <a:ext cx="2621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Competitive Advantage:</a:t>
            </a:r>
          </a:p>
          <a:p>
            <a:pPr eaLnBrk="1" hangingPunct="1"/>
            <a:r>
              <a:rPr lang="en-US" u="sng"/>
              <a:t>cost and wtp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3693" y="990600"/>
            <a:ext cx="2821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Organizational Capabiity</a:t>
            </a:r>
          </a:p>
        </p:txBody>
      </p:sp>
      <p:sp>
        <p:nvSpPr>
          <p:cNvPr id="8225" name="Text Box 36"/>
          <p:cNvSpPr txBox="1">
            <a:spLocks noChangeArrowheads="1"/>
          </p:cNvSpPr>
          <p:nvPr/>
        </p:nvSpPr>
        <p:spPr bwMode="auto">
          <a:xfrm>
            <a:off x="578751" y="1005412"/>
            <a:ext cx="2339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Positional Advantage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80929E-217D-420E-AE0E-65A7F7D92682}"/>
              </a:ext>
            </a:extLst>
          </p:cNvPr>
          <p:cNvSpPr txBox="1"/>
          <p:nvPr/>
        </p:nvSpPr>
        <p:spPr>
          <a:xfrm>
            <a:off x="5785960" y="1636941"/>
            <a:ext cx="31323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/>
              <a:t>PARC</a:t>
            </a:r>
          </a:p>
          <a:p>
            <a:pPr lvl="2" eaLnBrk="1" hangingPunct="1"/>
            <a:r>
              <a:rPr lang="en-US" i="1"/>
              <a:t>People</a:t>
            </a:r>
          </a:p>
          <a:p>
            <a:pPr lvl="2" eaLnBrk="1" hangingPunct="1"/>
            <a:r>
              <a:rPr lang="en-US" i="1"/>
              <a:t>Architecture </a:t>
            </a:r>
            <a:r>
              <a:rPr lang="en-US"/>
              <a:t>(formal and informal organization, incentive systems)</a:t>
            </a:r>
          </a:p>
          <a:p>
            <a:pPr lvl="2" eaLnBrk="1" hangingPunct="1"/>
            <a:r>
              <a:rPr lang="en-US" i="1"/>
              <a:t>Routines</a:t>
            </a:r>
            <a:r>
              <a:rPr lang="en-US"/>
              <a:t> (regularized ways of performing activities and coordinating), </a:t>
            </a:r>
          </a:p>
          <a:p>
            <a:pPr lvl="2" eaLnBrk="1" hangingPunct="1"/>
            <a:r>
              <a:rPr lang="en-US" i="1"/>
              <a:t>Culture</a:t>
            </a:r>
            <a:r>
              <a:rPr lang="en-US"/>
              <a:t> (shared understandings and beliefs)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799D81-3140-4192-BA26-BD9D38681108}"/>
              </a:ext>
            </a:extLst>
          </p:cNvPr>
          <p:cNvGrpSpPr/>
          <p:nvPr/>
        </p:nvGrpSpPr>
        <p:grpSpPr>
          <a:xfrm>
            <a:off x="2873036" y="1515763"/>
            <a:ext cx="3185136" cy="4520720"/>
            <a:chOff x="5340350" y="1608138"/>
            <a:chExt cx="13074831" cy="4724903"/>
          </a:xfrm>
        </p:grpSpPr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F9840F44-E32F-471D-A992-DE992434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9" y="5624513"/>
              <a:ext cx="3007233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</a:rPr>
                <a:t>Supplier opportunity cost</a:t>
              </a:r>
            </a:p>
            <a:p>
              <a:r>
                <a:rPr lang="en-US" altLang="en-US" sz="2000">
                  <a:solidFill>
                    <a:schemeClr val="tx2"/>
                  </a:solidFill>
                </a:rPr>
                <a:t>(willingness to sell)</a:t>
              </a:r>
            </a:p>
          </p:txBody>
        </p:sp>
        <p:sp>
          <p:nvSpPr>
            <p:cNvPr id="108" name="Line 4">
              <a:extLst>
                <a:ext uri="{FF2B5EF4-FFF2-40B4-BE49-F238E27FC236}">
                  <a16:creationId xmlns:a16="http://schemas.microsoft.com/office/drawing/2014/main" id="{0626BF8B-A498-406C-BB57-D7A5F793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350" y="1798638"/>
              <a:ext cx="692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">
              <a:extLst>
                <a:ext uri="{FF2B5EF4-FFF2-40B4-BE49-F238E27FC236}">
                  <a16:creationId xmlns:a16="http://schemas.microsoft.com/office/drawing/2014/main" id="{6B52069F-BF19-45D5-9796-BEF2B76E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798639"/>
              <a:ext cx="0" cy="401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6">
              <a:extLst>
                <a:ext uri="{FF2B5EF4-FFF2-40B4-BE49-F238E27FC236}">
                  <a16:creationId xmlns:a16="http://schemas.microsoft.com/office/drawing/2014/main" id="{7D82BF2C-2407-4B70-8FC2-828FCB853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350" y="5815013"/>
              <a:ext cx="692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7">
              <a:extLst>
                <a:ext uri="{FF2B5EF4-FFF2-40B4-BE49-F238E27FC236}">
                  <a16:creationId xmlns:a16="http://schemas.microsoft.com/office/drawing/2014/main" id="{C1EB1366-F04D-4CF3-9593-BA873814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8" y="1608138"/>
              <a:ext cx="225382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</a:rPr>
                <a:t>Willingness to pay</a:t>
              </a: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1D0EAFAD-C386-402F-B238-363EF842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9" y="2835275"/>
              <a:ext cx="77104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</a:rPr>
                <a:t>Price</a:t>
              </a: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3CC68D28-8AB7-4AEE-9393-E6D989537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539" y="2914650"/>
              <a:ext cx="231775" cy="222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id="{876CB837-AD75-4D45-94AD-7DBABB857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0539" y="2914650"/>
              <a:ext cx="231775" cy="222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4">
              <a:extLst>
                <a:ext uri="{FF2B5EF4-FFF2-40B4-BE49-F238E27FC236}">
                  <a16:creationId xmlns:a16="http://schemas.microsoft.com/office/drawing/2014/main" id="{37016A1C-A4C6-4C85-B785-C482D010D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539" y="4364039"/>
              <a:ext cx="231775" cy="223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5">
              <a:extLst>
                <a:ext uri="{FF2B5EF4-FFF2-40B4-BE49-F238E27FC236}">
                  <a16:creationId xmlns:a16="http://schemas.microsoft.com/office/drawing/2014/main" id="{2AF725FF-39F0-4411-9571-DDB2C1D6F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0539" y="4364039"/>
              <a:ext cx="231775" cy="223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id="{450A2520-999A-485C-A83B-758FD175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9" y="4284663"/>
              <a:ext cx="71333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</a:rPr>
                <a:t>Cost</a:t>
              </a:r>
            </a:p>
          </p:txBody>
        </p:sp>
        <p:sp>
          <p:nvSpPr>
            <p:cNvPr id="118" name="Line 17">
              <a:extLst>
                <a:ext uri="{FF2B5EF4-FFF2-40B4-BE49-F238E27FC236}">
                  <a16:creationId xmlns:a16="http://schemas.microsoft.com/office/drawing/2014/main" id="{D6D9CDC3-61E6-427F-B1E7-F788BCF58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2875" y="2020888"/>
              <a:ext cx="0" cy="781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D91FD2AB-9630-41D9-ACB2-D6C905312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2875" y="3360739"/>
              <a:ext cx="0" cy="892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9">
              <a:extLst>
                <a:ext uri="{FF2B5EF4-FFF2-40B4-BE49-F238E27FC236}">
                  <a16:creationId xmlns:a16="http://schemas.microsoft.com/office/drawing/2014/main" id="{7CCDA580-734F-4454-97C8-27972AC4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2875" y="4699001"/>
              <a:ext cx="0" cy="892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453EC9E5-4101-445E-A2F2-3753F12D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2" y="2165351"/>
              <a:ext cx="11831819" cy="41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i="1"/>
                <a:t>Value capture customer</a:t>
              </a: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581779A9-5816-4DEA-9046-163CBEEF5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2" y="3503613"/>
              <a:ext cx="9258941" cy="41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i="1"/>
                <a:t>Value capture firm</a:t>
              </a:r>
            </a:p>
          </p:txBody>
        </p:sp>
        <p:sp>
          <p:nvSpPr>
            <p:cNvPr id="123" name="Rectangle 22">
              <a:extLst>
                <a:ext uri="{FF2B5EF4-FFF2-40B4-BE49-F238E27FC236}">
                  <a16:creationId xmlns:a16="http://schemas.microsoft.com/office/drawing/2014/main" id="{D9B26E39-5B27-48F1-8073-E46790DA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2" y="4843463"/>
              <a:ext cx="11200112" cy="41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i="1"/>
                <a:t>Value capture supplier</a:t>
              </a:r>
            </a:p>
          </p:txBody>
        </p:sp>
      </p:grpSp>
      <p:sp>
        <p:nvSpPr>
          <p:cNvPr id="124" name="Text Box 6">
            <a:extLst>
              <a:ext uri="{FF2B5EF4-FFF2-40B4-BE49-F238E27FC236}">
                <a16:creationId xmlns:a16="http://schemas.microsoft.com/office/drawing/2014/main" id="{36648C81-9149-4656-B93C-2F329DE4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43" y="1464663"/>
            <a:ext cx="242887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Combination of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b="1"/>
              <a:t>Economies of Scale: </a:t>
            </a:r>
          </a:p>
          <a:p>
            <a:pPr eaLnBrk="1" hangingPunct="1"/>
            <a:r>
              <a:rPr lang="en-US"/>
              <a:t>Rivals/entrants need to achieve a substantial market share in your segment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b="1"/>
              <a:t>Customer Captivity</a:t>
            </a:r>
          </a:p>
          <a:p>
            <a:pPr eaLnBrk="1" hangingPunct="1"/>
            <a:r>
              <a:rPr lang="en-US"/>
              <a:t>Due to Switching costs, Search Costs, Habit formation, Brand loyalty, it is difficult for rivals to quickly build market share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 flipH="1">
            <a:off x="175592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977286"/>
            <a:ext cx="2209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Business Unit Strategy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S1 – S2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6678" y="3566992"/>
            <a:ext cx="2133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Industry analysis:  Value creation and capture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/>
              <a:t> Competitive Advantage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000"/>
              <a:t>Sustainability</a:t>
            </a:r>
            <a:endParaRPr lang="en-US" sz="200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14739" y="3566992"/>
            <a:ext cx="2413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Competing in Oligopolistic Markets.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Managing Entry and responding to Entry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Vertical Chain. Bargaining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0" y="3566992"/>
            <a:ext cx="22860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Scope </a:t>
            </a:r>
            <a:r>
              <a:rPr lang="en-US" sz="2000" dirty="0"/>
              <a:t>and diversification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Organization: </a:t>
            </a:r>
            <a:r>
              <a:rPr lang="en-US" sz="2000"/>
              <a:t>Capturing Synergies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Vertical integration. Outsourcing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27600" y="3566992"/>
            <a:ext cx="1967937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Demand Side increasing returns: Network effects Standards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Technology Life Cycle. Disruption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700" y="6459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Course Outline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49765" y="1954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Competitive Dynamics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S3 – S5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flipH="1">
            <a:off x="4480524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7254FC35-71C7-4D7A-9DC2-DCE27C8073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8058" y="1756794"/>
            <a:ext cx="22860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30656FE-CF7E-43B5-A558-082EEF428B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0589" y="1756794"/>
            <a:ext cx="2133600" cy="1564536"/>
          </a:xfrm>
          <a:prstGeom prst="flowChartOnlineStorag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AE1AB216-716C-4231-97E6-7126F706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066" y="1954285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Technology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S6 – S7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F4381D2-352F-4019-91A1-2CBE78DF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132" y="1977286"/>
            <a:ext cx="190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Corporate Strategy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S8 – S9</a:t>
            </a:r>
          </a:p>
        </p:txBody>
      </p:sp>
    </p:spTree>
    <p:extLst>
      <p:ext uri="{BB962C8B-B14F-4D97-AF65-F5344CB8AC3E}">
        <p14:creationId xmlns:p14="http://schemas.microsoft.com/office/powerpoint/2010/main" val="301165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995-DE85-40F4-946B-40100EF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Question 3.1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6E7-50E4-4ECF-8938-5FF3D02FB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63452" y="2446584"/>
            <a:ext cx="6017096" cy="1964832"/>
          </a:xfrm>
        </p:spPr>
        <p:txBody>
          <a:bodyPr/>
          <a:lstStyle/>
          <a:p>
            <a:pPr marL="0" indent="0">
              <a:buNone/>
            </a:pPr>
            <a:r>
              <a:rPr lang="es-ES" sz="3000"/>
              <a:t>What are the incentives of each player in a rivalry game? </a:t>
            </a:r>
          </a:p>
        </p:txBody>
      </p:sp>
    </p:spTree>
    <p:extLst>
      <p:ext uri="{BB962C8B-B14F-4D97-AF65-F5344CB8AC3E}">
        <p14:creationId xmlns:p14="http://schemas.microsoft.com/office/powerpoint/2010/main" val="380208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Framework 3: Prisoner´s dilemma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Rivalry as a PD</a:t>
            </a:r>
          </a:p>
          <a:p>
            <a:pPr lvl="1" eaLnBrk="1" hangingPunct="1"/>
            <a:r>
              <a:rPr lang="en-US"/>
              <a:t>33 in shrimp is not a best response</a:t>
            </a:r>
          </a:p>
          <a:p>
            <a:pPr lvl="1" eaLnBrk="1" hangingPunct="1"/>
            <a:r>
              <a:rPr lang="en-US"/>
              <a:t>individual incentives to defect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44667"/>
              </p:ext>
            </p:extLst>
          </p:nvPr>
        </p:nvGraphicFramePr>
        <p:xfrm>
          <a:off x="1752600" y="3352800"/>
          <a:ext cx="4764088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44996" imgH="4267200" progId="Word.Document.8">
                  <p:embed/>
                </p:oleObj>
              </mc:Choice>
              <mc:Fallback>
                <p:oleObj name="Document" r:id="rId3" imgW="6444996" imgH="4267200" progId="Word.Documen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4764088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391400" y="3352800"/>
            <a:ext cx="12954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Concepts in game theory (review):   </a:t>
            </a:r>
          </a:p>
          <a:p>
            <a:pPr eaLnBrk="1" hangingPunct="1"/>
            <a:r>
              <a:rPr lang="en-US"/>
              <a:t>Nash Equilibrium, Dominant Strategy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20250</TotalTime>
  <Words>2014</Words>
  <Application>Microsoft Office PowerPoint</Application>
  <PresentationFormat>On-screen Show (4:3)</PresentationFormat>
  <Paragraphs>404</Paragraphs>
  <Slides>34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Schoolbook</vt:lpstr>
      <vt:lpstr>Monotype Sorts</vt:lpstr>
      <vt:lpstr>Symbol</vt:lpstr>
      <vt:lpstr>Times New Roman</vt:lpstr>
      <vt:lpstr>Wingdings</vt:lpstr>
      <vt:lpstr>Wingdings 2</vt:lpstr>
      <vt:lpstr>Mirador</vt:lpstr>
      <vt:lpstr>Document</vt:lpstr>
      <vt:lpstr>Session 9. Course Frameworks</vt:lpstr>
      <vt:lpstr>PowerPoint Presentation</vt:lpstr>
      <vt:lpstr>Question 1</vt:lpstr>
      <vt:lpstr>PowerPoint Presentation</vt:lpstr>
      <vt:lpstr>Question 2</vt:lpstr>
      <vt:lpstr>Framework 2: Competitive Advantage: Position and Capabitility</vt:lpstr>
      <vt:lpstr>PowerPoint Presentation</vt:lpstr>
      <vt:lpstr>Question 3.1</vt:lpstr>
      <vt:lpstr>Framework 3: Prisoner´s dilemma</vt:lpstr>
      <vt:lpstr>Question 3.2</vt:lpstr>
      <vt:lpstr> 4. Shrimp. ‘Solving’ PD</vt:lpstr>
      <vt:lpstr>Question 4.1</vt:lpstr>
      <vt:lpstr>Framework 4: entry deterrence </vt:lpstr>
      <vt:lpstr>Question 4.2</vt:lpstr>
      <vt:lpstr>Playing entry games</vt:lpstr>
      <vt:lpstr>Question 5.1</vt:lpstr>
      <vt:lpstr>Framework 5.1: Added Values</vt:lpstr>
      <vt:lpstr>Framework 5.2.: Bargaining is not pure competition. The relational contract</vt:lpstr>
      <vt:lpstr>PowerPoint Presentation</vt:lpstr>
      <vt:lpstr>Question 6</vt:lpstr>
      <vt:lpstr>Framework 6: Network Effects and Standards</vt:lpstr>
      <vt:lpstr>Standards  and strategy</vt:lpstr>
      <vt:lpstr>Question 7</vt:lpstr>
      <vt:lpstr>Framework 7: The industry life cycle</vt:lpstr>
      <vt:lpstr>Industry Life Cycle as an S curve</vt:lpstr>
      <vt:lpstr>The Profits Often Go to the Owners of  Complementary Assets</vt:lpstr>
      <vt:lpstr>PowerPoint Presentation</vt:lpstr>
      <vt:lpstr>Question 8</vt:lpstr>
      <vt:lpstr>Framework 8</vt:lpstr>
      <vt:lpstr>Framework 8.2. Organization: Extracting Synergies</vt:lpstr>
      <vt:lpstr>Question 9</vt:lpstr>
      <vt:lpstr>Framework 9: Market vs Firm. Outsourcing</vt:lpstr>
      <vt:lpstr>Outsourcing and Vertical Integration. JVs</vt:lpstr>
      <vt:lpstr>Books– for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7. New Product Introduction. Innovation. Industry Life cycle </dc:title>
  <dc:creator>Luis Garicano</dc:creator>
  <cp:lastModifiedBy>Luis Garicano</cp:lastModifiedBy>
  <cp:revision>21</cp:revision>
  <dcterms:created xsi:type="dcterms:W3CDTF">2021-01-31T22:41:26Z</dcterms:created>
  <dcterms:modified xsi:type="dcterms:W3CDTF">2021-03-23T16:37:02Z</dcterms:modified>
</cp:coreProperties>
</file>