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5"/>
  </p:notesMasterIdLst>
  <p:handoutMasterIdLst>
    <p:handoutMasterId r:id="rId16"/>
  </p:handoutMasterIdLst>
  <p:sldIdLst>
    <p:sldId id="256" r:id="rId2"/>
    <p:sldId id="51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>
        <p:scale>
          <a:sx n="100" d="100"/>
          <a:sy n="100" d="100"/>
        </p:scale>
        <p:origin x="946" y="-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58E6E-661D-4B3C-9E5F-B16AE6FBD5E0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EFCC-A0AE-40D7-967D-E130112DF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F0716-01AE-4EB5-B2C7-DACBFD6EEDA6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67667-CAE9-4149-A72E-BEC3B20A15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CD5E14-9DAB-4EAB-8A5F-01FFAD92FC7A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89D7F-BB94-4AC4-8C6B-01F50EAAB39A}" type="slidenum">
              <a:rPr lang="en-US"/>
              <a:pPr/>
              <a:t>11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314A46-2E57-4A97-ABD3-6534464D6101}" type="slidenum">
              <a:rPr lang="en-US"/>
              <a:pPr/>
              <a:t>12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2950" cy="341471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5" y="4344358"/>
            <a:ext cx="5026951" cy="4114587"/>
          </a:xfrm>
          <a:noFill/>
          <a:ln w="9525"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“When an industry with a reputation for difficult economics </a:t>
            </a:r>
            <a:r>
              <a:rPr lang="en-US" b="1"/>
              <a:t>— that would be for example, the Airline Industry — </a:t>
            </a:r>
            <a:r>
              <a:rPr lang="en-US" b="1">
                <a:solidFill>
                  <a:schemeClr val="accent2"/>
                </a:solidFill>
              </a:rPr>
              <a:t>meets a manager with a reputation for excellence </a:t>
            </a:r>
            <a:r>
              <a:rPr lang="en-US" b="1"/>
              <a:t>— that would be, for example, everyone in this room</a:t>
            </a:r>
            <a:r>
              <a:rPr lang="en-US" b="1">
                <a:solidFill>
                  <a:schemeClr val="accent2"/>
                </a:solidFill>
              </a:rPr>
              <a:t>, it is usually the industry that keeps its reputation intact.”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2096AB-EC0C-4396-BC5F-199808E175DB}" type="slidenum">
              <a:rPr lang="en-US"/>
              <a:pPr/>
              <a:t>13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471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  <a:noFill/>
          <a:ln w="9525"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E88232-1D0F-4547-A772-23DA1CB71E5C}" type="slidenum">
              <a:rPr lang="en-US"/>
              <a:pPr/>
              <a:t>3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995FA-A3A9-4E75-88E5-831BD34FC8D2}" type="slidenum">
              <a:rPr lang="en-US"/>
              <a:pPr/>
              <a:t>4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188625-B311-4D43-9C8B-B1AAB034A410}" type="slidenum">
              <a:rPr lang="en-US"/>
              <a:pPr/>
              <a:t>5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87B9E7-4776-417E-B46C-B0EBEA7434F3}" type="slidenum">
              <a:rPr lang="en-US"/>
              <a:pPr/>
              <a:t>6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ED2D6D-7C91-408B-BB09-05439FFBCF6B}" type="slidenum">
              <a:rPr lang="en-US"/>
              <a:pPr/>
              <a:t>7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B7FAF1-F10A-460B-A663-DA671F0EDB2D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1A2F6-9170-491C-B6C0-40A856B0FFA9}" type="slidenum">
              <a:rPr lang="en-US"/>
              <a:pPr/>
              <a:t>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375744-6250-49A2-87E7-D357FB5BBAC5}" type="slidenum">
              <a:rPr lang="en-US"/>
              <a:pPr/>
              <a:t>10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6518E8E-EEB3-4B7F-A5E2-42490D08F04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1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980728"/>
            <a:ext cx="2555776" cy="6994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6518E8E-EEB3-4B7F-A5E2-42490D08F0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8E8E-EEB3-4B7F-A5E2-42490D08F0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51543B1A-D915-402B-B5B4-8EF8F25B09C0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8E8E-EEB3-4B7F-A5E2-42490D08F0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51543B1A-D915-402B-B5B4-8EF8F25B09C0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518E8E-EEB3-4B7F-A5E2-42490D08F0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8E8E-EEB3-4B7F-A5E2-42490D08F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6518E8E-EEB3-4B7F-A5E2-42490D08F0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 anchorCtr="0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8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6518E8E-EEB3-4B7F-A5E2-42490D08F04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96336" y="6434466"/>
            <a:ext cx="1547664" cy="42353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1475656" y="4221088"/>
            <a:ext cx="693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endParaRPr lang="en-US" sz="3200" dirty="0"/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endParaRPr lang="en-US" sz="5000" dirty="0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Session 1: Introduction</a:t>
            </a:r>
            <a:br>
              <a:rPr lang="en-US" sz="2800" dirty="0"/>
            </a:br>
            <a:endParaRPr lang="en-US" dirty="0"/>
          </a:p>
        </p:txBody>
      </p:sp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Competitive Strategy</a:t>
            </a:r>
          </a:p>
          <a:p>
            <a:r>
              <a:rPr lang="en-US"/>
              <a:t>Luis Garicano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Professional Conduct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Discussing cases with students of previous sections or years, web or library research on cases; or use of previous sections notes violates rules of professional conduct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it will spoil/ interfere with discussion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dirty="0"/>
              <a:t>– the whole point of case is to provide us with common information  and to allow us common knowledge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it will greatly reduce your learning experience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– it is all about developing ability/instinct to look at a business situation and think about how it looks like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it will destroy your reputation for ethical conduct with those who find out in class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it will get you in big trouble with me!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We begin to tackle industry analysis – key question</a:t>
            </a:r>
          </a:p>
          <a:p>
            <a:pPr lvl="1">
              <a:buFontTx/>
              <a:buNone/>
            </a:pPr>
            <a:r>
              <a:rPr lang="en-US"/>
              <a:t>(1) what determines the size of pie? </a:t>
            </a:r>
          </a:p>
          <a:p>
            <a:pPr lvl="1">
              <a:buFontTx/>
              <a:buNone/>
            </a:pPr>
            <a:r>
              <a:rPr lang="en-US"/>
              <a:t>(2) what determines who is capturing it?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should we know how to analyze industries?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Font typeface="Monotype Sorts" pitchFamily="2" charset="2"/>
              <a:buNone/>
            </a:pPr>
            <a:endParaRPr lang="en-US" dirty="0"/>
          </a:p>
          <a:p>
            <a:pPr marL="0" indent="0">
              <a:buFont typeface="Monotype Sorts" pitchFamily="2" charset="2"/>
              <a:buNone/>
            </a:pPr>
            <a:r>
              <a:rPr lang="en-US" b="1" dirty="0"/>
              <a:t>“When an industry with a reputation for difficult economics meets a manager with a reputation for excellence, it is usually the industry that keeps its reputation intact.”</a:t>
            </a:r>
          </a:p>
          <a:p>
            <a:pPr marL="0" indent="0">
              <a:buFont typeface="Monotype Sorts" pitchFamily="2" charset="2"/>
              <a:buNone/>
            </a:pPr>
            <a:endParaRPr lang="en-US" b="1" dirty="0"/>
          </a:p>
          <a:p>
            <a:pPr marL="806450" lvl="1">
              <a:buFontTx/>
              <a:buNone/>
            </a:pPr>
            <a:r>
              <a:rPr lang="en-US" dirty="0"/>
              <a:t>	                                           </a:t>
            </a:r>
            <a:r>
              <a:rPr lang="en-US" b="1" dirty="0"/>
              <a:t>Warren Buffet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6681788" cy="409575"/>
          </a:xfrm>
          <a:prstGeom prst="rect">
            <a:avLst/>
          </a:prstGeom>
          <a:solidFill>
            <a:srgbClr val="003366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FF00"/>
                </a:solidFill>
                <a:latin typeface="Arial" pitchFamily="34" charset="0"/>
              </a:rPr>
              <a:t>Long-term Profitability of US Industries: EVA  1986-97</a:t>
            </a:r>
            <a:endParaRPr lang="en-US" sz="2000" b="1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33400" y="876300"/>
            <a:ext cx="8016875" cy="5349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GB" sz="1600" b="1" i="1">
                <a:latin typeface="Arial" pitchFamily="34" charset="0"/>
              </a:rPr>
              <a:t>Industry	   	EVA	 	  Industry		EVA	 </a:t>
            </a:r>
          </a:p>
          <a:p>
            <a:pPr eaLnBrk="1" hangingPunct="1">
              <a:spcBef>
                <a:spcPct val="25000"/>
              </a:spcBef>
            </a:pPr>
            <a:r>
              <a:rPr lang="en-GB" sz="1600" b="1">
                <a:latin typeface="Arial" pitchFamily="34" charset="0"/>
              </a:rPr>
              <a:t>Tobacco	     	   9.4	 	  Paper and products	  (1.5)         </a:t>
            </a:r>
          </a:p>
          <a:p>
            <a:pPr eaLnBrk="1" hangingPunct="1"/>
            <a:r>
              <a:rPr lang="en-GB" sz="1600" b="1">
                <a:latin typeface="Arial" pitchFamily="34" charset="0"/>
              </a:rPr>
              <a:t>Computer software 	 	  Broadcasting and 		</a:t>
            </a:r>
          </a:p>
          <a:p>
            <a:pPr eaLnBrk="1" hangingPunct="1"/>
            <a:r>
              <a:rPr lang="en-GB" sz="1600" b="1">
                <a:latin typeface="Arial" pitchFamily="34" charset="0"/>
              </a:rPr>
              <a:t>&amp; services 	   5.9 	  	  publishing		  (1.5)      	  </a:t>
            </a:r>
          </a:p>
          <a:p>
            <a:pPr eaLnBrk="1" hangingPunct="1"/>
            <a:r>
              <a:rPr lang="en-GB" sz="1600" b="1">
                <a:latin typeface="Arial" pitchFamily="34" charset="0"/>
              </a:rPr>
              <a:t>Personal care 			  Cars &amp; trucks		  (1.5)	  products		   2.8    	    	  Healthcare services	  (1.7) 	  Medical products      2.7	   	  Machine tools, hand tools	  (1.7)	  6.0Printing &amp; 			  Appliances and home 		</a:t>
            </a:r>
          </a:p>
          <a:p>
            <a:pPr eaLnBrk="1" hangingPunct="1"/>
            <a:r>
              <a:rPr lang="en-GB" sz="1600" b="1">
                <a:latin typeface="Arial" pitchFamily="34" charset="0"/>
              </a:rPr>
              <a:t>advertising     	  (2.0) 	   	  furnishings 		  (1.9)         </a:t>
            </a:r>
          </a:p>
          <a:p>
            <a:pPr eaLnBrk="1" hangingPunct="1"/>
            <a:r>
              <a:rPr lang="en-GB" sz="1600" b="1">
                <a:latin typeface="Arial" pitchFamily="34" charset="0"/>
              </a:rPr>
              <a:t>Food processing	   2.5  	   	       Telephone equipment &amp; </a:t>
            </a:r>
          </a:p>
          <a:p>
            <a:pPr eaLnBrk="1" hangingPunct="1"/>
            <a:r>
              <a:rPr lang="en-GB" sz="1600" b="1">
                <a:latin typeface="Arial" pitchFamily="34" charset="0"/>
              </a:rPr>
              <a:t>Drugs &amp; research	   0.7    	   	  services                                 (2.1)          </a:t>
            </a:r>
          </a:p>
          <a:p>
            <a:pPr eaLnBrk="1" hangingPunct="1"/>
            <a:r>
              <a:rPr lang="en-GB" sz="1600" b="1">
                <a:latin typeface="Arial" pitchFamily="34" charset="0"/>
              </a:rPr>
              <a:t>Beverages	   0.2   	   	  Plastics &amp; products	 (2.6)          </a:t>
            </a:r>
          </a:p>
          <a:p>
            <a:pPr eaLnBrk="1" hangingPunct="1"/>
            <a:r>
              <a:rPr lang="en-GB" sz="1600" b="1">
                <a:latin typeface="Arial" pitchFamily="34" charset="0"/>
              </a:rPr>
              <a:t>Textiles   	  (0.1) 	   	  Computers &amp; peripherals	 (3.1)          </a:t>
            </a:r>
          </a:p>
          <a:p>
            <a:pPr eaLnBrk="1" hangingPunct="1"/>
            <a:r>
              <a:rPr lang="en-GB" sz="1600" b="1">
                <a:latin typeface="Arial" pitchFamily="34" charset="0"/>
              </a:rPr>
              <a:t>Fashion retailing	  (0.4) 	    	  Electrical products     	 (3.3)          </a:t>
            </a:r>
          </a:p>
          <a:p>
            <a:pPr eaLnBrk="1" hangingPunct="1"/>
            <a:r>
              <a:rPr lang="en-GB" sz="1600" b="1">
                <a:latin typeface="Arial" pitchFamily="34" charset="0"/>
              </a:rPr>
              <a:t>Building materials	  (0.6)  	    	  Aerospace &amp; defense 	 (3.3)          </a:t>
            </a:r>
          </a:p>
          <a:p>
            <a:pPr eaLnBrk="1" hangingPunct="1"/>
            <a:r>
              <a:rPr lang="en-GB" sz="1600" b="1">
                <a:latin typeface="Arial" pitchFamily="34" charset="0"/>
              </a:rPr>
              <a:t>Metals 	                  (1.0) 		  Railroads                       	 (3.4)          </a:t>
            </a:r>
          </a:p>
          <a:p>
            <a:pPr eaLnBrk="1" hangingPunct="1"/>
            <a:r>
              <a:rPr lang="en-GB" sz="1600" b="1">
                <a:latin typeface="Arial" pitchFamily="34" charset="0"/>
              </a:rPr>
              <a:t>Telecom services	  (1.2) 	 	  Airlines                                  (4.1)          </a:t>
            </a:r>
          </a:p>
          <a:p>
            <a:pPr eaLnBrk="1" hangingPunct="1"/>
            <a:r>
              <a:rPr lang="en-GB" sz="1600" b="1">
                <a:latin typeface="Arial" pitchFamily="34" charset="0"/>
              </a:rPr>
              <a:t>Discount retailing	  (1.2)  	   	  Steel                           	 (6.4)           </a:t>
            </a:r>
          </a:p>
          <a:p>
            <a:pPr eaLnBrk="1" hangingPunct="1"/>
            <a:r>
              <a:rPr lang="en-GB" sz="1600" b="1">
                <a:latin typeface="Arial" pitchFamily="34" charset="0"/>
              </a:rPr>
              <a:t>Semiconductors 			  Cable television        	 (7.2)         </a:t>
            </a:r>
          </a:p>
          <a:p>
            <a:pPr eaLnBrk="1" hangingPunct="1"/>
            <a:r>
              <a:rPr lang="en-GB" sz="1600" b="1">
                <a:latin typeface="Arial" pitchFamily="34" charset="0"/>
              </a:rPr>
              <a:t>&amp; components	  (1.3)  	   	  Electronics                 	 (9.2)          </a:t>
            </a:r>
          </a:p>
          <a:p>
            <a:pPr eaLnBrk="1" hangingPunct="1">
              <a:spcBef>
                <a:spcPct val="25000"/>
              </a:spcBef>
            </a:pPr>
            <a:r>
              <a:rPr lang="en-GB" sz="1600" b="1">
                <a:latin typeface="Arial" pitchFamily="34" charset="0"/>
              </a:rPr>
              <a:t>				  </a:t>
            </a:r>
            <a:r>
              <a:rPr lang="en-GB" sz="1600" b="1" i="1">
                <a:latin typeface="Arial" pitchFamily="34" charset="0"/>
              </a:rPr>
              <a:t>Average        		 (1.1)         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431925" y="6411913"/>
            <a:ext cx="529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sz="1200" b="1">
                <a:latin typeface="Arial" pitchFamily="34" charset="0"/>
              </a:rPr>
              <a:t>Source: Hawawini et al, </a:t>
            </a:r>
            <a:r>
              <a:rPr lang="en-GB" sz="1200" b="1" i="1">
                <a:latin typeface="Arial" pitchFamily="34" charset="0"/>
              </a:rPr>
              <a:t>Strategic Management Journal (January 2003)</a:t>
            </a:r>
            <a:r>
              <a:rPr lang="en-GB" sz="1400" b="1" i="1">
                <a:latin typeface="Arial" pitchFamily="34" charset="0"/>
              </a:rPr>
              <a:t> </a:t>
            </a:r>
            <a:endParaRPr lang="en-GB" sz="1400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02AD2E8-BB1F-4114-8BB5-456D6816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617313"/>
            <a:ext cx="5157839" cy="480060"/>
          </a:xfrm>
        </p:spPr>
        <p:txBody>
          <a:bodyPr anchor="b">
            <a:normAutofit fontScale="90000"/>
          </a:bodyPr>
          <a:lstStyle/>
          <a:p>
            <a:r>
              <a:rPr lang="es-ES" sz="2700"/>
              <a:t>Me</a:t>
            </a:r>
            <a:endParaRPr lang="en-US" sz="270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B4CF56A-4A91-47DE-AE1B-5DC36B32B7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14524" y="1412776"/>
            <a:ext cx="4473927" cy="3872366"/>
          </a:xfrm>
        </p:spPr>
        <p:txBody>
          <a:bodyPr>
            <a:normAutofit lnSpcReduction="10000"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350"/>
              <a:t>1998: PhD Econ, UChicago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350"/>
              <a:t>1998-2019: </a:t>
            </a:r>
          </a:p>
          <a:p>
            <a:pPr marL="300038" lvl="1" indent="-128588"/>
            <a:r>
              <a:rPr lang="en-US" sz="1350"/>
              <a:t>1998-2008: </a:t>
            </a:r>
            <a:r>
              <a:rPr lang="en-US" sz="1350" b="1"/>
              <a:t>Chicago Booth </a:t>
            </a:r>
            <a:r>
              <a:rPr lang="en-US" sz="1350"/>
              <a:t>(Econ and Strategy) Assistant, Associate, Full (Visited MIT, LBS, UvA, UPF)</a:t>
            </a:r>
          </a:p>
          <a:p>
            <a:pPr marL="300038" lvl="1" indent="-128588"/>
            <a:r>
              <a:rPr lang="en-US" sz="1350"/>
              <a:t>2008-2018: </a:t>
            </a:r>
            <a:r>
              <a:rPr lang="en-US" sz="1350" b="1"/>
              <a:t>LSE Prof </a:t>
            </a:r>
            <a:r>
              <a:rPr lang="en-US" sz="1350"/>
              <a:t>Econ and Strategy</a:t>
            </a:r>
          </a:p>
          <a:p>
            <a:pPr marL="300038" lvl="1" indent="-128588"/>
            <a:r>
              <a:rPr lang="en-US" sz="1350"/>
              <a:t>2018, 2019: </a:t>
            </a:r>
            <a:r>
              <a:rPr lang="en-US" sz="1350" b="1"/>
              <a:t>IE Business School </a:t>
            </a:r>
            <a:r>
              <a:rPr lang="en-US" sz="1350"/>
              <a:t>(Econ and Strategy)</a:t>
            </a:r>
            <a:endParaRPr lang="en-US" sz="1350" b="1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350"/>
              <a:t>Research: Organizational economics,Strategy labor/inequality, productivity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350"/>
              <a:t>Outside</a:t>
            </a:r>
          </a:p>
          <a:p>
            <a:pPr marL="494348" lvl="1" indent="-128588">
              <a:buFont typeface="Arial" panose="020B0604020202020204" pitchFamily="34" charset="0"/>
              <a:buChar char="•"/>
            </a:pPr>
            <a:r>
              <a:rPr lang="en-US" sz="1350"/>
              <a:t>McKinsey Chair, Fedea</a:t>
            </a:r>
          </a:p>
          <a:p>
            <a:pPr marL="494348" lvl="1" indent="-128588">
              <a:buFont typeface="Arial" panose="020B0604020202020204" pitchFamily="34" charset="0"/>
              <a:buChar char="•"/>
            </a:pPr>
            <a:r>
              <a:rPr lang="en-US" sz="1350"/>
              <a:t>Board Member, Liberbank (5</a:t>
            </a:r>
            <a:r>
              <a:rPr lang="en-US" sz="1350" baseline="30000"/>
              <a:t>th</a:t>
            </a:r>
            <a:r>
              <a:rPr lang="en-US" sz="1350"/>
              <a:t> largest publicly quoted bank)</a:t>
            </a:r>
          </a:p>
          <a:p>
            <a:pPr marL="494348" lvl="1" indent="-128588">
              <a:buFont typeface="Arial" panose="020B0604020202020204" pitchFamily="34" charset="0"/>
              <a:buChar char="•"/>
            </a:pPr>
            <a:r>
              <a:rPr lang="en-US" sz="1350"/>
              <a:t>Worked with top EU electronics firm, top EU telco, top-4 software firm, start-ups (helped raise $15m)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5A6BFB-446D-4D5C-8B80-EDBB2E0FB1C3}"/>
              </a:ext>
            </a:extLst>
          </p:cNvPr>
          <p:cNvSpPr txBox="1">
            <a:spLocks/>
          </p:cNvSpPr>
          <p:nvPr/>
        </p:nvSpPr>
        <p:spPr>
          <a:xfrm>
            <a:off x="4923282" y="1933956"/>
            <a:ext cx="3312414" cy="298323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BC8F09-D5E8-4D3F-A332-98075E0FC643}"/>
              </a:ext>
            </a:extLst>
          </p:cNvPr>
          <p:cNvSpPr txBox="1">
            <a:spLocks/>
          </p:cNvSpPr>
          <p:nvPr/>
        </p:nvSpPr>
        <p:spPr>
          <a:xfrm>
            <a:off x="5548745" y="1933956"/>
            <a:ext cx="3312414" cy="298323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3E697B3-8A72-4B5D-9976-51AB595C1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586" y="1412776"/>
            <a:ext cx="4275574" cy="44608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F216AF-FE9F-42B4-B66F-CC8038341193}"/>
              </a:ext>
            </a:extLst>
          </p:cNvPr>
          <p:cNvSpPr txBox="1"/>
          <p:nvPr/>
        </p:nvSpPr>
        <p:spPr>
          <a:xfrm>
            <a:off x="8317374" y="5768678"/>
            <a:ext cx="1522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>
                <a:solidFill>
                  <a:srgbClr val="FF0000"/>
                </a:solidFill>
              </a:rPr>
              <a:t>Luis Garicano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6C785-868B-4C49-9645-1B317F193E18}"/>
              </a:ext>
            </a:extLst>
          </p:cNvPr>
          <p:cNvSpPr txBox="1"/>
          <p:nvPr/>
        </p:nvSpPr>
        <p:spPr>
          <a:xfrm>
            <a:off x="0" y="5769825"/>
            <a:ext cx="3124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>
                <a:solidFill>
                  <a:srgbClr val="FF0000"/>
                </a:solidFill>
              </a:rPr>
              <a:t>Economists in Elected Office</a:t>
            </a:r>
            <a:endParaRPr 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3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strategy?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Formulation and implementation of an organization’s key market decisions</a:t>
            </a:r>
          </a:p>
          <a:p>
            <a:pPr lvl="1"/>
            <a:r>
              <a:rPr lang="en-US" sz="2400" dirty="0"/>
              <a:t> Define the organization’s goals and the methods by which they will be achieved</a:t>
            </a:r>
          </a:p>
          <a:p>
            <a:pPr lvl="2"/>
            <a:r>
              <a:rPr lang="en-US" sz="2000" dirty="0"/>
              <a:t>What activities an organization should and should not do </a:t>
            </a:r>
          </a:p>
          <a:p>
            <a:pPr lvl="2"/>
            <a:r>
              <a:rPr lang="en-US" sz="2000" dirty="0"/>
              <a:t>How</a:t>
            </a:r>
          </a:p>
          <a:p>
            <a:r>
              <a:rPr lang="en-US" sz="2800" dirty="0"/>
              <a:t>Strategic decisions:</a:t>
            </a:r>
          </a:p>
          <a:p>
            <a:pPr lvl="1"/>
            <a:r>
              <a:rPr lang="en-US" sz="2400" dirty="0"/>
              <a:t> extend across functional boundaries -- typically made by senior management</a:t>
            </a:r>
          </a:p>
          <a:p>
            <a:pPr lvl="1"/>
            <a:r>
              <a:rPr lang="en-US" sz="2400" dirty="0"/>
              <a:t>complex,  ambiguous problems --  usually cannot be answered with quantitative certainty</a:t>
            </a:r>
          </a:p>
          <a:p>
            <a:pPr lvl="2"/>
            <a:r>
              <a:rPr lang="en-US" sz="2000" dirty="0"/>
              <a:t>but can learn frameworks of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intellectual history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1950s- 1960s: Not about general principles </a:t>
            </a:r>
          </a:p>
          <a:p>
            <a:r>
              <a:rPr lang="en-US" dirty="0"/>
              <a:t>1970s: BCG and the “experience curve”</a:t>
            </a:r>
          </a:p>
          <a:p>
            <a:r>
              <a:rPr lang="en-US" dirty="0"/>
              <a:t> 1980: Michael Porter’s Competitive Strategy book brings SCP paradigm to strategy.</a:t>
            </a:r>
          </a:p>
          <a:p>
            <a:r>
              <a:rPr lang="en-US" dirty="0"/>
              <a:t>1990s: Game Theory works its way into the study of Strategy</a:t>
            </a:r>
          </a:p>
          <a:p>
            <a:r>
              <a:rPr lang="en-US" dirty="0"/>
              <a:t>2000s: org econ intro strategy?</a:t>
            </a:r>
          </a:p>
          <a:p>
            <a:endParaRPr lang="en-U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1950’s- 1970’s: “Structure- Conduct- Performance” paradigm</a:t>
            </a:r>
          </a:p>
          <a:p>
            <a:r>
              <a:rPr lang="en-US" dirty="0"/>
              <a:t>980s: Game theory revolution in industrial organization allows for formal study of strategic interaction between firms.</a:t>
            </a:r>
          </a:p>
          <a:p>
            <a:r>
              <a:rPr lang="en-US" dirty="0"/>
              <a:t>1990s/ 2000s: Organizational economics</a:t>
            </a:r>
          </a:p>
          <a:p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/>
              <a:t>Competitive Strategy</a:t>
            </a:r>
            <a:endParaRPr lang="en-US" sz="2200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Industrial Organization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 &amp; Requirements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57350"/>
            <a:ext cx="7772400" cy="44386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 i="1" dirty="0"/>
              <a:t>Class participation	 		15%</a:t>
            </a:r>
          </a:p>
          <a:p>
            <a:pPr>
              <a:buFont typeface="Monotype Sorts" pitchFamily="2" charset="2"/>
              <a:buNone/>
            </a:pPr>
            <a:r>
              <a:rPr lang="en-US" sz="2800" i="1"/>
              <a:t>Written assignments 		</a:t>
            </a:r>
            <a:r>
              <a:rPr lang="en-US" sz="2800" i="1" dirty="0"/>
              <a:t>	20%</a:t>
            </a:r>
          </a:p>
          <a:p>
            <a:pPr>
              <a:buFont typeface="Monotype Sorts" pitchFamily="2" charset="2"/>
              <a:buNone/>
            </a:pPr>
            <a:r>
              <a:rPr lang="en-US" sz="2800" i="1" dirty="0"/>
              <a:t>Group presentation			15%</a:t>
            </a:r>
          </a:p>
          <a:p>
            <a:pPr>
              <a:buFont typeface="Monotype Sorts" pitchFamily="2" charset="2"/>
              <a:buNone/>
            </a:pPr>
            <a:r>
              <a:rPr lang="en-US" sz="2800" i="1" dirty="0"/>
              <a:t>Final			 			50%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Participation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828800"/>
            <a:ext cx="8534400" cy="4800600"/>
          </a:xfrm>
        </p:spPr>
        <p:txBody>
          <a:bodyPr/>
          <a:lstStyle/>
          <a:p>
            <a:r>
              <a:rPr lang="en-US" sz="2400"/>
              <a:t>Come on time!  Be prepared! </a:t>
            </a:r>
          </a:p>
          <a:p>
            <a:r>
              <a:rPr lang="en-US" sz="2400"/>
              <a:t>Use study questions as your guide </a:t>
            </a:r>
          </a:p>
          <a:p>
            <a:pPr lvl="1"/>
            <a:r>
              <a:rPr lang="en-US" sz="2400"/>
              <a:t>Discuss them in study groups </a:t>
            </a:r>
          </a:p>
          <a:p>
            <a:r>
              <a:rPr lang="en-US" sz="2400"/>
              <a:t>Engage with your classmates. </a:t>
            </a:r>
            <a:r>
              <a:rPr lang="en-US" sz="2400" i="1"/>
              <a:t>Debate </a:t>
            </a:r>
            <a:r>
              <a:rPr lang="en-US" sz="2400"/>
              <a:t>one another – build on each other</a:t>
            </a:r>
          </a:p>
          <a:p>
            <a:r>
              <a:rPr lang="en-US" sz="2400"/>
              <a:t>DO NOT jump in with points that are not open</a:t>
            </a:r>
          </a:p>
          <a:p>
            <a:endParaRPr lang="en-US" sz="2400"/>
          </a:p>
          <a:p>
            <a:r>
              <a:rPr lang="en-US" sz="2400"/>
              <a:t>Guideline: 2 times with reasonable quality will do for full grade on participation; better quality may help determine ties in grades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 Case Memos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696200" cy="2286000"/>
          </a:xfrm>
        </p:spPr>
        <p:txBody>
          <a:bodyPr/>
          <a:lstStyle/>
          <a:p>
            <a:r>
              <a:rPr lang="en-US" sz="2800"/>
              <a:t>Focus on the Assignment Question</a:t>
            </a:r>
          </a:p>
          <a:p>
            <a:r>
              <a:rPr lang="en-US" sz="2800"/>
              <a:t>May be done in groups</a:t>
            </a:r>
          </a:p>
          <a:p>
            <a:pPr>
              <a:buFont typeface="Monotype Sorts" pitchFamily="2" charset="2"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presentations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Volunteer for topic (done) </a:t>
            </a:r>
          </a:p>
          <a:p>
            <a:r>
              <a:rPr lang="en-US"/>
              <a:t>Objective:  </a:t>
            </a:r>
            <a:r>
              <a:rPr lang="en-US" i="1"/>
              <a:t>apply</a:t>
            </a:r>
            <a:r>
              <a:rPr lang="en-US"/>
              <a:t> the class concepts to a particular problem, rather than to introduce theoretical ideas or frameworks. </a:t>
            </a:r>
          </a:p>
          <a:p>
            <a:r>
              <a:rPr lang="en-US"/>
              <a:t>Key: find a nice example of the particular issue and apply the concepts in the reading and class to that example.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696200" cy="2286000"/>
          </a:xfrm>
        </p:spPr>
        <p:txBody>
          <a:bodyPr/>
          <a:lstStyle/>
          <a:p>
            <a:r>
              <a:rPr lang="en-US"/>
              <a:t>Open book, within 24h period.</a:t>
            </a:r>
          </a:p>
          <a:p>
            <a:r>
              <a:rPr lang="en-US"/>
              <a:t>Will include true/false questions, medium questions, short case essay.</a:t>
            </a:r>
          </a:p>
          <a:p>
            <a:pPr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6427</TotalTime>
  <Words>1058</Words>
  <Application>Microsoft Office PowerPoint</Application>
  <PresentationFormat>On-screen Show (4:3)</PresentationFormat>
  <Paragraphs>110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Schoolbook</vt:lpstr>
      <vt:lpstr>Monotype Sorts</vt:lpstr>
      <vt:lpstr>Wingdings</vt:lpstr>
      <vt:lpstr>Wingdings 2</vt:lpstr>
      <vt:lpstr>Mirador</vt:lpstr>
      <vt:lpstr>Session 1: Introduction </vt:lpstr>
      <vt:lpstr>Me</vt:lpstr>
      <vt:lpstr>What is strategy?</vt:lpstr>
      <vt:lpstr>Some intellectual history</vt:lpstr>
      <vt:lpstr>Grading &amp; Requirements</vt:lpstr>
      <vt:lpstr>Class Participation</vt:lpstr>
      <vt:lpstr>4 Case Memos</vt:lpstr>
      <vt:lpstr>Group presentations</vt:lpstr>
      <vt:lpstr>Final</vt:lpstr>
      <vt:lpstr>Professional Conduct</vt:lpstr>
      <vt:lpstr>Next</vt:lpstr>
      <vt:lpstr>Why should we know how to analyze industries?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negociación para salvar al Euro: ¿qué implican las propuestas de INET para España?</dc:title>
  <dc:creator>Luis Garicano</dc:creator>
  <cp:lastModifiedBy>Luis Garicano</cp:lastModifiedBy>
  <cp:revision>17</cp:revision>
  <dcterms:created xsi:type="dcterms:W3CDTF">2012-08-30T17:56:18Z</dcterms:created>
  <dcterms:modified xsi:type="dcterms:W3CDTF">2021-01-04T10:31:20Z</dcterms:modified>
</cp:coreProperties>
</file>