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4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072" autoAdjust="0"/>
  </p:normalViewPr>
  <p:slideViewPr>
    <p:cSldViewPr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101B47-5304-4B95-9EC5-09A195BBA31D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A6F108-0D3A-497A-BF94-00FE3B3A1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B6D328-1922-4369-8D38-CF8741047000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57DCD0-17FA-4E00-BD60-9E3FB6A59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6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E3C0C-4206-4065-A3E9-27B3016180AA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3100"/>
            <a:ext cx="4606925" cy="3455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3" y="4354286"/>
            <a:ext cx="5082158" cy="4128771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4AF22-90FA-4410-A0EB-4C6BC26433D6}" type="slidenum">
              <a:rPr lang="en-US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7666" y="692147"/>
            <a:ext cx="4922670" cy="3415348"/>
          </a:xfrm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39F6-C2AB-425F-AA27-2352BC18CB65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2947B-391C-4F1A-9C2D-160749A0193A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46C17-F1E2-4C4C-9381-EDCABE3C8B1E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r>
              <a:rPr lang="en-US" dirty="0"/>
              <a:t>Differentiation reduces price competition</a:t>
            </a:r>
          </a:p>
          <a:p>
            <a:pPr marL="1055103" lvl="2" indent="-211021"/>
            <a:r>
              <a:rPr lang="en-US" dirty="0"/>
              <a:t>Decreasing responsiveness of demand to  prices decreases incentive to lower prices</a:t>
            </a:r>
          </a:p>
          <a:p>
            <a:r>
              <a:rPr lang="en-US" dirty="0"/>
              <a:t>Switching costs/search costs also decrease responsiveness to price</a:t>
            </a:r>
          </a:p>
          <a:p>
            <a:pPr marL="1055103" lvl="2" indent="-211021"/>
            <a:r>
              <a:rPr lang="en-US" dirty="0"/>
              <a:t>Thus they also reduce price competition</a:t>
            </a:r>
          </a:p>
          <a:p>
            <a:r>
              <a:rPr lang="en-US" dirty="0"/>
              <a:t>May create differentiation/switching costs on purpose</a:t>
            </a:r>
          </a:p>
          <a:p>
            <a:pPr marL="1055103" lvl="2" indent="-211021"/>
            <a:r>
              <a:rPr lang="en-US" dirty="0"/>
              <a:t>Will see several examples during course</a:t>
            </a:r>
          </a:p>
          <a:p>
            <a:pPr marL="1055103" lvl="2" indent="-211021"/>
            <a:r>
              <a:rPr lang="en-US" dirty="0"/>
              <a:t>Brand loyalty plays similar role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46C17-F1E2-4C4C-9381-EDCABE3C8B1E}" type="slidenum">
              <a:rPr lang="en-US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r>
              <a:rPr lang="en-US" dirty="0"/>
              <a:t>Differentiation reduces price competition</a:t>
            </a:r>
          </a:p>
          <a:p>
            <a:pPr marL="1055103" lvl="2" indent="-211021"/>
            <a:r>
              <a:rPr lang="en-US" dirty="0"/>
              <a:t>Decreasing responsiveness of demand to  prices decreases incentive to lower prices</a:t>
            </a:r>
          </a:p>
          <a:p>
            <a:r>
              <a:rPr lang="en-US" dirty="0"/>
              <a:t>Switching costs/search costs also decrease responsiveness to price</a:t>
            </a:r>
          </a:p>
          <a:p>
            <a:pPr marL="1055103" lvl="2" indent="-211021"/>
            <a:r>
              <a:rPr lang="en-US" dirty="0"/>
              <a:t>Thus they also reduce price competition</a:t>
            </a:r>
          </a:p>
          <a:p>
            <a:r>
              <a:rPr lang="en-US" dirty="0"/>
              <a:t>May create differentiation/switching costs on purpose</a:t>
            </a:r>
          </a:p>
          <a:p>
            <a:pPr marL="1055103" lvl="2" indent="-211021"/>
            <a:r>
              <a:rPr lang="en-US" dirty="0"/>
              <a:t>Will see several examples during course</a:t>
            </a:r>
          </a:p>
          <a:p>
            <a:pPr marL="1055103" lvl="2" indent="-211021"/>
            <a:r>
              <a:rPr lang="en-US" dirty="0"/>
              <a:t>Brand loyalty plays similar role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9C670-DAD5-444D-B012-C77EBAC2A749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F3A44-D0AC-464F-A9CD-1A3C3DF147C7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FEDD3-CF98-4E95-8BC2-089905D5AD3B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85CDE-A008-4A96-A208-AB0444E473D8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29DC5-BC01-49CC-B492-0FCE9FC8BB94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06438"/>
            <a:ext cx="4537075" cy="34036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4114587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F3684-8C34-4296-8F40-AB515B0B0631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0C568-07FA-455A-B7F3-B098F842B47B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D08F-A2FE-43DB-B56F-01B876D08F13}" type="slidenum">
              <a:rPr lang="en-US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FE6D8-A4BB-47D2-95F1-8DEED6318657}" type="slidenum">
              <a:rPr lang="en-US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01BF4-B413-49AC-9C76-6DC5D6017BA2}" type="slidenum">
              <a:rPr lang="en-US"/>
              <a:pPr/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F29D0-DBC6-4B03-81DD-A44071A26D00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8D57F-33C2-4599-8872-1949A36549F8}" type="slidenum">
              <a:rPr lang="en-US"/>
              <a:pPr/>
              <a:t>26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3100"/>
            <a:ext cx="4606925" cy="3455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3" y="4354286"/>
            <a:ext cx="5082158" cy="4128771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DD154-9DB8-408A-BC1A-9C0A8ECE1EA9}" type="slidenum">
              <a:rPr lang="en-US"/>
              <a:pPr/>
              <a:t>27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3100"/>
            <a:ext cx="4606925" cy="3455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3" y="4354286"/>
            <a:ext cx="5082158" cy="4128771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DD154-9DB8-408A-BC1A-9C0A8ECE1EA9}" type="slidenum">
              <a:rPr lang="en-US"/>
              <a:pPr/>
              <a:t>28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3100"/>
            <a:ext cx="4606925" cy="3455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3" y="4354286"/>
            <a:ext cx="5082158" cy="4128771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15E5F-1244-48E4-A4BF-360C62B7BAEF}" type="slidenum">
              <a:rPr lang="en-US"/>
              <a:pPr/>
              <a:t>29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5B45-5CC7-45E5-88F8-E28D105DB79D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AAAA4-284E-43D0-B86B-5BFB9181AE3C}" type="slidenum">
              <a:rPr lang="en-US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C7DBF-B7EF-4C91-B646-7C37B2AB97FF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7666" y="692147"/>
            <a:ext cx="4922670" cy="3415348"/>
          </a:xfrm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2D262-611B-4C7D-9CBA-ED492AD48CBE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7666" y="692147"/>
            <a:ext cx="4922670" cy="3415348"/>
          </a:xfrm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382EC-D74F-40D8-93DC-B17C5EACECB6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</p:spPr>
        <p:txBody>
          <a:bodyPr lIns="89842" tIns="44923" rIns="89842" bIns="44923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F6902-182D-4F60-8784-A9290EDB3552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C0E82-4A3F-4D3F-8A5F-C5F55F18F779}" type="slidenum">
              <a:rPr lang="en-US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673100"/>
            <a:ext cx="4598988" cy="34496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522" y="4347194"/>
            <a:ext cx="5072957" cy="4123097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16 Marcador de pie de página"/>
          <p:cNvSpPr>
            <a:spLocks noGrp="1"/>
          </p:cNvSpPr>
          <p:nvPr>
            <p:ph type="ftr" sz="quarter" idx="10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28 Marcador de número de diapositiva"/>
          <p:cNvSpPr>
            <a:spLocks noGrp="1"/>
          </p:cNvSpPr>
          <p:nvPr>
            <p:ph type="sldNum" sz="quarter" idx="11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BEC5-B814-4F03-BA44-0000C201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DD1D75C-8041-411E-9DBD-BFE44BF50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80AA4-4D5D-49C8-B00A-8F4CFEF76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A67F5A1-03FC-4486-9951-F87A3DC4E337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1DC3-EE19-48E7-972F-FA3910A91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A62296-D9CF-46AD-B70A-9CD18D7D15EF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C3D4EB-EB66-4C4E-8B3A-F9129DCE1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3894-02A6-425C-ABCA-4D7719483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81E06D-CAC4-4322-AB9B-F451A4750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2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675A54-CB69-4956-80D6-ABA28558D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5" r:id="rId3"/>
    <p:sldLayoutId id="2147483899" r:id="rId4"/>
    <p:sldLayoutId id="2147483900" r:id="rId5"/>
    <p:sldLayoutId id="2147483896" r:id="rId6"/>
    <p:sldLayoutId id="21474839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 b="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 dirty="0">
              <a:solidFill>
                <a:srgbClr val="FFFF0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  <a:r>
              <a:rPr lang="en-US"/>
              <a:t>: Industry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(and Strategy ID)</a:t>
            </a: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Competitive Strategy</a:t>
            </a:r>
          </a:p>
          <a:p>
            <a:r>
              <a:rPr lang="en-US"/>
              <a:t>Luis Garicano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/>
              <a:t>A Framework for Industry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903413"/>
            <a:ext cx="7772400" cy="4114800"/>
          </a:xfrm>
          <a:noFill/>
        </p:spPr>
        <p:txBody>
          <a:bodyPr/>
          <a:lstStyle/>
          <a:p>
            <a:r>
              <a:rPr lang="en-US" b="0"/>
              <a:t>Value Creation: what is PIE </a:t>
            </a:r>
          </a:p>
          <a:p>
            <a:endParaRPr lang="en-US" b="0"/>
          </a:p>
          <a:p>
            <a:r>
              <a:rPr lang="en-US"/>
              <a:t>Value Capture:</a:t>
            </a:r>
          </a:p>
          <a:p>
            <a:pPr lvl="1">
              <a:buFontTx/>
              <a:buChar char="•"/>
            </a:pPr>
            <a:r>
              <a:rPr lang="en-US"/>
              <a:t>Actual and potential rivals (rivalry, entry)</a:t>
            </a:r>
          </a:p>
          <a:p>
            <a:pPr lvl="1">
              <a:buFontTx/>
              <a:buChar char="•"/>
            </a:pPr>
            <a:r>
              <a:rPr lang="en-US"/>
              <a:t>Other players in supply chain (suppliers and buyers)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Rivalry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0" dirty="0"/>
              <a:t>Bertrand Model:</a:t>
            </a:r>
          </a:p>
          <a:p>
            <a:r>
              <a:rPr lang="en-US" sz="2600" b="0" dirty="0"/>
              <a:t>One shot competition, homogeneous goods and constant unit costs.</a:t>
            </a:r>
          </a:p>
          <a:p>
            <a:r>
              <a:rPr lang="en-US" sz="2600" b="0" dirty="0"/>
              <a:t> Results in prices equal to unit costs</a:t>
            </a:r>
          </a:p>
          <a:p>
            <a:endParaRPr lang="en-US" sz="2600" b="0" dirty="0"/>
          </a:p>
          <a:p>
            <a:pPr>
              <a:buFontTx/>
              <a:buNone/>
            </a:pPr>
            <a:r>
              <a:rPr lang="en-US" sz="2600" b="0" dirty="0"/>
              <a:t>How do we get away from this nasty world?:</a:t>
            </a:r>
          </a:p>
          <a:p>
            <a:pPr>
              <a:buFontTx/>
              <a:buNone/>
            </a:pPr>
            <a:r>
              <a:rPr lang="en-US" sz="2600" b="0" dirty="0"/>
              <a:t>1. Capacity constraints</a:t>
            </a:r>
          </a:p>
          <a:p>
            <a:pPr>
              <a:buFontTx/>
              <a:buNone/>
            </a:pPr>
            <a:r>
              <a:rPr lang="en-US" sz="2600" b="0" dirty="0"/>
              <a:t>2. Differentiated products/switching costs</a:t>
            </a:r>
          </a:p>
          <a:p>
            <a:pPr>
              <a:buFontTx/>
              <a:buNone/>
            </a:pPr>
            <a:r>
              <a:rPr lang="en-US" sz="2600" b="0" dirty="0"/>
              <a:t>3. Repeated interaction – tacit coordination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Rivalry (2): Role of Capacity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Excess capacity is a key driver of price cuts</a:t>
            </a:r>
          </a:p>
          <a:p>
            <a:pPr lvl="1"/>
            <a:r>
              <a:rPr lang="en-US" dirty="0"/>
              <a:t>Provides ability and motivation to reduce prices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Need for utilization of existing capital investments</a:t>
            </a:r>
          </a:p>
          <a:p>
            <a:pPr lvl="1"/>
            <a:r>
              <a:rPr lang="en-US" dirty="0"/>
              <a:t>Particularly relevant the more the industry is one with high fixed costs/low marginal costs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59700" cy="542925"/>
          </a:xfrm>
          <a:noFill/>
        </p:spPr>
        <p:txBody>
          <a:bodyPr anchor="b">
            <a:normAutofit fontScale="90000"/>
          </a:bodyPr>
          <a:lstStyle/>
          <a:p>
            <a:r>
              <a:rPr lang="en-US"/>
              <a:t>Rivalry (3): Differentiation </a:t>
            </a:r>
          </a:p>
        </p:txBody>
      </p:sp>
      <p:pic>
        <p:nvPicPr>
          <p:cNvPr id="15365" name="Picture 5" descr="blackandt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2505075" cy="3181350"/>
          </a:xfrm>
          <a:prstGeom prst="rect">
            <a:avLst/>
          </a:prstGeom>
          <a:noFill/>
        </p:spPr>
      </p:pic>
      <p:pic>
        <p:nvPicPr>
          <p:cNvPr id="15367" name="Picture 7" descr="Lager+be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988840"/>
            <a:ext cx="3200400" cy="3200400"/>
          </a:xfrm>
          <a:prstGeom prst="rect">
            <a:avLst/>
          </a:prstGeom>
          <a:noFill/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4400" y="5943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39552" y="5229200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Dark beer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740352" y="5157192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Light beer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/>
              <a:t>Rivalry (3): Differentiation 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Differentiation reduces price competition</a:t>
            </a:r>
          </a:p>
          <a:p>
            <a:pPr marL="1055103" lvl="2" indent="-211021"/>
            <a:r>
              <a:rPr lang="en-US" dirty="0"/>
              <a:t>Decreasing responsiveness of demand to  prices decreases incentive to lower prices</a:t>
            </a:r>
          </a:p>
          <a:p>
            <a:r>
              <a:rPr lang="en-US" dirty="0"/>
              <a:t>Switching costs/search costs also decrease responsiveness to price</a:t>
            </a:r>
          </a:p>
          <a:p>
            <a:pPr marL="1055103" lvl="2" indent="-211021"/>
            <a:r>
              <a:rPr lang="en-US" dirty="0"/>
              <a:t>Thus they also reduce price competition</a:t>
            </a:r>
          </a:p>
          <a:p>
            <a:r>
              <a:rPr lang="en-US" dirty="0"/>
              <a:t>May create differentiation/switching costs on purpose</a:t>
            </a:r>
          </a:p>
          <a:p>
            <a:pPr marL="1055103" lvl="2" indent="-211021"/>
            <a:r>
              <a:rPr lang="en-US" dirty="0"/>
              <a:t>Will see several examples during course</a:t>
            </a:r>
          </a:p>
          <a:p>
            <a:pPr marL="1055103" lvl="2" indent="-211021"/>
            <a:r>
              <a:rPr lang="en-US" dirty="0"/>
              <a:t>Brand loyalty plays similar role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4400" y="59436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39552" y="5229200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Dark beer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7740352" y="5157192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Light beer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Tacit Coordination (much more later)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Conditions that facilitate tacit coordination </a:t>
            </a:r>
          </a:p>
          <a:p>
            <a:r>
              <a:rPr lang="en-US" dirty="0"/>
              <a:t>Concentrated market</a:t>
            </a:r>
          </a:p>
          <a:p>
            <a:r>
              <a:rPr lang="en-US" dirty="0"/>
              <a:t>Facilitating practices used</a:t>
            </a:r>
          </a:p>
          <a:p>
            <a:r>
              <a:rPr lang="en-US" dirty="0"/>
              <a:t>Public sales terms; firms have good info. about competitors</a:t>
            </a:r>
          </a:p>
          <a:p>
            <a:r>
              <a:rPr lang="en-US" dirty="0"/>
              <a:t>Small, frequent orders</a:t>
            </a:r>
          </a:p>
          <a:p>
            <a:r>
              <a:rPr lang="en-US" dirty="0"/>
              <a:t>Strong capacity utilization</a:t>
            </a:r>
          </a:p>
          <a:p>
            <a:r>
              <a:rPr lang="en-US" dirty="0"/>
              <a:t>Rapidly growing demand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Exit barriers increase rivalry</a:t>
            </a:r>
          </a:p>
          <a:p>
            <a:r>
              <a:rPr lang="en-US" dirty="0"/>
              <a:t>unprofitable firms stick around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Barriers to Entry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 key question</a:t>
            </a:r>
          </a:p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To what extent does the threat or incidence of entry erode the profitability of a typical firm in the industry?</a:t>
            </a:r>
          </a:p>
          <a:p>
            <a:endParaRPr lang="en-US" dirty="0"/>
          </a:p>
          <a:p>
            <a:r>
              <a:rPr lang="en-US" dirty="0"/>
              <a:t>Factors that restrict entry into an industry:</a:t>
            </a:r>
          </a:p>
          <a:p>
            <a:pPr lvl="1"/>
            <a:r>
              <a:rPr lang="en-US" dirty="0"/>
              <a:t>Economies of Scale</a:t>
            </a:r>
          </a:p>
          <a:p>
            <a:pPr lvl="1"/>
            <a:r>
              <a:rPr lang="en-US" dirty="0"/>
              <a:t>Large Sunk Expenditures</a:t>
            </a:r>
          </a:p>
          <a:p>
            <a:pPr lvl="1"/>
            <a:r>
              <a:rPr lang="en-US" dirty="0"/>
              <a:t>Incumbent advantages:</a:t>
            </a:r>
          </a:p>
          <a:p>
            <a:pPr lvl="2"/>
            <a:r>
              <a:rPr lang="en-US" dirty="0"/>
              <a:t>learning curve effects; patents and licenses; switching costs</a:t>
            </a:r>
          </a:p>
          <a:p>
            <a:pPr lvl="1"/>
            <a:r>
              <a:rPr lang="en-US" dirty="0"/>
              <a:t>Expectation of aggressive response to entry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does ‘capital’ constitute a BTE?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When it results in large economies of scale</a:t>
            </a:r>
          </a:p>
          <a:p>
            <a:pPr lvl="1"/>
            <a:r>
              <a:rPr lang="en-US" sz="2800" dirty="0"/>
              <a:t>But large capital expenditures are neither necessary nor sufficient for there to large economies of scale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Key: Minimum Efficient Scale (MES) relative to market size</a:t>
            </a:r>
          </a:p>
          <a:p>
            <a:endParaRPr lang="en-US" sz="3200" dirty="0"/>
          </a:p>
          <a:p>
            <a:r>
              <a:rPr lang="en-US" sz="3200" dirty="0"/>
              <a:t>When investment is large and ‘sunk’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Economies of Scale and 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5078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dirty="0"/>
              <a:t>Production economies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Due to lumpy capital, specialization of labor/ capital, technological factors.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Best measured by comparing minimum efficient scale to market size (approximates number of efficient scaled firms that can be sustained)</a:t>
            </a:r>
          </a:p>
          <a:p>
            <a:pPr lvl="2">
              <a:lnSpc>
                <a:spcPct val="90000"/>
              </a:lnSpc>
            </a:pPr>
            <a:r>
              <a:rPr lang="en-US" sz="2300" dirty="0"/>
              <a:t>How many firms “fit”?  N = Market size / MES (e.g. CCS)</a:t>
            </a:r>
          </a:p>
          <a:p>
            <a:pPr lvl="1"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 “Lumpiness” means incumbents can make profits but any additional entry would “spoil the market”.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1371600" y="8382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3716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105400" y="57912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>
                <a:latin typeface="Arial" pitchFamily="34" charset="0"/>
              </a:rPr>
              <a:t>Q (Output per period)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562600" y="30480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Variable Cost</a:t>
            </a:r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1371600" y="1524000"/>
            <a:ext cx="5105400" cy="3429000"/>
          </a:xfrm>
          <a:custGeom>
            <a:avLst/>
            <a:gdLst>
              <a:gd name="T0" fmla="*/ 0 w 3792"/>
              <a:gd name="T1" fmla="*/ 0 h 2232"/>
              <a:gd name="T2" fmla="*/ 1824 w 3792"/>
              <a:gd name="T3" fmla="*/ 2016 h 2232"/>
              <a:gd name="T4" fmla="*/ 3792 w 3792"/>
              <a:gd name="T5" fmla="*/ 1296 h 2232"/>
              <a:gd name="T6" fmla="*/ 0 60000 65536"/>
              <a:gd name="T7" fmla="*/ 0 60000 65536"/>
              <a:gd name="T8" fmla="*/ 0 60000 65536"/>
              <a:gd name="T9" fmla="*/ 0 w 3792"/>
              <a:gd name="T10" fmla="*/ 0 h 2232"/>
              <a:gd name="T11" fmla="*/ 3792 w 3792"/>
              <a:gd name="T12" fmla="*/ 2232 h 2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92" h="2232">
                <a:moveTo>
                  <a:pt x="0" y="0"/>
                </a:moveTo>
                <a:cubicBezTo>
                  <a:pt x="596" y="900"/>
                  <a:pt x="1192" y="1800"/>
                  <a:pt x="1824" y="2016"/>
                </a:cubicBezTo>
                <a:cubicBezTo>
                  <a:pt x="2456" y="2232"/>
                  <a:pt x="3124" y="1764"/>
                  <a:pt x="3792" y="129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886200" y="5638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q*=MES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2672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77000" y="34290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Average Cost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743200" y="3657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438400" y="5638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q*/2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81000" y="1311275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Fixed Cost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143000" y="153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AutoShape 14"/>
          <p:cNvSpPr>
            <a:spLocks/>
          </p:cNvSpPr>
          <p:nvPr/>
        </p:nvSpPr>
        <p:spPr bwMode="auto">
          <a:xfrm>
            <a:off x="2362200" y="3657600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AutoShape 15"/>
          <p:cNvSpPr>
            <a:spLocks/>
          </p:cNvSpPr>
          <p:nvPr/>
        </p:nvSpPr>
        <p:spPr bwMode="auto">
          <a:xfrm>
            <a:off x="2514600" y="2057400"/>
            <a:ext cx="2514600" cy="609600"/>
          </a:xfrm>
          <a:prstGeom prst="borderCallout1">
            <a:avLst>
              <a:gd name="adj1" fmla="val 18750"/>
              <a:gd name="adj2" fmla="val -3032"/>
              <a:gd name="adj3" fmla="val 350000"/>
              <a:gd name="adj4" fmla="val -6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Penalty for Operating at Half MES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0497" name="Freeform 17"/>
          <p:cNvSpPr>
            <a:spLocks/>
          </p:cNvSpPr>
          <p:nvPr/>
        </p:nvSpPr>
        <p:spPr bwMode="auto">
          <a:xfrm>
            <a:off x="1371600" y="3505200"/>
            <a:ext cx="4851400" cy="1600200"/>
          </a:xfrm>
          <a:custGeom>
            <a:avLst/>
            <a:gdLst>
              <a:gd name="T0" fmla="*/ 0 w 2816"/>
              <a:gd name="T1" fmla="*/ 848 h 968"/>
              <a:gd name="T2" fmla="*/ 1344 w 2816"/>
              <a:gd name="T3" fmla="*/ 848 h 968"/>
              <a:gd name="T4" fmla="*/ 2592 w 2816"/>
              <a:gd name="T5" fmla="*/ 128 h 968"/>
              <a:gd name="T6" fmla="*/ 2688 w 2816"/>
              <a:gd name="T7" fmla="*/ 80 h 968"/>
              <a:gd name="T8" fmla="*/ 0 60000 65536"/>
              <a:gd name="T9" fmla="*/ 0 60000 65536"/>
              <a:gd name="T10" fmla="*/ 0 60000 65536"/>
              <a:gd name="T11" fmla="*/ 0 60000 65536"/>
              <a:gd name="T12" fmla="*/ 0 w 2816"/>
              <a:gd name="T13" fmla="*/ 0 h 968"/>
              <a:gd name="T14" fmla="*/ 2816 w 2816"/>
              <a:gd name="T15" fmla="*/ 968 h 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6" h="968">
                <a:moveTo>
                  <a:pt x="0" y="848"/>
                </a:moveTo>
                <a:cubicBezTo>
                  <a:pt x="456" y="908"/>
                  <a:pt x="912" y="968"/>
                  <a:pt x="1344" y="848"/>
                </a:cubicBezTo>
                <a:cubicBezTo>
                  <a:pt x="1776" y="728"/>
                  <a:pt x="2368" y="256"/>
                  <a:pt x="2592" y="128"/>
                </a:cubicBezTo>
                <a:cubicBezTo>
                  <a:pt x="2816" y="0"/>
                  <a:pt x="2752" y="40"/>
                  <a:pt x="2688" y="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" name="1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sz="3200" b="0" dirty="0">
                <a:latin typeface="Arial" pitchFamily="34" charset="0"/>
              </a:rPr>
              <a:t>Getting to the Bottom of MES </a:t>
            </a:r>
            <a:br>
              <a:rPr lang="en-US" sz="3200" b="0" dirty="0">
                <a:latin typeface="Arial" pitchFamily="34" charset="0"/>
              </a:rPr>
            </a:br>
            <a:r>
              <a:rPr lang="en-US" sz="3200" b="0" dirty="0">
                <a:latin typeface="Arial" pitchFamily="34" charset="0"/>
              </a:rPr>
              <a:t>(Constant Variable Costs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11150" y="3587750"/>
            <a:ext cx="1136650" cy="603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Economic</a:t>
            </a:r>
          </a:p>
          <a:p>
            <a:pPr algn="ctr"/>
            <a:r>
              <a:rPr lang="en-US" sz="1600" b="0"/>
              <a:t>Profitability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219200" y="5029200"/>
            <a:ext cx="1517650" cy="113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Competitive </a:t>
            </a:r>
          </a:p>
          <a:p>
            <a:pPr algn="ctr"/>
            <a:r>
              <a:rPr lang="en-US" sz="1600" b="0"/>
              <a:t>Advantage</a:t>
            </a:r>
          </a:p>
          <a:p>
            <a:pPr algn="ctr"/>
            <a:r>
              <a:rPr lang="en-US" sz="1600" b="0"/>
              <a:t>or Disadvantage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276600" y="1600200"/>
            <a:ext cx="1943472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 b="0" dirty="0"/>
          </a:p>
          <a:p>
            <a:endParaRPr lang="en-US" sz="1600" dirty="0"/>
          </a:p>
          <a:p>
            <a:r>
              <a:rPr lang="en-US" sz="1600" b="0" dirty="0"/>
              <a:t>Value Creation(D/Cost)</a:t>
            </a:r>
          </a:p>
          <a:p>
            <a:pPr>
              <a:buFontTx/>
              <a:buChar char="•"/>
            </a:pPr>
            <a:r>
              <a:rPr lang="en-US" sz="1600" b="0" dirty="0"/>
              <a:t> Substitutes</a:t>
            </a:r>
          </a:p>
          <a:p>
            <a:pPr>
              <a:buFontTx/>
              <a:buChar char="•"/>
            </a:pPr>
            <a:r>
              <a:rPr lang="en-US" sz="1600" b="0" dirty="0"/>
              <a:t> Complements</a:t>
            </a:r>
          </a:p>
          <a:p>
            <a:pPr>
              <a:buFontTx/>
              <a:buChar char="•"/>
            </a:pPr>
            <a:r>
              <a:rPr lang="en-US" sz="1600" dirty="0"/>
              <a:t> </a:t>
            </a:r>
            <a:r>
              <a:rPr lang="en-US" sz="1600" b="0" dirty="0"/>
              <a:t>Regulation</a:t>
            </a:r>
          </a:p>
          <a:p>
            <a:r>
              <a:rPr lang="en-US" sz="1600" b="0" dirty="0"/>
              <a:t>Value Capture</a:t>
            </a:r>
          </a:p>
          <a:p>
            <a:pPr>
              <a:buFontTx/>
              <a:buChar char="•"/>
            </a:pPr>
            <a:r>
              <a:rPr lang="en-US" sz="1600" b="0" dirty="0"/>
              <a:t> Rivalry</a:t>
            </a:r>
          </a:p>
          <a:p>
            <a:pPr>
              <a:buFontTx/>
              <a:buChar char="•"/>
            </a:pPr>
            <a:r>
              <a:rPr lang="en-US" sz="1600" b="0" dirty="0"/>
              <a:t> Entry Threats</a:t>
            </a:r>
          </a:p>
          <a:p>
            <a:pPr>
              <a:buFontTx/>
              <a:buChar char="•"/>
            </a:pPr>
            <a:r>
              <a:rPr lang="en-US" sz="1600" b="0" dirty="0"/>
              <a:t>Supplier Power</a:t>
            </a:r>
          </a:p>
          <a:p>
            <a:pPr>
              <a:buFontTx/>
              <a:buChar char="•"/>
            </a:pPr>
            <a:r>
              <a:rPr lang="en-US" sz="1600" b="0" dirty="0"/>
              <a:t> Buyer  Power</a:t>
            </a:r>
          </a:p>
          <a:p>
            <a:pPr>
              <a:buFontTx/>
              <a:buChar char="•"/>
            </a:pPr>
            <a:endParaRPr lang="en-US" sz="1600" b="0" dirty="0"/>
          </a:p>
          <a:p>
            <a:endParaRPr lang="en-US" sz="1600" b="0" dirty="0"/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H="1" flipV="1">
            <a:off x="762000" y="4419600"/>
            <a:ext cx="381000" cy="53340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1219200" y="1905000"/>
            <a:ext cx="1517650" cy="113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Market</a:t>
            </a:r>
          </a:p>
          <a:p>
            <a:pPr algn="ctr"/>
            <a:r>
              <a:rPr lang="en-US" sz="1600" b="0" dirty="0"/>
              <a:t>Attractiveness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200400" y="4724400"/>
            <a:ext cx="1663700" cy="174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 </a:t>
            </a:r>
          </a:p>
          <a:p>
            <a:pPr algn="ctr">
              <a:buFontTx/>
              <a:buChar char="•"/>
            </a:pPr>
            <a:endParaRPr lang="en-US" sz="1600" b="0"/>
          </a:p>
          <a:p>
            <a:pPr algn="ctr">
              <a:buFontTx/>
              <a:buChar char="•"/>
            </a:pPr>
            <a:r>
              <a:rPr lang="en-US" sz="1600" b="0"/>
              <a:t> Cost Position in </a:t>
            </a:r>
          </a:p>
          <a:p>
            <a:pPr algn="ctr"/>
            <a:r>
              <a:rPr lang="en-US" sz="1600" b="0"/>
              <a:t>Served Market</a:t>
            </a:r>
          </a:p>
          <a:p>
            <a:pPr algn="ctr"/>
            <a:endParaRPr lang="en-US" sz="1600" b="0"/>
          </a:p>
          <a:p>
            <a:pPr algn="ctr">
              <a:buFontTx/>
              <a:buChar char="•"/>
            </a:pPr>
            <a:r>
              <a:rPr lang="en-US" sz="1600" b="0"/>
              <a:t> Benefit Position</a:t>
            </a:r>
          </a:p>
          <a:p>
            <a:pPr algn="ctr"/>
            <a:r>
              <a:rPr lang="en-US" sz="1600" b="0"/>
              <a:t>    in Served Market</a:t>
            </a:r>
          </a:p>
          <a:p>
            <a:pPr algn="ctr"/>
            <a:endParaRPr lang="en-US" sz="1600" b="0"/>
          </a:p>
          <a:p>
            <a:pPr algn="ctr"/>
            <a:r>
              <a:rPr lang="en-US" sz="1600" b="0"/>
              <a:t>   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5508104" y="1844824"/>
            <a:ext cx="1517650" cy="113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Market</a:t>
            </a:r>
          </a:p>
          <a:p>
            <a:pPr algn="ctr"/>
            <a:r>
              <a:rPr lang="en-US" sz="1600" b="0" dirty="0"/>
              <a:t>Economics and </a:t>
            </a:r>
          </a:p>
          <a:p>
            <a:pPr algn="ctr"/>
            <a:r>
              <a:rPr lang="en-US" sz="1600" b="0" dirty="0"/>
              <a:t>Opportunities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410200" y="5105400"/>
            <a:ext cx="1517650" cy="98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Firm’s Resources</a:t>
            </a:r>
          </a:p>
          <a:p>
            <a:pPr algn="ctr"/>
            <a:r>
              <a:rPr lang="en-US" sz="1600" b="0"/>
              <a:t>and Capabilities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334000" y="35052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Firm’s Strategy for </a:t>
            </a:r>
          </a:p>
          <a:p>
            <a:pPr algn="ctr"/>
            <a:r>
              <a:rPr lang="en-US" sz="1600" b="0" dirty="0"/>
              <a:t>Creating  Value </a:t>
            </a:r>
          </a:p>
          <a:p>
            <a:pPr algn="ctr"/>
            <a:r>
              <a:rPr lang="en-US" sz="1600" b="0" dirty="0"/>
              <a:t>(“Value-Creation</a:t>
            </a:r>
          </a:p>
          <a:p>
            <a:pPr algn="ctr"/>
            <a:r>
              <a:rPr lang="en-US" sz="1600" b="0" dirty="0"/>
              <a:t>Proposition”)</a:t>
            </a: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743200" y="2362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2743200" y="5410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>
            <a:off x="5220072" y="2276872"/>
            <a:ext cx="241176" cy="304800"/>
          </a:xfrm>
          <a:prstGeom prst="lef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2" name="AutoShape 14"/>
          <p:cNvSpPr>
            <a:spLocks noChangeArrowheads="1"/>
          </p:cNvSpPr>
          <p:nvPr/>
        </p:nvSpPr>
        <p:spPr bwMode="auto">
          <a:xfrm>
            <a:off x="4876800" y="5410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H="1">
            <a:off x="899592" y="3068960"/>
            <a:ext cx="381000" cy="533400"/>
          </a:xfrm>
          <a:prstGeom prst="line">
            <a:avLst/>
          </a:prstGeom>
          <a:noFill/>
          <a:ln w="1016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 dirty="0"/>
          </a:p>
        </p:txBody>
      </p:sp>
      <p:sp>
        <p:nvSpPr>
          <p:cNvPr id="176144" name="AutoShape 16"/>
          <p:cNvSpPr>
            <a:spLocks noChangeArrowheads="1"/>
          </p:cNvSpPr>
          <p:nvPr/>
        </p:nvSpPr>
        <p:spPr bwMode="auto">
          <a:xfrm>
            <a:off x="5943600" y="30480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5943600" y="4648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/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7010400" y="1600200"/>
            <a:ext cx="17380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i="1" dirty="0"/>
              <a:t>Corporate Strategy: Which markets should we be in?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7086600" y="5029200"/>
            <a:ext cx="15178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i="1" dirty="0"/>
              <a:t>BU strategy: The Firm and</a:t>
            </a:r>
          </a:p>
          <a:p>
            <a:r>
              <a:rPr lang="en-US" sz="1600" b="0" i="1" dirty="0"/>
              <a:t>its Position</a:t>
            </a:r>
          </a:p>
          <a:p>
            <a:r>
              <a:rPr lang="en-US" sz="1600" b="0" i="1" dirty="0"/>
              <a:t>in the Market</a:t>
            </a:r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1374748" y="1143000"/>
            <a:ext cx="14622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0" i="1" dirty="0"/>
              <a:t>Explanation</a:t>
            </a:r>
          </a:p>
          <a:p>
            <a:r>
              <a:rPr lang="en-US" sz="1600" b="0" i="1" dirty="0"/>
              <a:t>for profitability</a:t>
            </a: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3200400" y="1052736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i="1" dirty="0"/>
              <a:t>Measurable indicators</a:t>
            </a:r>
          </a:p>
          <a:p>
            <a:r>
              <a:rPr lang="en-US" sz="1600" b="0" i="1" dirty="0"/>
              <a:t> or causes</a:t>
            </a:r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5508104" y="1124744"/>
            <a:ext cx="1596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i="1" dirty="0"/>
              <a:t>Root conditions</a:t>
            </a:r>
          </a:p>
          <a:p>
            <a:endParaRPr lang="en-US" sz="1600" b="0" i="1" dirty="0"/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7086600" y="3378200"/>
            <a:ext cx="25539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 i="1" dirty="0"/>
              <a:t>The firm’s value-</a:t>
            </a:r>
          </a:p>
          <a:p>
            <a:r>
              <a:rPr lang="en-US" sz="1600" b="0" i="1" dirty="0"/>
              <a:t>creation proposition</a:t>
            </a:r>
          </a:p>
          <a:p>
            <a:r>
              <a:rPr lang="en-US" sz="1600" b="0" i="1" dirty="0"/>
              <a:t>matches the firm’s</a:t>
            </a:r>
          </a:p>
          <a:p>
            <a:r>
              <a:rPr lang="en-US" sz="1600" b="0" i="1" dirty="0"/>
              <a:t>resources and capabilities</a:t>
            </a:r>
          </a:p>
          <a:p>
            <a:r>
              <a:rPr lang="en-US" sz="1600" b="0" i="1" dirty="0"/>
              <a:t>to market opportunities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en-US"/>
              <a:t>Sources of profitability</a:t>
            </a:r>
            <a:endParaRPr lang="en-US" dirty="0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1691680" y="3501008"/>
            <a:ext cx="1066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How do we make money?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2" grpId="0" animBg="1"/>
      <p:bldP spid="176133" grpId="0" animBg="1"/>
      <p:bldP spid="176134" grpId="0" animBg="1"/>
      <p:bldP spid="176135" grpId="0" animBg="1"/>
      <p:bldP spid="176136" grpId="0" animBg="1"/>
      <p:bldP spid="176137" grpId="0" animBg="1"/>
      <p:bldP spid="176138" grpId="0" animBg="1"/>
      <p:bldP spid="176139" grpId="0" animBg="1"/>
      <p:bldP spid="176140" grpId="0" animBg="1"/>
      <p:bldP spid="176141" grpId="0" animBg="1"/>
      <p:bldP spid="176142" grpId="0" animBg="1"/>
      <p:bldP spid="176143" grpId="0" animBg="1"/>
      <p:bldP spid="176144" grpId="0" animBg="1"/>
      <p:bldP spid="176145" grpId="0" animBg="1"/>
      <p:bldP spid="176146" grpId="0"/>
      <p:bldP spid="176147" grpId="0"/>
      <p:bldP spid="176148" grpId="0"/>
      <p:bldP spid="176149" grpId="0"/>
      <p:bldP spid="176150" grpId="0"/>
      <p:bldP spid="176151" grpId="0"/>
      <p:bldP spid="1761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1371600" y="8382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3716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248400" y="6019800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>
                <a:latin typeface="Arial" pitchFamily="34" charset="0"/>
              </a:rPr>
              <a:t>Q (Output per period)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371600" y="4724400"/>
            <a:ext cx="541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010400" y="45720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Variable Cost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791200" y="5638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q*=MES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722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562600" y="41910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Average Cost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3505200" y="4038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438400" y="5638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q*/2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81000" y="1311275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Fixed Cost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143000" y="153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3048000" y="4038600"/>
            <a:ext cx="381000" cy="685800"/>
          </a:xfrm>
          <a:prstGeom prst="leftBrace">
            <a:avLst>
              <a:gd name="adj1" fmla="val 1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9" name="AutoShape 15"/>
          <p:cNvSpPr>
            <a:spLocks/>
          </p:cNvSpPr>
          <p:nvPr/>
        </p:nvSpPr>
        <p:spPr bwMode="auto">
          <a:xfrm>
            <a:off x="3733800" y="2209800"/>
            <a:ext cx="2514600" cy="609600"/>
          </a:xfrm>
          <a:prstGeom prst="borderCallout1">
            <a:avLst>
              <a:gd name="adj1" fmla="val 18750"/>
              <a:gd name="adj2" fmla="val -3032"/>
              <a:gd name="adj3" fmla="val 350000"/>
              <a:gd name="adj4" fmla="val -272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Penalty for Operating at Half MES</a:t>
            </a:r>
            <a:r>
              <a:rPr lang="en-US" sz="1400" b="0" baseline="30000">
                <a:latin typeface="Arial" pitchFamily="34" charset="0"/>
              </a:rPr>
              <a:t>1</a:t>
            </a:r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1371600" y="1524000"/>
            <a:ext cx="5257800" cy="3060700"/>
          </a:xfrm>
          <a:custGeom>
            <a:avLst/>
            <a:gdLst>
              <a:gd name="T0" fmla="*/ 0 w 3312"/>
              <a:gd name="T1" fmla="*/ 0 h 1928"/>
              <a:gd name="T2" fmla="*/ 240 w 3312"/>
              <a:gd name="T3" fmla="*/ 816 h 1928"/>
              <a:gd name="T4" fmla="*/ 864 w 3312"/>
              <a:gd name="T5" fmla="*/ 1344 h 1928"/>
              <a:gd name="T6" fmla="*/ 1632 w 3312"/>
              <a:gd name="T7" fmla="*/ 1680 h 1928"/>
              <a:gd name="T8" fmla="*/ 2352 w 3312"/>
              <a:gd name="T9" fmla="*/ 1872 h 1928"/>
              <a:gd name="T10" fmla="*/ 2976 w 3312"/>
              <a:gd name="T11" fmla="*/ 1920 h 1928"/>
              <a:gd name="T12" fmla="*/ 3120 w 3312"/>
              <a:gd name="T13" fmla="*/ 1920 h 1928"/>
              <a:gd name="T14" fmla="*/ 3312 w 3312"/>
              <a:gd name="T15" fmla="*/ 1920 h 19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12"/>
              <a:gd name="T25" fmla="*/ 0 h 1928"/>
              <a:gd name="T26" fmla="*/ 3312 w 3312"/>
              <a:gd name="T27" fmla="*/ 1928 h 19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12" h="1928">
                <a:moveTo>
                  <a:pt x="0" y="0"/>
                </a:moveTo>
                <a:cubicBezTo>
                  <a:pt x="48" y="296"/>
                  <a:pt x="96" y="592"/>
                  <a:pt x="240" y="816"/>
                </a:cubicBezTo>
                <a:cubicBezTo>
                  <a:pt x="384" y="1040"/>
                  <a:pt x="632" y="1200"/>
                  <a:pt x="864" y="1344"/>
                </a:cubicBezTo>
                <a:cubicBezTo>
                  <a:pt x="1096" y="1488"/>
                  <a:pt x="1384" y="1592"/>
                  <a:pt x="1632" y="1680"/>
                </a:cubicBezTo>
                <a:cubicBezTo>
                  <a:pt x="1880" y="1768"/>
                  <a:pt x="2128" y="1832"/>
                  <a:pt x="2352" y="1872"/>
                </a:cubicBezTo>
                <a:cubicBezTo>
                  <a:pt x="2576" y="1912"/>
                  <a:pt x="2848" y="1912"/>
                  <a:pt x="2976" y="1920"/>
                </a:cubicBezTo>
                <a:cubicBezTo>
                  <a:pt x="3104" y="1928"/>
                  <a:pt x="3064" y="1920"/>
                  <a:pt x="3120" y="1920"/>
                </a:cubicBezTo>
                <a:cubicBezTo>
                  <a:pt x="3176" y="1920"/>
                  <a:pt x="3244" y="1920"/>
                  <a:pt x="331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" name="1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sz="3200" b="0" dirty="0">
                <a:latin typeface="Arial" pitchFamily="34" charset="0"/>
              </a:rPr>
              <a:t>Getting to the Bottom of MES </a:t>
            </a:r>
            <a:br>
              <a:rPr lang="en-US" sz="3200" b="0" dirty="0">
                <a:latin typeface="Arial" pitchFamily="34" charset="0"/>
              </a:rPr>
            </a:br>
            <a:r>
              <a:rPr lang="en-US" sz="3200" b="0" dirty="0">
                <a:latin typeface="Arial" pitchFamily="34" charset="0"/>
              </a:rPr>
              <a:t>(Constant Variable Costs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Sunk Costs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147248" cy="49891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 If investment made is specific to opportunity and firm cannot recover it.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To the extent that investment made is irreversible, hit and run entry impossible</a:t>
            </a:r>
          </a:p>
          <a:p>
            <a:pPr>
              <a:lnSpc>
                <a:spcPct val="90000"/>
              </a:lnSpc>
            </a:pPr>
            <a:r>
              <a:rPr lang="en-US" sz="2900" dirty="0"/>
              <a:t>Large sunk investment is a barrier to entry, since if exit is costly, more unlikely to enter under uncertainty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Some firm investments create barriers to entry by increasing the amount of sunk investments required to enter industry (</a:t>
            </a:r>
            <a:r>
              <a:rPr lang="en-US" sz="2800" dirty="0"/>
              <a:t>(much more later)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600" dirty="0"/>
              <a:t> Investments in brand building (advertising) -- entirely sunk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Investments in R&amp;D	</a:t>
            </a:r>
            <a:r>
              <a:rPr lang="en-US" sz="2000" dirty="0"/>
              <a:t>	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Supplier Power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900" b="1" dirty="0"/>
              <a:t>The key question</a:t>
            </a:r>
            <a:r>
              <a:rPr lang="en-US" sz="2900" dirty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To what extent do the input prices facing a typical firm in this industry deviate from those that would prevail in perfectly competitive input markets because of the bargaining power of input suppliers?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sz="2900" dirty="0"/>
              <a:t>High if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is a critical component of production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Supplier industry more concentrated than the industry it sells to.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Firms in the analyzed industry purchase relatively small volumes relative to other customers of the supplier.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Suppliers can credibly threaten to forward integrate.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Switching costs are high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Buyer Power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900" b="1" dirty="0"/>
              <a:t>The key question</a:t>
            </a:r>
            <a:r>
              <a:rPr lang="en-US" sz="2900" dirty="0"/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To what extent do purchase prices in this market differ from those that would prevail in a market with a large number of fragmented buyers in which buyers act as price takers. </a:t>
            </a:r>
            <a:endParaRPr lang="en-US" sz="2500" dirty="0"/>
          </a:p>
          <a:p>
            <a:pPr>
              <a:lnSpc>
                <a:spcPct val="90000"/>
              </a:lnSpc>
              <a:buNone/>
            </a:pPr>
            <a:r>
              <a:rPr lang="en-US" sz="2900" dirty="0"/>
              <a:t>High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is a not a critical component of production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buyers are large and few in numbers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is relatively standardized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switching costs for buyers are low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lots of substitutes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buyers can credibly threaten to backward integrate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Definition?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Identifying substitutes depends on how “finely” you draw the boundaries of the analyzed market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Amtrak (railroads) a competitor or substitute to Airlines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Key criterion: substitutability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Demand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Are key consumers easily able to substitute product in industry A for B?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Supply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Are key producers able to produce either of A and B?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Different definition of relevant industry depending on context: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 some level it does not matter: you either have a substitute or a rival; both ways need to consider it – e.g. in CCS plastics and glass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industry to firm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How do we identify an individual firm strategy? </a:t>
            </a:r>
          </a:p>
          <a:p>
            <a:pPr>
              <a:buFontTx/>
              <a:buNone/>
            </a:pPr>
            <a:r>
              <a:rPr lang="en-US"/>
              <a:t>	use SSP (textbook) to identify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Identification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A coherent business strategy has a clear statement of:</a:t>
            </a:r>
            <a:endParaRPr lang="en-US" sz="2000" dirty="0"/>
          </a:p>
          <a:p>
            <a:pPr lvl="1"/>
            <a:r>
              <a:rPr lang="en-US" sz="2000" dirty="0"/>
              <a:t>Objectives: </a:t>
            </a:r>
            <a:r>
              <a:rPr lang="en-US" sz="2000" i="1" dirty="0"/>
              <a:t>where </a:t>
            </a:r>
            <a:r>
              <a:rPr lang="en-US" sz="2000" dirty="0"/>
              <a:t>are we going?</a:t>
            </a:r>
          </a:p>
          <a:p>
            <a:pPr lvl="1"/>
            <a:r>
              <a:rPr lang="en-US" sz="2000" dirty="0"/>
              <a:t>Scope: in </a:t>
            </a:r>
            <a:r>
              <a:rPr lang="en-US" sz="2000" i="1" dirty="0"/>
              <a:t>which</a:t>
            </a:r>
            <a:r>
              <a:rPr lang="en-US" sz="2000" dirty="0"/>
              <a:t> products, markets, and activities will we participate?</a:t>
            </a:r>
          </a:p>
          <a:p>
            <a:pPr lvl="1"/>
            <a:r>
              <a:rPr lang="en-US" sz="2000" dirty="0"/>
              <a:t>Competitive advantage: </a:t>
            </a:r>
            <a:r>
              <a:rPr lang="en-US" sz="2000" i="1" dirty="0"/>
              <a:t>how</a:t>
            </a:r>
            <a:r>
              <a:rPr lang="en-US" sz="2000" dirty="0"/>
              <a:t> will we:</a:t>
            </a:r>
          </a:p>
          <a:p>
            <a:pPr lvl="2"/>
            <a:r>
              <a:rPr lang="en-US" sz="2000" dirty="0"/>
              <a:t>Make our products more attractive than real or potential competitors?</a:t>
            </a:r>
          </a:p>
          <a:p>
            <a:pPr lvl="2"/>
            <a:r>
              <a:rPr lang="en-US" sz="2000" dirty="0"/>
              <a:t>Be more efficient than real or potential competitors?</a:t>
            </a:r>
          </a:p>
          <a:p>
            <a:pPr lvl="1"/>
            <a:r>
              <a:rPr lang="en-US" sz="2000" dirty="0"/>
              <a:t>An underlying logic: </a:t>
            </a:r>
            <a:r>
              <a:rPr lang="en-US" sz="2000" i="1" dirty="0"/>
              <a:t>why</a:t>
            </a:r>
            <a:r>
              <a:rPr lang="en-US" sz="2000" dirty="0"/>
              <a:t> will we succeed in gaining the CA and retaining it?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logic of a strategy is evaluated by querying its</a:t>
            </a:r>
          </a:p>
          <a:p>
            <a:pPr>
              <a:buNone/>
            </a:pPr>
            <a:r>
              <a:rPr lang="en-US" dirty="0"/>
              <a:t>(1) Internal consistency: Does the firm’s various organizational practices cohere with one another and with the purported competitive advantages?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logic of a strategy is evaluated by querying its:</a:t>
            </a:r>
          </a:p>
          <a:p>
            <a:pPr>
              <a:buNone/>
            </a:pPr>
            <a:r>
              <a:rPr lang="en-US" dirty="0"/>
              <a:t>(1) Internal consistency: Does the firm’s various organizational practices cohere with one another and with the purported competitive advantages?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(2) External consistency: </a:t>
            </a:r>
          </a:p>
          <a:p>
            <a:r>
              <a:rPr lang="en-US" dirty="0"/>
              <a:t>Do they really achieve competitive advantage? </a:t>
            </a:r>
          </a:p>
          <a:p>
            <a:r>
              <a:rPr lang="en-US" dirty="0"/>
              <a:t>How successfully do the purported competitive advantages and supporting organizational practices address key environmental challenges? </a:t>
            </a:r>
          </a:p>
          <a:p>
            <a:r>
              <a:rPr lang="en-US" dirty="0"/>
              <a:t>To what extent will the competitive advantage survive competition?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/>
              <a:t>So what? Why does this matter?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Forecasting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Changes in industry structure can help predict changes in profitability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400" dirty="0"/>
              <a:t>Take decisions within context-fit strategy to </a:t>
            </a:r>
            <a:r>
              <a:rPr lang="en-US" dirty="0"/>
              <a:t>industry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Success factors in industry follow from industry analysis</a:t>
            </a:r>
            <a:endParaRPr lang="en-US" sz="17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What determines value? What do consumers want?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Competition: what drives it, along what dimensions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Value chain: which are critical players? How do we avoid their capturing all value?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Improve context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000" dirty="0"/>
              <a:t>If industry is unattractive, maybe we can do something about it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839075" cy="409575"/>
          </a:xfrm>
          <a:prstGeom prst="rect">
            <a:avLst/>
          </a:prstGeom>
          <a:solidFill>
            <a:srgbClr val="003366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solidFill>
                  <a:srgbClr val="FFFF00"/>
                </a:solidFill>
                <a:latin typeface="Arial" pitchFamily="34" charset="0"/>
              </a:rPr>
              <a:t>Long-term Profitability of US Industries: EVA and ROA, 1986-97</a:t>
            </a:r>
            <a:endParaRPr lang="en-US" sz="200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876300"/>
            <a:ext cx="8016875" cy="5386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1600" i="1" dirty="0">
                <a:latin typeface="Arial" pitchFamily="34" charset="0"/>
              </a:rPr>
              <a:t>Industry	   	EVA	 ROA	  Industry			EVA	 ROA</a:t>
            </a:r>
          </a:p>
          <a:p>
            <a:pPr eaLnBrk="1" hangingPunct="1">
              <a:spcBef>
                <a:spcPct val="25000"/>
              </a:spcBef>
            </a:pPr>
            <a:r>
              <a:rPr lang="en-GB" sz="1600" dirty="0">
                <a:latin typeface="Arial" pitchFamily="34" charset="0"/>
              </a:rPr>
              <a:t>Tobacco	     	   9.4	 14.4	  Paper and products	  (1.5)         5.2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Computer software 	 	 	 Broadcasting and 		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&amp; services 	   5.9 	 10.4 	  publishing		  (1.5)      	  6.0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Personal care 			  Cars &amp; trucks		  (1.5)	  2.2 products		   2.8    	   8.0 	  Healthcare services	  (1.7) 	  3.3 Medical products      </a:t>
            </a:r>
            <a:r>
              <a:rPr lang="en-GB" sz="1600" dirty="0"/>
              <a:t>   </a:t>
            </a:r>
            <a:r>
              <a:rPr lang="en-GB" sz="1600" dirty="0">
                <a:latin typeface="Arial" pitchFamily="34" charset="0"/>
              </a:rPr>
              <a:t>2.7	   9.5 	  Machine tools, hand tools	  (1.7)	  6.0 Printing &amp; 			  Appliances and home 		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advertising     	  (2.0) 	   2.3 	  furnishings 		  (1.9)         3.4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Food processing	   2.5  	   8.5          Telephone equipment &amp; 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Drugs &amp; research	   0.7    	   7.6 	  services                                 (2.1)          7.0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Beverages	   0.2   	   5.6 	  Plastics &amp; products	 (2.6)          5.3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Textiles   	  (0.1) 	   7.4 		  Computers &amp; peripherals	 (3.1)          3.1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Fashion retailing	  (0.4) 	   9.3 	  Electrical products     	 (3.3)          4.6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Building materials	  (0.6)  	   5.6 	  Aerospace &amp; </a:t>
            </a:r>
            <a:r>
              <a:rPr lang="en-GB" sz="1600" dirty="0" err="1">
                <a:latin typeface="Arial" pitchFamily="34" charset="0"/>
              </a:rPr>
              <a:t>defense</a:t>
            </a:r>
            <a:r>
              <a:rPr lang="en-GB" sz="1600" dirty="0">
                <a:latin typeface="Arial" pitchFamily="34" charset="0"/>
              </a:rPr>
              <a:t> 	 (3.3)          4.8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Metals 	                  (1.0) 	     - 	  Railroads                       	 (3.4)          3.8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Telecom services	  (1.2) 	   4.6 	  Airlines                                  (4.1)          1.0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Discount retailing	  (1.2)  	   6.4 	  Steel                           	 (6.4)          2.3 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Semiconductors 			  Cable television        	 (7.2)         (3.3)</a:t>
            </a:r>
          </a:p>
          <a:p>
            <a:pPr eaLnBrk="1" hangingPunct="1"/>
            <a:r>
              <a:rPr lang="en-GB" sz="1600" dirty="0">
                <a:latin typeface="Arial" pitchFamily="34" charset="0"/>
              </a:rPr>
              <a:t>&amp; components	  (1.3)  	   6.0 	  Electronics                 	 (9.2)          3.5</a:t>
            </a:r>
          </a:p>
          <a:p>
            <a:pPr eaLnBrk="1" hangingPunct="1">
              <a:spcBef>
                <a:spcPct val="25000"/>
              </a:spcBef>
            </a:pPr>
            <a:r>
              <a:rPr lang="en-GB" sz="1600" dirty="0">
                <a:latin typeface="Arial" pitchFamily="34" charset="0"/>
              </a:rPr>
              <a:t>				  </a:t>
            </a:r>
            <a:r>
              <a:rPr lang="en-GB" sz="1600" i="1" dirty="0">
                <a:latin typeface="Arial" pitchFamily="34" charset="0"/>
              </a:rPr>
              <a:t>Average        		 (1.1)          5.6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31925" y="6411913"/>
            <a:ext cx="529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200">
                <a:latin typeface="Arial" pitchFamily="34" charset="0"/>
              </a:rPr>
              <a:t>Source: Hawawini et al, </a:t>
            </a:r>
            <a:r>
              <a:rPr lang="en-GB" sz="1200" i="1">
                <a:latin typeface="Arial" pitchFamily="34" charset="0"/>
              </a:rPr>
              <a:t>Strategic Management Journal (January 2003)</a:t>
            </a:r>
            <a:r>
              <a:rPr lang="en-GB" sz="1400" i="1">
                <a:latin typeface="Arial" pitchFamily="34" charset="0"/>
              </a:rPr>
              <a:t> </a:t>
            </a:r>
            <a:endParaRPr lang="en-GB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determines industry profitability?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Any framework must answer three questions</a:t>
            </a:r>
          </a:p>
          <a:p>
            <a:pPr marL="533400" indent="-533400">
              <a:lnSpc>
                <a:spcPct val="90000"/>
              </a:lnSpc>
              <a:buFontTx/>
              <a:buAutoNum type="arabicParenR"/>
            </a:pPr>
            <a:r>
              <a:rPr lang="en-US" sz="2400"/>
              <a:t>Is the product valuable?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2000" b="1"/>
              <a:t>Value Creation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2) Is the value being dissipated by competition?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Value Capture: Actual and potential rivalry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3) Is the value being captured somewhere else in the supply chain?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Value Capture: supplier and buyer power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/>
              <a:t>A Framework for Industry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en-US" b="0"/>
              <a:t>Value Creation: what is PIE </a:t>
            </a:r>
            <a:endParaRPr lang="en-US"/>
          </a:p>
          <a:p>
            <a:endParaRPr lang="en-US"/>
          </a:p>
          <a:p>
            <a:r>
              <a:rPr lang="en-US"/>
              <a:t>Value Capture:</a:t>
            </a:r>
          </a:p>
          <a:p>
            <a:pPr lvl="1">
              <a:buFontTx/>
              <a:buChar char="•"/>
            </a:pPr>
            <a:r>
              <a:rPr lang="en-US"/>
              <a:t>Actual and potential rivals (rivalry, entry)</a:t>
            </a:r>
          </a:p>
          <a:p>
            <a:pPr lvl="1">
              <a:buFontTx/>
              <a:buChar char="•"/>
            </a:pPr>
            <a:r>
              <a:rPr lang="en-US"/>
              <a:t>Other players in supply chain (suppliers and buyers)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/>
              <a:t>Identifying PIE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609600"/>
            <a:ext cx="8321675" cy="5438775"/>
            <a:chOff x="461" y="1466"/>
            <a:chExt cx="12850" cy="7040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1228" y="3390"/>
              <a:ext cx="5643" cy="3568"/>
            </a:xfrm>
            <a:custGeom>
              <a:avLst/>
              <a:gdLst>
                <a:gd name="T0" fmla="*/ 0 w 5643"/>
                <a:gd name="T1" fmla="*/ 0 h 3568"/>
                <a:gd name="T2" fmla="*/ 0 w 5643"/>
                <a:gd name="T3" fmla="*/ 3568 h 3568"/>
                <a:gd name="T4" fmla="*/ 5643 w 5643"/>
                <a:gd name="T5" fmla="*/ 3568 h 3568"/>
                <a:gd name="T6" fmla="*/ 0 w 5643"/>
                <a:gd name="T7" fmla="*/ 0 h 35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43"/>
                <a:gd name="T13" fmla="*/ 0 h 3568"/>
                <a:gd name="T14" fmla="*/ 5643 w 5643"/>
                <a:gd name="T15" fmla="*/ 3568 h 35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43" h="3568">
                  <a:moveTo>
                    <a:pt x="0" y="0"/>
                  </a:moveTo>
                  <a:lnTo>
                    <a:pt x="0" y="3568"/>
                  </a:lnTo>
                  <a:lnTo>
                    <a:pt x="5643" y="3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228" y="1466"/>
              <a:ext cx="10577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3371" y="1542"/>
              <a:ext cx="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GB" sz="1000" b="0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1228" y="3005"/>
              <a:ext cx="1" cy="4825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1228" y="7830"/>
              <a:ext cx="8349" cy="13"/>
            </a:xfrm>
            <a:prstGeom prst="line">
              <a:avLst/>
            </a:prstGeom>
            <a:noFill/>
            <a:ln w="3683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1228" y="6958"/>
              <a:ext cx="7452" cy="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1228" y="3390"/>
              <a:ext cx="7003" cy="44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4035" y="3968"/>
              <a:ext cx="2330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4180" y="4030"/>
              <a:ext cx="297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Industry Demand</a:t>
              </a:r>
              <a:endParaRPr lang="en-US" sz="2000" b="0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6350" y="5610"/>
              <a:ext cx="3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6494" y="5687"/>
              <a:ext cx="519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/>
                <a:t>Opportunity Cost of Resources</a:t>
              </a:r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1908" y="5225"/>
              <a:ext cx="146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412" y="5341"/>
              <a:ext cx="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GB" sz="1800" b="0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4049" y="4366"/>
              <a:ext cx="1129" cy="731"/>
              <a:chOff x="4049" y="4366"/>
              <a:chExt cx="1129" cy="731"/>
            </a:xfrm>
          </p:grpSpPr>
          <p:sp>
            <p:nvSpPr>
              <p:cNvPr id="9244" name="Freeform 19"/>
              <p:cNvSpPr>
                <a:spLocks/>
              </p:cNvSpPr>
              <p:nvPr/>
            </p:nvSpPr>
            <p:spPr bwMode="auto">
              <a:xfrm>
                <a:off x="4180" y="4366"/>
                <a:ext cx="998" cy="654"/>
              </a:xfrm>
              <a:custGeom>
                <a:avLst/>
                <a:gdLst>
                  <a:gd name="T0" fmla="*/ 69 w 69"/>
                  <a:gd name="T1" fmla="*/ 0 h 51"/>
                  <a:gd name="T2" fmla="*/ 0 w 69"/>
                  <a:gd name="T3" fmla="*/ 51 h 51"/>
                  <a:gd name="T4" fmla="*/ 0 60000 65536"/>
                  <a:gd name="T5" fmla="*/ 0 60000 65536"/>
                  <a:gd name="T6" fmla="*/ 0 w 69"/>
                  <a:gd name="T7" fmla="*/ 0 h 51"/>
                  <a:gd name="T8" fmla="*/ 69 w 69"/>
                  <a:gd name="T9" fmla="*/ 51 h 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" h="51">
                    <a:moveTo>
                      <a:pt x="69" y="0"/>
                    </a:moveTo>
                    <a:cubicBezTo>
                      <a:pt x="69" y="26"/>
                      <a:pt x="39" y="48"/>
                      <a:pt x="0" y="51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45" name="Freeform 20"/>
              <p:cNvSpPr>
                <a:spLocks/>
              </p:cNvSpPr>
              <p:nvPr/>
            </p:nvSpPr>
            <p:spPr bwMode="auto">
              <a:xfrm>
                <a:off x="4049" y="4956"/>
                <a:ext cx="145" cy="141"/>
              </a:xfrm>
              <a:custGeom>
                <a:avLst/>
                <a:gdLst>
                  <a:gd name="T0" fmla="*/ 145 w 145"/>
                  <a:gd name="T1" fmla="*/ 0 h 141"/>
                  <a:gd name="T2" fmla="*/ 0 w 145"/>
                  <a:gd name="T3" fmla="*/ 77 h 141"/>
                  <a:gd name="T4" fmla="*/ 145 w 145"/>
                  <a:gd name="T5" fmla="*/ 141 h 141"/>
                  <a:gd name="T6" fmla="*/ 145 w 145"/>
                  <a:gd name="T7" fmla="*/ 0 h 1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1"/>
                  <a:gd name="T14" fmla="*/ 145 w 145"/>
                  <a:gd name="T15" fmla="*/ 141 h 1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1">
                    <a:moveTo>
                      <a:pt x="145" y="0"/>
                    </a:moveTo>
                    <a:lnTo>
                      <a:pt x="0" y="77"/>
                    </a:lnTo>
                    <a:lnTo>
                      <a:pt x="145" y="14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7696" y="5995"/>
              <a:ext cx="159" cy="963"/>
              <a:chOff x="7696" y="5995"/>
              <a:chExt cx="159" cy="963"/>
            </a:xfrm>
          </p:grpSpPr>
          <p:sp>
            <p:nvSpPr>
              <p:cNvPr id="9242" name="Line 22"/>
              <p:cNvSpPr>
                <a:spLocks noChangeShapeType="1"/>
              </p:cNvSpPr>
              <p:nvPr/>
            </p:nvSpPr>
            <p:spPr bwMode="auto">
              <a:xfrm>
                <a:off x="7768" y="5995"/>
                <a:ext cx="15" cy="86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23"/>
              <p:cNvSpPr>
                <a:spLocks/>
              </p:cNvSpPr>
              <p:nvPr/>
            </p:nvSpPr>
            <p:spPr bwMode="auto">
              <a:xfrm>
                <a:off x="7696" y="6829"/>
                <a:ext cx="159" cy="129"/>
              </a:xfrm>
              <a:custGeom>
                <a:avLst/>
                <a:gdLst>
                  <a:gd name="T0" fmla="*/ 0 w 159"/>
                  <a:gd name="T1" fmla="*/ 0 h 129"/>
                  <a:gd name="T2" fmla="*/ 87 w 159"/>
                  <a:gd name="T3" fmla="*/ 129 h 129"/>
                  <a:gd name="T4" fmla="*/ 159 w 159"/>
                  <a:gd name="T5" fmla="*/ 0 h 129"/>
                  <a:gd name="T6" fmla="*/ 0 w 159"/>
                  <a:gd name="T7" fmla="*/ 0 h 1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129"/>
                  <a:gd name="T14" fmla="*/ 159 w 159"/>
                  <a:gd name="T15" fmla="*/ 129 h 1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129">
                    <a:moveTo>
                      <a:pt x="0" y="0"/>
                    </a:moveTo>
                    <a:lnTo>
                      <a:pt x="87" y="129"/>
                    </a:lnTo>
                    <a:lnTo>
                      <a:pt x="1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236" name="Rectangle 24"/>
            <p:cNvSpPr>
              <a:spLocks noChangeArrowheads="1"/>
            </p:cNvSpPr>
            <p:nvPr/>
          </p:nvSpPr>
          <p:spPr bwMode="auto">
            <a:xfrm>
              <a:off x="7218" y="8035"/>
              <a:ext cx="400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37" name="Rectangle 25"/>
            <p:cNvSpPr>
              <a:spLocks noChangeArrowheads="1"/>
            </p:cNvSpPr>
            <p:nvPr/>
          </p:nvSpPr>
          <p:spPr bwMode="auto">
            <a:xfrm>
              <a:off x="7347" y="8112"/>
              <a:ext cx="59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 b="0"/>
                <a:t>Quantity Produced by the Industry</a:t>
              </a:r>
            </a:p>
          </p:txBody>
        </p:sp>
        <p:sp>
          <p:nvSpPr>
            <p:cNvPr id="9238" name="Rectangle 26"/>
            <p:cNvSpPr>
              <a:spLocks noChangeArrowheads="1"/>
            </p:cNvSpPr>
            <p:nvPr/>
          </p:nvSpPr>
          <p:spPr bwMode="auto">
            <a:xfrm>
              <a:off x="461" y="2851"/>
              <a:ext cx="42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Rectangle 27"/>
            <p:cNvSpPr>
              <a:spLocks noChangeArrowheads="1"/>
            </p:cNvSpPr>
            <p:nvPr/>
          </p:nvSpPr>
          <p:spPr bwMode="auto">
            <a:xfrm>
              <a:off x="608" y="2917"/>
              <a:ext cx="196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$</a:t>
              </a:r>
            </a:p>
          </p:txBody>
        </p:sp>
        <p:sp>
          <p:nvSpPr>
            <p:cNvPr id="9240" name="Rectangle 28"/>
            <p:cNvSpPr>
              <a:spLocks noChangeArrowheads="1"/>
            </p:cNvSpPr>
            <p:nvPr/>
          </p:nvSpPr>
          <p:spPr bwMode="auto">
            <a:xfrm>
              <a:off x="649" y="3159"/>
              <a:ext cx="82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41" name="Rectangle 29"/>
            <p:cNvSpPr>
              <a:spLocks noChangeArrowheads="1"/>
            </p:cNvSpPr>
            <p:nvPr/>
          </p:nvSpPr>
          <p:spPr bwMode="auto">
            <a:xfrm>
              <a:off x="780" y="3235"/>
              <a:ext cx="16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A</a:t>
              </a:r>
              <a:endParaRPr lang="en-US" sz="1000" b="0"/>
            </a:p>
          </p:txBody>
        </p:sp>
      </p:grpSp>
      <p:sp>
        <p:nvSpPr>
          <p:cNvPr id="9220" name="Rectangle 30"/>
          <p:cNvSpPr>
            <a:spLocks noChangeArrowheads="1"/>
          </p:cNvSpPr>
          <p:nvPr/>
        </p:nvSpPr>
        <p:spPr bwMode="auto">
          <a:xfrm>
            <a:off x="2020888" y="3586163"/>
            <a:ext cx="5222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PIE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1115616" y="908720"/>
          <a:ext cx="6896100" cy="51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Slide" r:id="rId4" imgW="3131992" imgH="2350160" progId="PowerPoint.Slide.8">
                  <p:embed/>
                </p:oleObj>
              </mc:Choice>
              <mc:Fallback>
                <p:oleObj name="Slide" r:id="rId4" imgW="3131992" imgH="2350160" progId="PowerPoint.Slide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6896100" cy="517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/>
              <a:t>Factors that influence value creation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Substitutes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>
              <a:buNone/>
            </a:pPr>
            <a:r>
              <a:rPr lang="en-US" sz="2500" b="1" dirty="0"/>
              <a:t>Key Question</a:t>
            </a:r>
          </a:p>
          <a:p>
            <a:pPr lvl="1">
              <a:buNone/>
            </a:pPr>
            <a:r>
              <a:rPr lang="en-US" sz="2000" dirty="0"/>
              <a:t>	To what extent does competition from substitute products outside the defined boundaries of the industry erode the profitability of a typical firm in the industry?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500" dirty="0"/>
              <a:t>Substitutes limit the profits of an industry by placing a ceiling on industry prices.</a:t>
            </a:r>
          </a:p>
          <a:p>
            <a:pPr lvl="1"/>
            <a:r>
              <a:rPr lang="en-US" sz="2000" dirty="0"/>
              <a:t>The more attractive the price-performance tradeoff offered by substitutes, the more important the substitute product. </a:t>
            </a:r>
          </a:p>
          <a:p>
            <a:endParaRPr lang="en-US" sz="25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2400" dirty="0"/>
              <a:t>Two business X and Y are complements if the consumer’s willingness to pay (or valuation) for the product sold by X increases when the cost to the consumer of Y decreases. </a:t>
            </a:r>
          </a:p>
          <a:p>
            <a:pPr lvl="2"/>
            <a:r>
              <a:rPr lang="en-US" sz="2400" dirty="0"/>
              <a:t> Examples: </a:t>
            </a:r>
          </a:p>
          <a:p>
            <a:pPr lvl="3"/>
            <a:r>
              <a:rPr lang="en-US" sz="2400" dirty="0"/>
              <a:t>iTunes </a:t>
            </a:r>
            <a:r>
              <a:rPr lang="en-US" sz="2400" dirty="0" err="1"/>
              <a:t>iPhone</a:t>
            </a:r>
            <a:endParaRPr lang="en-US" sz="2400" dirty="0"/>
          </a:p>
          <a:p>
            <a:pPr lvl="3"/>
            <a:r>
              <a:rPr lang="en-US" sz="2400" dirty="0"/>
              <a:t>Golf courses and real estate</a:t>
            </a:r>
          </a:p>
          <a:p>
            <a:pPr lvl="3"/>
            <a:r>
              <a:rPr lang="en-US" sz="2400" dirty="0"/>
              <a:t>Windows Intel</a:t>
            </a:r>
          </a:p>
          <a:p>
            <a:pPr lvl="2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2053</Words>
  <Application>Microsoft Office PowerPoint</Application>
  <PresentationFormat>On-screen Show (4:3)</PresentationFormat>
  <Paragraphs>307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Slide</vt:lpstr>
      <vt:lpstr>Session 1: Industry Analysis (and Strategy ID)</vt:lpstr>
      <vt:lpstr>Sources of profitability</vt:lpstr>
      <vt:lpstr>PowerPoint Presentation</vt:lpstr>
      <vt:lpstr>What determines industry profitability?</vt:lpstr>
      <vt:lpstr>A Framework for Industry Analysis</vt:lpstr>
      <vt:lpstr>Identifying PIE</vt:lpstr>
      <vt:lpstr>Factors that influence value creation</vt:lpstr>
      <vt:lpstr> Substitutes  </vt:lpstr>
      <vt:lpstr>Complements</vt:lpstr>
      <vt:lpstr>A Framework for Industry Analysis</vt:lpstr>
      <vt:lpstr>I. Rivalry (1)</vt:lpstr>
      <vt:lpstr>Rivalry (2): Role of Capacity </vt:lpstr>
      <vt:lpstr>Rivalry (3): Differentiation </vt:lpstr>
      <vt:lpstr>Rivalry (3): Differentiation </vt:lpstr>
      <vt:lpstr>Tacit Coordination (much more later)</vt:lpstr>
      <vt:lpstr>II. Barriers to Entry</vt:lpstr>
      <vt:lpstr>When does ‘capital’ constitute a BTE? </vt:lpstr>
      <vt:lpstr>Economies of Scale and MES</vt:lpstr>
      <vt:lpstr>Getting to the Bottom of MES  (Constant Variable Costs</vt:lpstr>
      <vt:lpstr>Getting to the Bottom of MES  (Constant Variable Costs</vt:lpstr>
      <vt:lpstr>Sunk Costs</vt:lpstr>
      <vt:lpstr>III. Supplier Power</vt:lpstr>
      <vt:lpstr>IV. Buyer Power</vt:lpstr>
      <vt:lpstr>Industry Definition? </vt:lpstr>
      <vt:lpstr>From industry to firm</vt:lpstr>
      <vt:lpstr>Strategy Identification</vt:lpstr>
      <vt:lpstr>Logic </vt:lpstr>
      <vt:lpstr>Logic</vt:lpstr>
      <vt:lpstr>So what? Why does this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20</cp:revision>
  <dcterms:created xsi:type="dcterms:W3CDTF">2012-08-30T17:56:18Z</dcterms:created>
  <dcterms:modified xsi:type="dcterms:W3CDTF">2020-12-07T09:04:15Z</dcterms:modified>
</cp:coreProperties>
</file>