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59"/>
  </p:notesMasterIdLst>
  <p:handoutMasterIdLst>
    <p:handoutMasterId r:id="rId60"/>
  </p:handoutMasterIdLst>
  <p:sldIdLst>
    <p:sldId id="256" r:id="rId2"/>
    <p:sldId id="312" r:id="rId3"/>
    <p:sldId id="277" r:id="rId4"/>
    <p:sldId id="276" r:id="rId5"/>
    <p:sldId id="257" r:id="rId6"/>
    <p:sldId id="258" r:id="rId7"/>
    <p:sldId id="261" r:id="rId8"/>
    <p:sldId id="266" r:id="rId9"/>
    <p:sldId id="267" r:id="rId10"/>
    <p:sldId id="313" r:id="rId11"/>
    <p:sldId id="278" r:id="rId12"/>
    <p:sldId id="279" r:id="rId13"/>
    <p:sldId id="280" r:id="rId14"/>
    <p:sldId id="281" r:id="rId15"/>
    <p:sldId id="290" r:id="rId16"/>
    <p:sldId id="291" r:id="rId17"/>
    <p:sldId id="304" r:id="rId18"/>
    <p:sldId id="295" r:id="rId19"/>
    <p:sldId id="314" r:id="rId20"/>
    <p:sldId id="282" r:id="rId21"/>
    <p:sldId id="283" r:id="rId22"/>
    <p:sldId id="300" r:id="rId23"/>
    <p:sldId id="301" r:id="rId24"/>
    <p:sldId id="302" r:id="rId25"/>
    <p:sldId id="303" r:id="rId26"/>
    <p:sldId id="298" r:id="rId27"/>
    <p:sldId id="315" r:id="rId28"/>
    <p:sldId id="268" r:id="rId29"/>
    <p:sldId id="269" r:id="rId30"/>
    <p:sldId id="287" r:id="rId31"/>
    <p:sldId id="299" r:id="rId32"/>
    <p:sldId id="270" r:id="rId33"/>
    <p:sldId id="272" r:id="rId34"/>
    <p:sldId id="273" r:id="rId35"/>
    <p:sldId id="274" r:id="rId36"/>
    <p:sldId id="275" r:id="rId37"/>
    <p:sldId id="305" r:id="rId38"/>
    <p:sldId id="306" r:id="rId39"/>
    <p:sldId id="307" r:id="rId40"/>
    <p:sldId id="316" r:id="rId41"/>
    <p:sldId id="294" r:id="rId42"/>
    <p:sldId id="296" r:id="rId43"/>
    <p:sldId id="317" r:id="rId44"/>
    <p:sldId id="318" r:id="rId45"/>
    <p:sldId id="319" r:id="rId46"/>
    <p:sldId id="285" r:id="rId47"/>
    <p:sldId id="308" r:id="rId48"/>
    <p:sldId id="259" r:id="rId49"/>
    <p:sldId id="260" r:id="rId50"/>
    <p:sldId id="309" r:id="rId51"/>
    <p:sldId id="262" r:id="rId52"/>
    <p:sldId id="263" r:id="rId53"/>
    <p:sldId id="264" r:id="rId54"/>
    <p:sldId id="265" r:id="rId55"/>
    <p:sldId id="310" r:id="rId56"/>
    <p:sldId id="311" r:id="rId57"/>
    <p:sldId id="286" r:id="rId58"/>
  </p:sldIdLst>
  <p:sldSz cx="12192000" cy="6858000"/>
  <p:notesSz cx="7099300" cy="10234613"/>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varScale="1">
        <p:scale>
          <a:sx n="77" d="100"/>
          <a:sy n="77" d="100"/>
        </p:scale>
        <p:origin x="883" y="53"/>
      </p:cViewPr>
      <p:guideLst>
        <p:guide orient="horz" pos="2160"/>
        <p:guide pos="384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B5B11D7E-ED7F-4859-A0AB-C2D000243EAD}" type="datetimeFigureOut">
              <a:rPr lang="en-US"/>
              <a:pPr>
                <a:defRPr/>
              </a:pPr>
              <a:t>1/4/2021</a:t>
            </a:fld>
            <a:endParaRPr lang="en-US"/>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2DAB9DA4-3476-4C3D-8079-9F04C4497010}" type="slidenum">
              <a:rPr lang="en-US"/>
              <a:pPr>
                <a:defRPr/>
              </a:pPr>
              <a:t>‹#›</a:t>
            </a:fld>
            <a:endParaRPr lang="en-US"/>
          </a:p>
        </p:txBody>
      </p:sp>
    </p:spTree>
    <p:extLst>
      <p:ext uri="{BB962C8B-B14F-4D97-AF65-F5344CB8AC3E}">
        <p14:creationId xmlns:p14="http://schemas.microsoft.com/office/powerpoint/2010/main" val="1856320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0425ED4C-984E-4D88-8525-65EFBF2CBEE5}" type="datetimeFigureOut">
              <a:rPr lang="en-US"/>
              <a:pPr>
                <a:defRPr/>
              </a:pPr>
              <a:t>1/4/2021</a:t>
            </a:fld>
            <a:endParaRPr lang="en-US"/>
          </a:p>
        </p:txBody>
      </p:sp>
      <p:sp>
        <p:nvSpPr>
          <p:cNvPr id="4" name="3 Marcador de imagen de diapositiva"/>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7F8F64E0-1542-45FA-9BEF-177EAC7C26F3}" type="slidenum">
              <a:rPr lang="en-US"/>
              <a:pPr>
                <a:defRPr/>
              </a:pPr>
              <a:t>‹#›</a:t>
            </a:fld>
            <a:endParaRPr lang="en-US"/>
          </a:p>
        </p:txBody>
      </p:sp>
    </p:spTree>
    <p:extLst>
      <p:ext uri="{BB962C8B-B14F-4D97-AF65-F5344CB8AC3E}">
        <p14:creationId xmlns:p14="http://schemas.microsoft.com/office/powerpoint/2010/main" val="45016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F457C63-4FB0-4340-AEB0-A6D6A3CCC9A9}" type="slidenum">
              <a:rPr lang="en-US"/>
              <a:pPr/>
              <a:t>1</a:t>
            </a:fld>
            <a:endParaRPr lang="en-US"/>
          </a:p>
        </p:txBody>
      </p:sp>
      <p:sp>
        <p:nvSpPr>
          <p:cNvPr id="22531" name="Rectangle 2"/>
          <p:cNvSpPr>
            <a:spLocks noGrp="1" noRot="1" noChangeAspect="1" noChangeArrowheads="1" noTextEdit="1"/>
          </p:cNvSpPr>
          <p:nvPr>
            <p:ph type="sldImg"/>
          </p:nvPr>
        </p:nvSpPr>
        <p:spPr>
          <a:xfrm>
            <a:off x="87313" y="755650"/>
            <a:ext cx="6870700" cy="3865563"/>
          </a:xfrm>
          <a:ln/>
        </p:spPr>
      </p:sp>
      <p:sp>
        <p:nvSpPr>
          <p:cNvPr id="22532" name="Rectangle 3"/>
          <p:cNvSpPr>
            <a:spLocks noGrp="1" noChangeArrowheads="1"/>
          </p:cNvSpPr>
          <p:nvPr>
            <p:ph type="body" idx="1"/>
          </p:nvPr>
        </p:nvSpPr>
        <p:spPr>
          <a:xfrm>
            <a:off x="929010" y="4873626"/>
            <a:ext cx="5261308" cy="4621483"/>
          </a:xfrm>
          <a:noFill/>
          <a:ln/>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404813" y="706438"/>
            <a:ext cx="6051550" cy="3405187"/>
          </a:xfrm>
          <a:ln/>
        </p:spPr>
      </p:sp>
      <p:sp>
        <p:nvSpPr>
          <p:cNvPr id="62467" name="Notes Placeholder 2"/>
          <p:cNvSpPr>
            <a:spLocks noGrp="1"/>
          </p:cNvSpPr>
          <p:nvPr>
            <p:ph type="body" idx="1"/>
          </p:nvPr>
        </p:nvSpPr>
        <p:spPr>
          <a:noFill/>
          <a:ln/>
        </p:spPr>
        <p:txBody>
          <a:bodyPr/>
          <a:lstStyle/>
          <a:p>
            <a:endParaRPr lang="en-GB"/>
          </a:p>
        </p:txBody>
      </p:sp>
      <p:sp>
        <p:nvSpPr>
          <p:cNvPr id="62468" name="Slide Number Placeholder 3"/>
          <p:cNvSpPr>
            <a:spLocks noGrp="1"/>
          </p:cNvSpPr>
          <p:nvPr>
            <p:ph type="sldNum" sz="quarter" idx="5"/>
          </p:nvPr>
        </p:nvSpPr>
        <p:spPr>
          <a:noFill/>
        </p:spPr>
        <p:txBody>
          <a:bodyPr/>
          <a:lstStyle/>
          <a:p>
            <a:fld id="{0D392919-8830-4816-9238-A92C8403D340}" type="slidenum">
              <a:rPr lang="en-US"/>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C2F35-98DD-4497-98A0-04CF533D6237}" type="slidenum">
              <a:rPr lang="en-US"/>
              <a:pPr/>
              <a:t>21</a:t>
            </a:fld>
            <a:endParaRPr lang="en-US"/>
          </a:p>
        </p:txBody>
      </p:sp>
      <p:sp>
        <p:nvSpPr>
          <p:cNvPr id="18434" name="Rectangle 2"/>
          <p:cNvSpPr>
            <a:spLocks noGrp="1" noRot="1" noChangeAspect="1" noChangeArrowheads="1" noTextEdit="1"/>
          </p:cNvSpPr>
          <p:nvPr>
            <p:ph type="sldImg"/>
          </p:nvPr>
        </p:nvSpPr>
        <p:spPr>
          <a:xfrm>
            <a:off x="139700" y="768350"/>
            <a:ext cx="6819900" cy="3836988"/>
          </a:xfrm>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04768F-D74E-42C8-9A64-5A65A8CC8728}" type="slidenum">
              <a:rPr lang="en-US"/>
              <a:pPr/>
              <a:t>22</a:t>
            </a:fld>
            <a:endParaRPr lang="en-US"/>
          </a:p>
        </p:txBody>
      </p:sp>
      <p:sp>
        <p:nvSpPr>
          <p:cNvPr id="363522" name="Rectangle 2"/>
          <p:cNvSpPr>
            <a:spLocks noGrp="1" noRot="1" noChangeAspect="1" noChangeArrowheads="1" noTextEdit="1"/>
          </p:cNvSpPr>
          <p:nvPr>
            <p:ph type="sldImg"/>
          </p:nvPr>
        </p:nvSpPr>
        <p:spPr>
          <a:xfrm>
            <a:off x="139700" y="768350"/>
            <a:ext cx="6819900" cy="3836988"/>
          </a:xfrm>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BC9883A-7E1B-474D-9CD8-ADEE9069C24C}" type="slidenum">
              <a:rPr lang="en-US"/>
              <a:pPr/>
              <a:t>23</a:t>
            </a:fld>
            <a:endParaRPr lang="en-US"/>
          </a:p>
        </p:txBody>
      </p:sp>
      <p:sp>
        <p:nvSpPr>
          <p:cNvPr id="28675" name="Rectangle 2"/>
          <p:cNvSpPr>
            <a:spLocks noGrp="1" noRot="1" noChangeAspect="1" noChangeArrowheads="1" noTextEdit="1"/>
          </p:cNvSpPr>
          <p:nvPr>
            <p:ph type="sldImg"/>
          </p:nvPr>
        </p:nvSpPr>
        <p:spPr>
          <a:xfrm>
            <a:off x="165100" y="790575"/>
            <a:ext cx="6772275" cy="3810000"/>
          </a:xfrm>
          <a:ln/>
        </p:spPr>
      </p:sp>
      <p:sp>
        <p:nvSpPr>
          <p:cNvPr id="286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481F45B-7940-4F05-9E9C-91826A2656BC}" type="slidenum">
              <a:rPr lang="en-US"/>
              <a:pPr/>
              <a:t>24</a:t>
            </a:fld>
            <a:endParaRPr lang="en-US"/>
          </a:p>
        </p:txBody>
      </p:sp>
      <p:sp>
        <p:nvSpPr>
          <p:cNvPr id="29699" name="Rectangle 2"/>
          <p:cNvSpPr>
            <a:spLocks noChangeArrowheads="1"/>
          </p:cNvSpPr>
          <p:nvPr/>
        </p:nvSpPr>
        <p:spPr bwMode="auto">
          <a:xfrm>
            <a:off x="4021089" y="0"/>
            <a:ext cx="3078212" cy="509362"/>
          </a:xfrm>
          <a:prstGeom prst="rect">
            <a:avLst/>
          </a:prstGeom>
          <a:noFill/>
          <a:ln w="9525">
            <a:noFill/>
            <a:miter lim="800000"/>
            <a:headEnd/>
            <a:tailEnd/>
          </a:ln>
        </p:spPr>
        <p:txBody>
          <a:bodyPr wrap="none" lIns="93689" tIns="46845" rIns="93689" bIns="46845" anchor="ctr"/>
          <a:lstStyle/>
          <a:p>
            <a:endParaRPr lang="en-GB"/>
          </a:p>
        </p:txBody>
      </p:sp>
      <p:sp>
        <p:nvSpPr>
          <p:cNvPr id="29700" name="Rectangle 3"/>
          <p:cNvSpPr>
            <a:spLocks noChangeArrowheads="1"/>
          </p:cNvSpPr>
          <p:nvPr/>
        </p:nvSpPr>
        <p:spPr bwMode="auto">
          <a:xfrm>
            <a:off x="4021089" y="9721868"/>
            <a:ext cx="3078212" cy="512746"/>
          </a:xfrm>
          <a:prstGeom prst="rect">
            <a:avLst/>
          </a:prstGeom>
          <a:noFill/>
          <a:ln w="9525">
            <a:noFill/>
            <a:miter lim="800000"/>
            <a:headEnd/>
            <a:tailEnd/>
          </a:ln>
        </p:spPr>
        <p:txBody>
          <a:bodyPr lIns="20634" tIns="0" rIns="20634" bIns="0" anchor="b"/>
          <a:lstStyle/>
          <a:p>
            <a:pPr algn="r" defTabSz="1027980"/>
            <a:r>
              <a:rPr lang="en-US" sz="1100" i="1" dirty="0"/>
              <a:t>16</a:t>
            </a:r>
          </a:p>
        </p:txBody>
      </p:sp>
      <p:sp>
        <p:nvSpPr>
          <p:cNvPr id="29701" name="Rectangle 4"/>
          <p:cNvSpPr>
            <a:spLocks noChangeArrowheads="1"/>
          </p:cNvSpPr>
          <p:nvPr/>
        </p:nvSpPr>
        <p:spPr bwMode="auto">
          <a:xfrm>
            <a:off x="0" y="9721868"/>
            <a:ext cx="3076672" cy="512746"/>
          </a:xfrm>
          <a:prstGeom prst="rect">
            <a:avLst/>
          </a:prstGeom>
          <a:noFill/>
          <a:ln w="9525">
            <a:noFill/>
            <a:miter lim="800000"/>
            <a:headEnd/>
            <a:tailEnd/>
          </a:ln>
        </p:spPr>
        <p:txBody>
          <a:bodyPr wrap="none" lIns="93689" tIns="46845" rIns="93689" bIns="46845" anchor="ctr"/>
          <a:lstStyle/>
          <a:p>
            <a:endParaRPr lang="en-GB"/>
          </a:p>
        </p:txBody>
      </p:sp>
      <p:sp>
        <p:nvSpPr>
          <p:cNvPr id="29702" name="Rectangle 5"/>
          <p:cNvSpPr>
            <a:spLocks noChangeArrowheads="1"/>
          </p:cNvSpPr>
          <p:nvPr/>
        </p:nvSpPr>
        <p:spPr bwMode="auto">
          <a:xfrm>
            <a:off x="0" y="0"/>
            <a:ext cx="3076672" cy="509362"/>
          </a:xfrm>
          <a:prstGeom prst="rect">
            <a:avLst/>
          </a:prstGeom>
          <a:noFill/>
          <a:ln w="9525">
            <a:noFill/>
            <a:miter lim="800000"/>
            <a:headEnd/>
            <a:tailEnd/>
          </a:ln>
        </p:spPr>
        <p:txBody>
          <a:bodyPr wrap="none" lIns="93689" tIns="46845" rIns="93689" bIns="46845" anchor="ctr"/>
          <a:lstStyle/>
          <a:p>
            <a:endParaRPr lang="en-GB"/>
          </a:p>
        </p:txBody>
      </p:sp>
      <p:sp>
        <p:nvSpPr>
          <p:cNvPr id="29703" name="Rectangle 6"/>
          <p:cNvSpPr>
            <a:spLocks noGrp="1" noRot="1" noChangeAspect="1" noChangeArrowheads="1" noTextEdit="1"/>
          </p:cNvSpPr>
          <p:nvPr>
            <p:ph type="sldImg"/>
          </p:nvPr>
        </p:nvSpPr>
        <p:spPr>
          <a:xfrm>
            <a:off x="150813" y="774700"/>
            <a:ext cx="6797675" cy="3824288"/>
          </a:xfrm>
          <a:ln cap="flat"/>
        </p:spPr>
      </p:sp>
      <p:sp>
        <p:nvSpPr>
          <p:cNvPr id="29704" name="Rectangle 7"/>
          <p:cNvSpPr>
            <a:spLocks noGrp="1" noChangeArrowheads="1"/>
          </p:cNvSpPr>
          <p:nvPr>
            <p:ph type="body" idx="1"/>
          </p:nvPr>
        </p:nvSpPr>
        <p:spPr>
          <a:xfrm>
            <a:off x="945958" y="4861781"/>
            <a:ext cx="5207386" cy="4604560"/>
          </a:xfrm>
          <a:noFill/>
          <a:ln/>
        </p:spPr>
        <p:txBody>
          <a:bodyPr lIns="98008" tIns="48144" rIns="98008" bIns="48144"/>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FD2847A-E894-4704-979E-73F75EEFDD10}" type="slidenum">
              <a:rPr lang="en-US"/>
              <a:pPr/>
              <a:t>25</a:t>
            </a:fld>
            <a:endParaRPr lang="en-US"/>
          </a:p>
        </p:txBody>
      </p:sp>
      <p:sp>
        <p:nvSpPr>
          <p:cNvPr id="30723" name="Rectangle 2"/>
          <p:cNvSpPr>
            <a:spLocks noGrp="1" noRot="1" noChangeAspect="1" noChangeArrowheads="1" noTextEdit="1"/>
          </p:cNvSpPr>
          <p:nvPr>
            <p:ph type="sldImg"/>
          </p:nvPr>
        </p:nvSpPr>
        <p:spPr>
          <a:xfrm>
            <a:off x="165100" y="790575"/>
            <a:ext cx="6772275" cy="38100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9521293-5F5F-49B3-A169-FB82DBFB66C1}" type="slidenum">
              <a:rPr lang="en-US"/>
              <a:pPr/>
              <a:t>26</a:t>
            </a:fld>
            <a:endParaRPr lang="en-US"/>
          </a:p>
        </p:txBody>
      </p:sp>
      <p:sp>
        <p:nvSpPr>
          <p:cNvPr id="31747" name="Rectangle 2"/>
          <p:cNvSpPr>
            <a:spLocks noGrp="1" noRot="1" noChangeAspect="1" noChangeArrowheads="1" noTextEdit="1"/>
          </p:cNvSpPr>
          <p:nvPr>
            <p:ph type="sldImg"/>
          </p:nvPr>
        </p:nvSpPr>
        <p:spPr>
          <a:xfrm>
            <a:off x="163513" y="790575"/>
            <a:ext cx="6775450" cy="3811588"/>
          </a:xfrm>
          <a:ln/>
        </p:spPr>
      </p:sp>
      <p:sp>
        <p:nvSpPr>
          <p:cNvPr id="317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D153609-3F78-4E45-839D-30C84C86D8A7}" type="slidenum">
              <a:rPr lang="en-US"/>
              <a:pPr/>
              <a:t>28</a:t>
            </a:fld>
            <a:endParaRPr lang="en-US"/>
          </a:p>
        </p:txBody>
      </p:sp>
      <p:sp>
        <p:nvSpPr>
          <p:cNvPr id="46083" name="Rectangle 2"/>
          <p:cNvSpPr>
            <a:spLocks noGrp="1" noRot="1" noChangeAspect="1" noChangeArrowheads="1" noTextEdit="1"/>
          </p:cNvSpPr>
          <p:nvPr>
            <p:ph type="sldImg"/>
          </p:nvPr>
        </p:nvSpPr>
        <p:spPr>
          <a:xfrm>
            <a:off x="404813" y="706438"/>
            <a:ext cx="6051550" cy="3405187"/>
          </a:xfrm>
          <a:ln/>
        </p:spPr>
      </p:sp>
      <p:sp>
        <p:nvSpPr>
          <p:cNvPr id="46084"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609273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ECFD57F-DEF6-42AA-B042-78F76DF8F872}" type="slidenum">
              <a:rPr lang="en-US"/>
              <a:pPr/>
              <a:t>29</a:t>
            </a:fld>
            <a:endParaRPr lang="en-US"/>
          </a:p>
        </p:txBody>
      </p:sp>
      <p:sp>
        <p:nvSpPr>
          <p:cNvPr id="47107" name="Rectangle 2"/>
          <p:cNvSpPr>
            <a:spLocks noGrp="1" noRot="1" noChangeAspect="1" noChangeArrowheads="1" noTextEdit="1"/>
          </p:cNvSpPr>
          <p:nvPr>
            <p:ph type="sldImg"/>
          </p:nvPr>
        </p:nvSpPr>
        <p:spPr>
          <a:xfrm>
            <a:off x="404813" y="706438"/>
            <a:ext cx="6051550" cy="3405187"/>
          </a:xfrm>
          <a:ln/>
        </p:spPr>
      </p:sp>
      <p:sp>
        <p:nvSpPr>
          <p:cNvPr id="47108"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336109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C2F35-98DD-4497-98A0-04CF533D6237}" type="slidenum">
              <a:rPr lang="en-US"/>
              <a:pPr/>
              <a:t>30</a:t>
            </a:fld>
            <a:endParaRPr lang="en-US"/>
          </a:p>
        </p:txBody>
      </p:sp>
      <p:sp>
        <p:nvSpPr>
          <p:cNvPr id="18434" name="Rectangle 2"/>
          <p:cNvSpPr>
            <a:spLocks noGrp="1" noRot="1" noChangeAspect="1" noChangeArrowheads="1" noTextEdit="1"/>
          </p:cNvSpPr>
          <p:nvPr>
            <p:ph type="sldImg"/>
          </p:nvPr>
        </p:nvSpPr>
        <p:spPr>
          <a:xfrm>
            <a:off x="139700" y="768350"/>
            <a:ext cx="6819900" cy="3836988"/>
          </a:xfrm>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163513" y="790575"/>
            <a:ext cx="6775450" cy="3811588"/>
          </a:xfrm>
          <a:ln/>
        </p:spPr>
      </p:sp>
      <p:sp>
        <p:nvSpPr>
          <p:cNvPr id="26627" name="Notes Placeholder 2"/>
          <p:cNvSpPr>
            <a:spLocks noGrp="1"/>
          </p:cNvSpPr>
          <p:nvPr>
            <p:ph type="body" idx="1"/>
          </p:nvPr>
        </p:nvSpPr>
        <p:spPr>
          <a:noFill/>
          <a:ln/>
        </p:spPr>
        <p:txBody>
          <a:bodyPr/>
          <a:lstStyle/>
          <a:p>
            <a:endParaRPr lang="en-GB"/>
          </a:p>
        </p:txBody>
      </p:sp>
      <p:sp>
        <p:nvSpPr>
          <p:cNvPr id="26628" name="Slide Number Placeholder 3"/>
          <p:cNvSpPr>
            <a:spLocks noGrp="1"/>
          </p:cNvSpPr>
          <p:nvPr>
            <p:ph type="sldNum" sz="quarter" idx="5"/>
          </p:nvPr>
        </p:nvSpPr>
        <p:spPr>
          <a:noFill/>
        </p:spPr>
        <p:txBody>
          <a:bodyPr/>
          <a:lstStyle/>
          <a:p>
            <a:fld id="{573A6A2F-12F2-4156-A8CA-9D8F3B17C1CF}"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C2F35-98DD-4497-98A0-04CF533D6237}" type="slidenum">
              <a:rPr lang="en-US"/>
              <a:pPr/>
              <a:t>31</a:t>
            </a:fld>
            <a:endParaRPr lang="en-US"/>
          </a:p>
        </p:txBody>
      </p:sp>
      <p:sp>
        <p:nvSpPr>
          <p:cNvPr id="18434" name="Rectangle 2"/>
          <p:cNvSpPr>
            <a:spLocks noGrp="1" noRot="1" noChangeAspect="1" noChangeArrowheads="1" noTextEdit="1"/>
          </p:cNvSpPr>
          <p:nvPr>
            <p:ph type="sldImg"/>
          </p:nvPr>
        </p:nvSpPr>
        <p:spPr>
          <a:xfrm>
            <a:off x="139700" y="768350"/>
            <a:ext cx="6819900" cy="3836988"/>
          </a:xfrm>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73B9A0C-D168-4509-879F-D3FC582BAC21}" type="slidenum">
              <a:rPr lang="en-US"/>
              <a:pPr/>
              <a:t>32</a:t>
            </a:fld>
            <a:endParaRPr lang="en-US"/>
          </a:p>
        </p:txBody>
      </p:sp>
      <p:sp>
        <p:nvSpPr>
          <p:cNvPr id="48131" name="Rectangle 2"/>
          <p:cNvSpPr>
            <a:spLocks noGrp="1" noRot="1" noChangeAspect="1" noChangeArrowheads="1" noTextEdit="1"/>
          </p:cNvSpPr>
          <p:nvPr>
            <p:ph type="sldImg"/>
          </p:nvPr>
        </p:nvSpPr>
        <p:spPr>
          <a:xfrm>
            <a:off x="382588" y="685800"/>
            <a:ext cx="6091237" cy="3427413"/>
          </a:xfrm>
          <a:ln/>
        </p:spPr>
      </p:sp>
      <p:sp>
        <p:nvSpPr>
          <p:cNvPr id="48132" name="Rectangle 3"/>
          <p:cNvSpPr>
            <a:spLocks noGrp="1" noChangeArrowheads="1"/>
          </p:cNvSpPr>
          <p:nvPr>
            <p:ph type="body" idx="1"/>
          </p:nvPr>
        </p:nvSpPr>
        <p:spPr>
          <a:xfrm>
            <a:off x="913805" y="4342190"/>
            <a:ext cx="5025926" cy="4112381"/>
          </a:xfrm>
          <a:noFill/>
          <a:ln/>
        </p:spPr>
        <p:txBody>
          <a:bodyPr>
            <a:normAutofit fontScale="92500" lnSpcReduction="10000"/>
          </a:bodyPr>
          <a:lstStyle/>
          <a:p>
            <a:pPr algn="just">
              <a:spcBef>
                <a:spcPct val="0"/>
              </a:spcBef>
            </a:pPr>
            <a:r>
              <a:rPr lang="en-US"/>
              <a:t>For example, price and product quality are complements if higher quality makes demand less sensitive to price increases (less elastic). Then an improvement in quality renders a higher price more attractive because the price increase leads to a smaller fall in the quantity sold than it otherwise would. </a:t>
            </a:r>
          </a:p>
          <a:p>
            <a:endParaRPr lang="en-US"/>
          </a:p>
          <a:p>
            <a:pPr algn="just">
              <a:spcBef>
                <a:spcPct val="0"/>
              </a:spcBef>
            </a:pPr>
            <a:r>
              <a:rPr lang="en-US"/>
              <a:t>For example, direct monitoring of employees’ behavior and the use of performance-based incentive pay may be substitutes. If introducing performance pay gives stronger incentives for good behavior, because the results of this behavior are rewarded, then value of monitoring to enforce the desired behavior directly is probably lower at the margin, and the level should be reduced. </a:t>
            </a:r>
          </a:p>
          <a:p>
            <a:endParaRPr lang="en-US"/>
          </a:p>
          <a:p>
            <a:pPr algn="just">
              <a:spcBef>
                <a:spcPct val="0"/>
              </a:spcBef>
            </a:pPr>
            <a:r>
              <a:rPr lang="en-US"/>
              <a:t>Another example of substitution concerns make-to-stock versus make-to-order. Producing output in response to specific customer orders is a substitute for making to stock, where output is produced in advance of receiving orders and held in inventory until the demand materializes (Milgrom and Roberts 1988a). The claim here is not just the obvious one that these two approaches seem to be alternatives. Rather, if we look at the fraction of output produced under each regime, then the higher is the fraction made to order, the more attractive it is to increase this fraction even more (and, correspondingly, to lower the fraction made to stock). The reason is that producing to stock is subject to economies of scale with regard to the level of inventory needed to maintain reliability in meeting demand as it emerges. Consequently, if it is worthwhile producing a little bit to stock, it is even more worthwhile to do the next increment (and correspondingly cut the share made to order). </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C0D52BC-CD89-472B-B6EA-C38620A434EA}" type="slidenum">
              <a:rPr lang="en-US"/>
              <a:pPr/>
              <a:t>33</a:t>
            </a:fld>
            <a:endParaRPr lang="en-US"/>
          </a:p>
        </p:txBody>
      </p:sp>
      <p:sp>
        <p:nvSpPr>
          <p:cNvPr id="50179" name="Rectangle 2"/>
          <p:cNvSpPr>
            <a:spLocks noGrp="1" noRot="1" noChangeAspect="1" noChangeArrowheads="1" noTextEdit="1"/>
          </p:cNvSpPr>
          <p:nvPr>
            <p:ph type="sldImg"/>
          </p:nvPr>
        </p:nvSpPr>
        <p:spPr>
          <a:xfrm>
            <a:off x="382588" y="685800"/>
            <a:ext cx="6091237" cy="3427413"/>
          </a:xfrm>
          <a:ln/>
        </p:spPr>
      </p:sp>
      <p:sp>
        <p:nvSpPr>
          <p:cNvPr id="50180" name="Rectangle 3"/>
          <p:cNvSpPr>
            <a:spLocks noGrp="1" noChangeArrowheads="1"/>
          </p:cNvSpPr>
          <p:nvPr>
            <p:ph type="body" idx="1"/>
          </p:nvPr>
        </p:nvSpPr>
        <p:spPr>
          <a:xfrm>
            <a:off x="913805" y="4342190"/>
            <a:ext cx="5025926" cy="4112381"/>
          </a:xfrm>
          <a:noFill/>
          <a:ln/>
        </p:spPr>
        <p:txBody>
          <a:bodyPr>
            <a:normAutofit fontScale="92500"/>
          </a:bodyPr>
          <a:lstStyle/>
          <a:p>
            <a:pPr algn="just">
              <a:lnSpc>
                <a:spcPct val="80000"/>
              </a:lnSpc>
              <a:spcBef>
                <a:spcPct val="0"/>
              </a:spcBef>
            </a:pPr>
            <a:r>
              <a:rPr lang="en-US" sz="800" dirty="0"/>
              <a:t>We might measure flexibility by the speed with which the firm can change over from producing one product to another, or by the (inverse of the) cost of changeovers. Variety could be represented either by the breadth of the product line at a point in time or by the frequency of product changes. In any case, flexibility and breadth should be complements in normal circumstances. Broadening the product line presumably increases the total demand facing the firm but lowers the potential sales of each individual product as customers sort themselves among the wider set of alternatives. Unless average inventory levels are to increase dramatically, this means shorter production runs and more frequent changeovers. This in turn increases the value of being able to do changeovers more quickly and cheaply - of more flexibility. (In general, doing more of any activity and lowering the activity’s marginal cost are always complements.) So having more variety increases the returns to increased flexibility, and the two are complements. </a:t>
            </a:r>
          </a:p>
          <a:p>
            <a:pPr algn="just">
              <a:lnSpc>
                <a:spcPct val="80000"/>
              </a:lnSpc>
              <a:spcBef>
                <a:spcPct val="0"/>
              </a:spcBef>
            </a:pPr>
            <a:endParaRPr lang="en-US" sz="800" dirty="0"/>
          </a:p>
          <a:p>
            <a:pPr>
              <a:lnSpc>
                <a:spcPct val="80000"/>
              </a:lnSpc>
            </a:pPr>
            <a:r>
              <a:rPr lang="en-US" sz="800" dirty="0"/>
              <a:t>choices to be either high or low on each dimension, we might expect that there would typically be two coherent choice patterns in the variety/flexibility problem: lots of variety and lots of flexibility, or little of either. This is because it will be worthwhile to bear the costs of flexibility only if the desired variety is high, and a high level of variety will be worthwhile only if the production system is quite flexible. </a:t>
            </a:r>
          </a:p>
          <a:p>
            <a:pPr>
              <a:lnSpc>
                <a:spcPct val="80000"/>
              </a:lnSpc>
            </a:pPr>
            <a:r>
              <a:rPr lang="en-US" sz="800" dirty="0"/>
              <a:t>The automobile industry provides an example of each pattern. Famously, in the first decades of the twentieth century, Henry Ford would sell you any car you wanted, as long as it was a black Model T. Thus Ford’s product line was very narrow, and it did not change often – Ford kept the Model T in production for decades. On the flexibility side, Ford’s plant was completely specialized to the Model T. It was so inflexible that it had to be gutted when the switch was finally made to the Model A. These features of organizational design and strategic choice obviously fit with one another. </a:t>
            </a:r>
          </a:p>
          <a:p>
            <a:pPr>
              <a:lnSpc>
                <a:spcPct val="80000"/>
              </a:lnSpc>
            </a:pPr>
            <a:r>
              <a:rPr lang="en-US" sz="800" dirty="0"/>
              <a:t>On the other hand, Toyota in the last decades of the twentieth century had extremely flexible factories and a broad product line. For example, in the early 1990s Toyota’s </a:t>
            </a:r>
            <a:r>
              <a:rPr lang="en-US" sz="800" dirty="0" err="1"/>
              <a:t>Kamigo</a:t>
            </a:r>
            <a:r>
              <a:rPr lang="en-US" sz="800" dirty="0"/>
              <a:t> engine plant on any given day produced over 350 different engine/transmission/fuel-system combinations (including both single and dual camshaft engines) on a single line, in batches of one – each successive item coming off the line was different from the one before. The product line was broad, and the factory was very flexible. </a:t>
            </a:r>
          </a:p>
          <a:p>
            <a:pPr>
              <a:lnSpc>
                <a:spcPct val="80000"/>
              </a:lnSpc>
            </a:pPr>
            <a:r>
              <a:rPr lang="en-US" sz="800" dirty="0"/>
              <a:t>Each of these patterns has an internal logic. Further, each was, in its environment, arguably optimal. Ford’s strategy allowed it to build and dominate an industry: At one point more than half the cars in existence were Ford Model Ts. In the 1990s, when flexible automation was much more readily available than it had been in the early years of the century and when customer tastes had become more diverse, Toyota was viewed as the leading firm in the global auto industry and as perhaps the best manufacturing firm in the world. </a:t>
            </a:r>
          </a:p>
          <a:p>
            <a:pPr>
              <a:lnSpc>
                <a:spcPct val="80000"/>
              </a:lnSpc>
            </a:pPr>
            <a:endParaRPr lang="en-US" sz="800" dirty="0"/>
          </a:p>
          <a:p>
            <a:pPr algn="just">
              <a:lnSpc>
                <a:spcPct val="80000"/>
              </a:lnSpc>
              <a:spcBef>
                <a:spcPct val="0"/>
              </a:spcBef>
            </a:pPr>
            <a:r>
              <a:rPr lang="en-US" sz="800" dirty="0"/>
              <a:t>While there may be multiple coherent patterns for complementary organizational features, what typically does not work is ‘mix and match’ among elements of different patterns. The high variety/low flexibility combination is probably not even worth considering in most manufacturing contexts. Either production runs would be kept short, implying immense costs from the frequent changeovers, or long production runs would be employed to avoid costly changeovers, implying that the firm would face financing gigantic inventories. The other off-diagonal point is less problematic in some ways, but can be disastrously expensive. It is, in essence, where General Motors found itself in the 1980s. In that decade GM spent more than the combined market values of Toyota and Nissan on flexible automation and other, related capital expenditures that increased potential flexibility. It did not, however, adequately speed up its product development processes, adjust its product mix and production scheduling, reform its human resource practices, and take a variety of other actions that are complementary with increased production flexibility. Indeed, its assembly lines still often produced only a single model of car, even when the machinery would have permitted producing several models on a single line. GM at the end of that decade set a new record for amount of money lost by any corporation in one year, and then it broke the record the next year. While other factors contributed to this disaster, GM’s long, painful decline through the 1980s was in significant part due to this mismatch in its organizational design. </a:t>
            </a:r>
          </a:p>
          <a:p>
            <a:pPr>
              <a:lnSpc>
                <a:spcPct val="80000"/>
              </a:lnSpc>
            </a:pPr>
            <a:endParaRPr lang="en-US" sz="800" dirty="0"/>
          </a:p>
          <a:p>
            <a:pPr>
              <a:lnSpc>
                <a:spcPct val="80000"/>
              </a:lnSpc>
            </a:pPr>
            <a:endParaRPr lang="en-US" sz="800" dirty="0"/>
          </a:p>
          <a:p>
            <a:pPr>
              <a:lnSpc>
                <a:spcPct val="80000"/>
              </a:lnSpc>
            </a:pPr>
            <a:endParaRPr lang="en-US" sz="8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DF1719E-B862-4440-A78B-5F97D905D21A}" type="slidenum">
              <a:rPr lang="en-US"/>
              <a:pPr/>
              <a:t>34</a:t>
            </a:fld>
            <a:endParaRPr lang="en-US"/>
          </a:p>
        </p:txBody>
      </p:sp>
      <p:sp>
        <p:nvSpPr>
          <p:cNvPr id="51203" name="Rectangle 2"/>
          <p:cNvSpPr>
            <a:spLocks noGrp="1" noRot="1" noChangeAspect="1" noChangeArrowheads="1" noTextEdit="1"/>
          </p:cNvSpPr>
          <p:nvPr>
            <p:ph type="sldImg"/>
          </p:nvPr>
        </p:nvSpPr>
        <p:spPr>
          <a:xfrm>
            <a:off x="404813" y="706438"/>
            <a:ext cx="6051550" cy="3405187"/>
          </a:xfrm>
          <a:ln/>
        </p:spPr>
      </p:sp>
      <p:sp>
        <p:nvSpPr>
          <p:cNvPr id="512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E42AA99-D779-4147-8E64-B5BA20637825}" type="slidenum">
              <a:rPr lang="en-US"/>
              <a:pPr/>
              <a:t>35</a:t>
            </a:fld>
            <a:endParaRPr lang="en-US"/>
          </a:p>
        </p:txBody>
      </p:sp>
      <p:sp>
        <p:nvSpPr>
          <p:cNvPr id="52227" name="Rectangle 2"/>
          <p:cNvSpPr>
            <a:spLocks noGrp="1" noRot="1" noChangeAspect="1" noChangeArrowheads="1" noTextEdit="1"/>
          </p:cNvSpPr>
          <p:nvPr>
            <p:ph type="sldImg"/>
          </p:nvPr>
        </p:nvSpPr>
        <p:spPr>
          <a:xfrm>
            <a:off x="382588" y="685800"/>
            <a:ext cx="6091237" cy="3427413"/>
          </a:xfrm>
          <a:ln/>
        </p:spPr>
      </p:sp>
      <p:sp>
        <p:nvSpPr>
          <p:cNvPr id="52228" name="Rectangle 3"/>
          <p:cNvSpPr>
            <a:spLocks noGrp="1" noChangeArrowheads="1"/>
          </p:cNvSpPr>
          <p:nvPr>
            <p:ph type="body" idx="1"/>
          </p:nvPr>
        </p:nvSpPr>
        <p:spPr>
          <a:xfrm>
            <a:off x="913805" y="4342190"/>
            <a:ext cx="5025926" cy="4112381"/>
          </a:xfrm>
          <a:noFill/>
          <a:ln/>
        </p:spPr>
        <p:txBody>
          <a:bodyPr/>
          <a:lstStyle/>
          <a:p>
            <a:pPr algn="just">
              <a:spcBef>
                <a:spcPct val="0"/>
              </a:spcBef>
            </a:pPr>
            <a:r>
              <a:rPr lang="en-US"/>
              <a:t>Thus the task of finding the best choice is relatively simple, because local experiments that improve performance will eventually lead to the optimum. This remains true even when there are multiple dimensions to the choice. When choice is multi-dimensional, concavity means that the optimum can be found by very uncoordinated, local, decentralized experimentation and search. Change any element of the design, on its own, by a small amount in a direction that increases performance, and continue to make such adjustments as long as any are possible. Then when the process stops, the performance-maximizing design has been found. So there is no coordination problem in decentralized search for improvements in performance. </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9FAA245-9CE6-437E-B178-808D358588FE}" type="slidenum">
              <a:rPr lang="en-US"/>
              <a:pPr/>
              <a:t>36</a:t>
            </a:fld>
            <a:endParaRPr lang="en-US"/>
          </a:p>
        </p:txBody>
      </p:sp>
      <p:sp>
        <p:nvSpPr>
          <p:cNvPr id="53251" name="Rectangle 2"/>
          <p:cNvSpPr>
            <a:spLocks noGrp="1" noRot="1" noChangeAspect="1" noChangeArrowheads="1" noTextEdit="1"/>
          </p:cNvSpPr>
          <p:nvPr>
            <p:ph type="sldImg"/>
          </p:nvPr>
        </p:nvSpPr>
        <p:spPr>
          <a:xfrm>
            <a:off x="382588" y="685800"/>
            <a:ext cx="6091237" cy="3427413"/>
          </a:xfrm>
          <a:ln/>
        </p:spPr>
      </p:sp>
      <p:sp>
        <p:nvSpPr>
          <p:cNvPr id="53252" name="Rectangle 3"/>
          <p:cNvSpPr>
            <a:spLocks noGrp="1" noChangeArrowheads="1"/>
          </p:cNvSpPr>
          <p:nvPr>
            <p:ph type="body" idx="1"/>
          </p:nvPr>
        </p:nvSpPr>
        <p:spPr>
          <a:xfrm>
            <a:off x="913805" y="4342190"/>
            <a:ext cx="5025926" cy="4112381"/>
          </a:xfrm>
          <a:noFill/>
          <a:ln/>
        </p:spPr>
        <p:txBody>
          <a:bodyPr>
            <a:normAutofit lnSpcReduction="10000"/>
          </a:bodyPr>
          <a:lstStyle/>
          <a:p>
            <a:pPr algn="just">
              <a:lnSpc>
                <a:spcPct val="80000"/>
              </a:lnSpc>
              <a:spcBef>
                <a:spcPct val="0"/>
              </a:spcBef>
            </a:pPr>
            <a:r>
              <a:rPr lang="en-US" sz="900" dirty="0"/>
              <a:t>The problem with such models and the intuition they generate is that the maintained assumptions underlying them are quite implausible in thinking about strategic and organizational choice. Indivisibilities abound (the firm cannot have a fractional number of plants; it either enters a market or it doesn’t). These are inconsistent with convexity. Further and more crucially, increasing returns to scale, learning effects and indivisibilities are all inconsistent with concavity of the objective. For example, with increasing returns, zero profits would result both from not operating at all and from operating at some positive, break-even level of output. Yet operating at an intermediate level would produce losses, because the costs per unit are higher there. This directly counters the definition of concavity, so performance is not a concave function of choice. In fact, if there are multiple elements to the choice and these show strong, pervasive complementarities, then mathematically it is impossible to have the conditions that underlie these models. </a:t>
            </a:r>
          </a:p>
          <a:p>
            <a:pPr>
              <a:lnSpc>
                <a:spcPct val="80000"/>
              </a:lnSpc>
            </a:pPr>
            <a:endParaRPr lang="en-US" sz="900" dirty="0"/>
          </a:p>
          <a:p>
            <a:pPr>
              <a:lnSpc>
                <a:spcPct val="80000"/>
              </a:lnSpc>
            </a:pPr>
            <a:r>
              <a:rPr lang="en-US" sz="900" dirty="0"/>
              <a:t>The first is a basis for understanding why some firms seem constantly to be changing their organizations, going from centralized decision-making to decentralized and then back again, apparently aimlessly. This has puzzled numerous observers of organizations and has been raised as an objection to the very idea that organizational design is actually done in any rational way. In fact, this can be a very effective response to indivisibilities. </a:t>
            </a:r>
          </a:p>
          <a:p>
            <a:pPr>
              <a:lnSpc>
                <a:spcPct val="80000"/>
              </a:lnSpc>
            </a:pPr>
            <a:r>
              <a:rPr lang="en-US" sz="900" dirty="0"/>
              <a:t>The key lies in recognizing that who has authority over a decision is inherently indivisible; either the authority rests with headquarters or it is delegated to an operating unit. Now suppose that the organizational designer cannot directly control some of the less formal elements of the design, like the operation of personal networks or some of the elements of corporate culture. Instead, these evolve in ways determined by the formal aspects of the organization, including the allocation of decision authority. In particular, suppose that if decision-making is centralized, </a:t>
            </a:r>
          </a:p>
          <a:p>
            <a:pPr>
              <a:lnSpc>
                <a:spcPct val="80000"/>
              </a:lnSpc>
            </a:pPr>
            <a:r>
              <a:rPr lang="en-US" sz="900" dirty="0"/>
              <a:t>Key Concepts for Organizational Design 4 4 </a:t>
            </a:r>
          </a:p>
          <a:p>
            <a:pPr>
              <a:lnSpc>
                <a:spcPct val="80000"/>
              </a:lnSpc>
            </a:pPr>
            <a:r>
              <a:rPr lang="en-US" sz="900" dirty="0"/>
              <a:t>certain norms weaken, while the reverse is true under decentralization. These norms might govern behavior like risk-taking or the allocation of effort among tasks. Finally, suppose that the norms are what really matters for performance and that the best performance comes when the norms are at some middling level of strength, between the limits to which they would tend under permanent centralization or permanent decentralization. Then if organizational change is costly, the optimal solution is to alternate intermittently between centralized and decentralized decision-making. When the norms drift too far in the direction induced by the current allocation of decision-making authority, performance starts to suffer. The solution is to switch to the other allocation, thereby reversing the drift in the strength of the norm and reversing the declining performance. The analogy is with a furnace being only on or off, and the temperature in the house drifting as in a direction determined by the state of the furnace. When the house gets too hot, the thermostat shuts off the furnace, and when the temperature falls far enough, it turns it back on</a:t>
            </a:r>
          </a:p>
          <a:p>
            <a:pPr>
              <a:lnSpc>
                <a:spcPct val="80000"/>
              </a:lnSpc>
            </a:pPr>
            <a:endParaRPr lang="en-US" sz="9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8B87FCB-F5C3-48F9-AEC8-7B177FB59D43}" type="slidenum">
              <a:rPr lang="en-US"/>
              <a:pPr/>
              <a:t>37</a:t>
            </a:fld>
            <a:endParaRPr lang="en-US"/>
          </a:p>
        </p:txBody>
      </p:sp>
      <p:sp>
        <p:nvSpPr>
          <p:cNvPr id="54275" name="Rectangle 2"/>
          <p:cNvSpPr>
            <a:spLocks noGrp="1" noRot="1" noChangeAspect="1" noChangeArrowheads="1" noTextEdit="1"/>
          </p:cNvSpPr>
          <p:nvPr>
            <p:ph type="sldImg"/>
          </p:nvPr>
        </p:nvSpPr>
        <p:spPr>
          <a:xfrm>
            <a:off x="382588" y="685800"/>
            <a:ext cx="6091237" cy="3427413"/>
          </a:xfrm>
          <a:ln/>
        </p:spPr>
      </p:sp>
      <p:sp>
        <p:nvSpPr>
          <p:cNvPr id="54276" name="Rectangle 3"/>
          <p:cNvSpPr>
            <a:spLocks noGrp="1" noChangeArrowheads="1"/>
          </p:cNvSpPr>
          <p:nvPr>
            <p:ph type="body" idx="1"/>
          </p:nvPr>
        </p:nvSpPr>
        <p:spPr>
          <a:xfrm>
            <a:off x="913805" y="4342190"/>
            <a:ext cx="5025926" cy="4112381"/>
          </a:xfrm>
          <a:noFill/>
          <a:ln/>
        </p:spPr>
        <p:txBody>
          <a:bodyPr/>
          <a:lstStyle/>
          <a:p>
            <a:pPr algn="just">
              <a:spcBef>
                <a:spcPct val="0"/>
              </a:spcBef>
            </a:pPr>
            <a:r>
              <a:rPr lang="en-US"/>
              <a:t>More dramatic, and more important managerially, are situations where there are multiple patterns that meet both tests for coherence. To illustrate these we need to consider several choice variables – at least two. Rather than drawing the relationship between the two dimensions of choice and performance in a three-dimensional picture, we look just at a contour map, as in Figure 6. The map there shows a ‘mountain’ with two ‘peaks,’ one to the northeast of the other, and a ‘high pass’ across a ridge between them. The curves connect choices with equal performance, and the arrows point ‘uphill.’ </a:t>
            </a:r>
          </a:p>
          <a:p>
            <a:endParaRPr lang="en-US"/>
          </a:p>
          <a:p>
            <a:pPr algn="just">
              <a:spcBef>
                <a:spcPct val="0"/>
              </a:spcBef>
            </a:pPr>
            <a:r>
              <a:rPr lang="en-US"/>
              <a:t>An important implication for management is that, when complementarities and non-concavities abound, decentralized local experimentation is not enough. Search and change must be coordinated. This does not mean they must be driven from above, in a command and control way. But leaving individual managers in charge of particular elements of the organization to find improvements on their own can fail miserably, as can experimentation that is limited in scope. Both can fail to find the better solution and instead leave the firm stuck at an inferior coherent point. This means either that realizing the best design either must be centrally coordinated – there needs to be a designer – or else that the different parties making the choices need to communicate intensively with one another. </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C083FE2-907B-4908-8077-5C0675C3CE0D}" type="slidenum">
              <a:rPr lang="en-US"/>
              <a:pPr/>
              <a:t>38</a:t>
            </a:fld>
            <a:endParaRPr lang="en-US"/>
          </a:p>
        </p:txBody>
      </p:sp>
      <p:sp>
        <p:nvSpPr>
          <p:cNvPr id="55299" name="Rectangle 2"/>
          <p:cNvSpPr>
            <a:spLocks noGrp="1" noRot="1" noChangeAspect="1" noChangeArrowheads="1" noTextEdit="1"/>
          </p:cNvSpPr>
          <p:nvPr>
            <p:ph type="sldImg"/>
          </p:nvPr>
        </p:nvSpPr>
        <p:spPr>
          <a:xfrm>
            <a:off x="404813" y="706438"/>
            <a:ext cx="6051550" cy="3405187"/>
          </a:xfrm>
          <a:ln/>
        </p:spPr>
      </p:sp>
      <p:sp>
        <p:nvSpPr>
          <p:cNvPr id="553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A73FD7E-9374-42EA-81A8-F47A81C907D9}" type="slidenum">
              <a:rPr lang="en-US"/>
              <a:pPr/>
              <a:t>39</a:t>
            </a:fld>
            <a:endParaRPr lang="en-US"/>
          </a:p>
        </p:txBody>
      </p:sp>
      <p:sp>
        <p:nvSpPr>
          <p:cNvPr id="56323" name="Rectangle 2"/>
          <p:cNvSpPr>
            <a:spLocks noGrp="1" noRot="1" noChangeAspect="1" noChangeArrowheads="1" noTextEdit="1"/>
          </p:cNvSpPr>
          <p:nvPr>
            <p:ph type="sldImg"/>
          </p:nvPr>
        </p:nvSpPr>
        <p:spPr>
          <a:xfrm>
            <a:off x="404813" y="706438"/>
            <a:ext cx="6051550" cy="3405187"/>
          </a:xfrm>
          <a:ln/>
        </p:spPr>
      </p:sp>
      <p:sp>
        <p:nvSpPr>
          <p:cNvPr id="563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AE93B-A4E8-4F70-AA1B-D82668136524}" type="slidenum">
              <a:rPr lang="en-US"/>
              <a:pPr/>
              <a:t>41</a:t>
            </a:fld>
            <a:endParaRPr lang="en-US"/>
          </a:p>
        </p:txBody>
      </p:sp>
      <p:sp>
        <p:nvSpPr>
          <p:cNvPr id="354306" name="Rectangle 2"/>
          <p:cNvSpPr>
            <a:spLocks noGrp="1" noRot="1" noChangeAspect="1" noChangeArrowheads="1" noTextEdit="1"/>
          </p:cNvSpPr>
          <p:nvPr>
            <p:ph type="sldImg"/>
          </p:nvPr>
        </p:nvSpPr>
        <p:spPr>
          <a:xfrm>
            <a:off x="139700" y="768350"/>
            <a:ext cx="6819900" cy="3836988"/>
          </a:xfrm>
          <a:ln/>
        </p:spPr>
      </p:sp>
      <p:sp>
        <p:nvSpPr>
          <p:cNvPr id="35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C2473F1-6FA8-4F1E-9AE8-DA3ED45C6E9E}" type="slidenum">
              <a:rPr lang="en-US"/>
              <a:pPr/>
              <a:t>5</a:t>
            </a:fld>
            <a:endParaRPr lang="en-US"/>
          </a:p>
        </p:txBody>
      </p:sp>
      <p:sp>
        <p:nvSpPr>
          <p:cNvPr id="23555" name="Rectangle 2"/>
          <p:cNvSpPr>
            <a:spLocks noGrp="1" noRot="1" noChangeAspect="1" noChangeArrowheads="1" noTextEdit="1"/>
          </p:cNvSpPr>
          <p:nvPr>
            <p:ph type="sldImg"/>
          </p:nvPr>
        </p:nvSpPr>
        <p:spPr>
          <a:xfrm>
            <a:off x="152400" y="774700"/>
            <a:ext cx="6794500" cy="3822700"/>
          </a:xfrm>
          <a:ln cap="flat"/>
        </p:spPr>
      </p:sp>
      <p:sp>
        <p:nvSpPr>
          <p:cNvPr id="23556" name="Rectangle 3"/>
          <p:cNvSpPr>
            <a:spLocks noGrp="1" noChangeArrowheads="1"/>
          </p:cNvSpPr>
          <p:nvPr>
            <p:ph type="body" idx="1"/>
          </p:nvPr>
        </p:nvSpPr>
        <p:spPr>
          <a:xfrm>
            <a:off x="945958" y="4861781"/>
            <a:ext cx="5207386" cy="4604560"/>
          </a:xfrm>
          <a:noFill/>
          <a:ln/>
        </p:spPr>
        <p:txBody>
          <a:bodyPr lIns="99720" tIns="49862" rIns="99720" bIns="49862"/>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404813" y="706438"/>
            <a:ext cx="6051550" cy="3405187"/>
          </a:xfrm>
          <a:ln/>
        </p:spPr>
      </p:sp>
      <p:sp>
        <p:nvSpPr>
          <p:cNvPr id="45059" name="Notes Placeholder 2"/>
          <p:cNvSpPr>
            <a:spLocks noGrp="1"/>
          </p:cNvSpPr>
          <p:nvPr>
            <p:ph type="body" idx="1"/>
          </p:nvPr>
        </p:nvSpPr>
        <p:spPr>
          <a:noFill/>
          <a:ln/>
        </p:spPr>
        <p:txBody>
          <a:bodyPr/>
          <a:lstStyle/>
          <a:p>
            <a:endParaRPr lang="en-GB"/>
          </a:p>
        </p:txBody>
      </p:sp>
      <p:sp>
        <p:nvSpPr>
          <p:cNvPr id="45060" name="Slide Number Placeholder 3"/>
          <p:cNvSpPr>
            <a:spLocks noGrp="1"/>
          </p:cNvSpPr>
          <p:nvPr>
            <p:ph type="sldNum" sz="quarter" idx="5"/>
          </p:nvPr>
        </p:nvSpPr>
        <p:spPr>
          <a:noFill/>
        </p:spPr>
        <p:txBody>
          <a:bodyPr/>
          <a:lstStyle/>
          <a:p>
            <a:fld id="{7F2159B8-DB7E-45FC-A3FD-9EA1B3D64864}" type="slidenum">
              <a:rPr lang="en-US"/>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7386297-BA75-4737-BF52-047CFDE635C4}" type="slidenum">
              <a:rPr lang="en-US"/>
              <a:pPr/>
              <a:t>43</a:t>
            </a:fld>
            <a:endParaRPr lang="en-US"/>
          </a:p>
        </p:txBody>
      </p:sp>
      <p:sp>
        <p:nvSpPr>
          <p:cNvPr id="563202" name="Rectangle 2"/>
          <p:cNvSpPr>
            <a:spLocks noGrp="1" noRot="1" noChangeAspect="1" noChangeArrowheads="1" noTextEdit="1"/>
          </p:cNvSpPr>
          <p:nvPr>
            <p:ph type="sldImg"/>
          </p:nvPr>
        </p:nvSpPr>
        <p:spPr>
          <a:xfrm>
            <a:off x="141288" y="769938"/>
            <a:ext cx="6816725" cy="3835400"/>
          </a:xfrm>
          <a:ln w="12700" cap="flat"/>
        </p:spPr>
      </p:sp>
      <p:sp>
        <p:nvSpPr>
          <p:cNvPr id="563203" name="Rectangle 3"/>
          <p:cNvSpPr>
            <a:spLocks noGrp="1" noChangeArrowheads="1"/>
          </p:cNvSpPr>
          <p:nvPr>
            <p:ph type="body" idx="1"/>
          </p:nvPr>
        </p:nvSpPr>
        <p:spPr>
          <a:xfrm>
            <a:off x="709613" y="4862513"/>
            <a:ext cx="5680075" cy="4603750"/>
          </a:xfrm>
          <a:ln/>
        </p:spPr>
        <p:txBody>
          <a:bodyPr lIns="97332" tIns="48667" rIns="97332" bIns="48667"/>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7238AE6-18ED-4615-B44A-3C1E82056BC6}" type="slidenum">
              <a:rPr lang="en-US"/>
              <a:pPr/>
              <a:t>44</a:t>
            </a:fld>
            <a:endParaRPr lang="en-US"/>
          </a:p>
        </p:txBody>
      </p:sp>
      <p:sp>
        <p:nvSpPr>
          <p:cNvPr id="565250" name="Rectangle 2"/>
          <p:cNvSpPr>
            <a:spLocks noGrp="1" noRot="1" noChangeAspect="1" noChangeArrowheads="1" noTextEdit="1"/>
          </p:cNvSpPr>
          <p:nvPr>
            <p:ph type="sldImg"/>
          </p:nvPr>
        </p:nvSpPr>
        <p:spPr>
          <a:xfrm>
            <a:off x="166688" y="790575"/>
            <a:ext cx="6767512" cy="3808413"/>
          </a:xfrm>
          <a:ln/>
        </p:spPr>
      </p:sp>
      <p:sp>
        <p:nvSpPr>
          <p:cNvPr id="565251" name="Rectangle 3"/>
          <p:cNvSpPr>
            <a:spLocks noGrp="1" noChangeArrowheads="1"/>
          </p:cNvSpPr>
          <p:nvPr>
            <p:ph type="body" idx="1"/>
          </p:nvPr>
        </p:nvSpPr>
        <p:spPr>
          <a:xfrm>
            <a:off x="947738" y="4862513"/>
            <a:ext cx="5203825" cy="4586287"/>
          </a:xfrm>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2C69B-D6F5-4B13-9622-4864AA6BEA16}" type="slidenum">
              <a:rPr lang="en-US"/>
              <a:pPr/>
              <a:t>46</a:t>
            </a:fld>
            <a:endParaRPr lang="en-US"/>
          </a:p>
        </p:txBody>
      </p:sp>
      <p:sp>
        <p:nvSpPr>
          <p:cNvPr id="353282" name="Rectangle 2"/>
          <p:cNvSpPr>
            <a:spLocks noGrp="1" noRot="1" noChangeAspect="1" noChangeArrowheads="1" noTextEdit="1"/>
          </p:cNvSpPr>
          <p:nvPr>
            <p:ph type="sldImg"/>
          </p:nvPr>
        </p:nvSpPr>
        <p:spPr>
          <a:xfrm>
            <a:off x="139700" y="768350"/>
            <a:ext cx="6819900" cy="3836988"/>
          </a:xfrm>
          <a:ln/>
        </p:spPr>
      </p:sp>
      <p:sp>
        <p:nvSpPr>
          <p:cNvPr id="35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404813" y="706438"/>
            <a:ext cx="6051550" cy="3405187"/>
          </a:xfrm>
          <a:ln/>
        </p:spPr>
      </p:sp>
      <p:sp>
        <p:nvSpPr>
          <p:cNvPr id="35843" name="Notes Placeholder 2"/>
          <p:cNvSpPr>
            <a:spLocks noGrp="1"/>
          </p:cNvSpPr>
          <p:nvPr>
            <p:ph type="body" idx="1"/>
          </p:nvPr>
        </p:nvSpPr>
        <p:spPr>
          <a:noFill/>
          <a:ln/>
        </p:spPr>
        <p:txBody>
          <a:bodyPr/>
          <a:lstStyle/>
          <a:p>
            <a:endParaRPr lang="en-GB"/>
          </a:p>
        </p:txBody>
      </p:sp>
      <p:sp>
        <p:nvSpPr>
          <p:cNvPr id="35844" name="Slide Number Placeholder 3"/>
          <p:cNvSpPr>
            <a:spLocks noGrp="1"/>
          </p:cNvSpPr>
          <p:nvPr>
            <p:ph type="sldNum" sz="quarter" idx="5"/>
          </p:nvPr>
        </p:nvSpPr>
        <p:spPr>
          <a:noFill/>
        </p:spPr>
        <p:txBody>
          <a:bodyPr/>
          <a:lstStyle/>
          <a:p>
            <a:fld id="{F73036DC-D6F4-4611-AC88-62AAA163D0F7}" type="slidenum">
              <a:rPr lang="en-US"/>
              <a:pPr/>
              <a:t>47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4813" y="706438"/>
            <a:ext cx="6051550" cy="3405187"/>
          </a:xfrm>
          <a:ln/>
        </p:spPr>
      </p:sp>
      <p:sp>
        <p:nvSpPr>
          <p:cNvPr id="36867" name="Notes Placeholder 2"/>
          <p:cNvSpPr>
            <a:spLocks noGrp="1"/>
          </p:cNvSpPr>
          <p:nvPr>
            <p:ph type="body" idx="1"/>
          </p:nvPr>
        </p:nvSpPr>
        <p:spPr>
          <a:noFill/>
          <a:ln/>
        </p:spPr>
        <p:txBody>
          <a:bodyPr/>
          <a:lstStyle/>
          <a:p>
            <a:endParaRPr lang="en-GB"/>
          </a:p>
        </p:txBody>
      </p:sp>
      <p:sp>
        <p:nvSpPr>
          <p:cNvPr id="36868" name="Slide Number Placeholder 3"/>
          <p:cNvSpPr>
            <a:spLocks noGrp="1"/>
          </p:cNvSpPr>
          <p:nvPr>
            <p:ph type="sldNum" sz="quarter" idx="5"/>
          </p:nvPr>
        </p:nvSpPr>
        <p:spPr>
          <a:noFill/>
        </p:spPr>
        <p:txBody>
          <a:bodyPr/>
          <a:lstStyle/>
          <a:p>
            <a:fld id="{2AD013D9-5442-439D-82EE-48BCF1D6B527}" type="slidenum">
              <a:rPr lang="en-US"/>
              <a:pPr/>
              <a:t>48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E5D33AE-9724-4D25-AB70-87990072B850}" type="slidenum">
              <a:rPr lang="en-US"/>
              <a:pPr/>
              <a:t>49</a:t>
            </a:fld>
            <a:endParaRPr lang="en-US"/>
          </a:p>
        </p:txBody>
      </p:sp>
      <p:sp>
        <p:nvSpPr>
          <p:cNvPr id="37891" name="Rectangle 2"/>
          <p:cNvSpPr>
            <a:spLocks noGrp="1" noRot="1" noChangeAspect="1" noChangeArrowheads="1" noTextEdit="1"/>
          </p:cNvSpPr>
          <p:nvPr>
            <p:ph type="sldImg"/>
          </p:nvPr>
        </p:nvSpPr>
        <p:spPr>
          <a:xfrm>
            <a:off x="393700" y="692150"/>
            <a:ext cx="6070600" cy="3416300"/>
          </a:xfrm>
          <a:ln cap="flat"/>
        </p:spPr>
      </p:sp>
      <p:sp>
        <p:nvSpPr>
          <p:cNvPr id="37892" name="Rectangle 3"/>
          <p:cNvSpPr>
            <a:spLocks noGrp="1" noChangeArrowheads="1"/>
          </p:cNvSpPr>
          <p:nvPr>
            <p:ph type="body" idx="1"/>
          </p:nvPr>
        </p:nvSpPr>
        <p:spPr>
          <a:xfrm>
            <a:off x="913805" y="4343704"/>
            <a:ext cx="5030391" cy="4113892"/>
          </a:xfrm>
          <a:noFill/>
          <a:ln/>
        </p:spPr>
        <p:txBody>
          <a:bodyPr lIns="92061" tIns="46032" rIns="92061" bIns="46032"/>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404813" y="706438"/>
            <a:ext cx="6051550" cy="3405187"/>
          </a:xfrm>
          <a:ln/>
        </p:spPr>
      </p:sp>
      <p:sp>
        <p:nvSpPr>
          <p:cNvPr id="38915" name="Notes Placeholder 2"/>
          <p:cNvSpPr>
            <a:spLocks noGrp="1"/>
          </p:cNvSpPr>
          <p:nvPr>
            <p:ph type="body" idx="1"/>
          </p:nvPr>
        </p:nvSpPr>
        <p:spPr>
          <a:noFill/>
          <a:ln/>
        </p:spPr>
        <p:txBody>
          <a:bodyPr/>
          <a:lstStyle/>
          <a:p>
            <a:endParaRPr lang="en-GB"/>
          </a:p>
        </p:txBody>
      </p:sp>
      <p:sp>
        <p:nvSpPr>
          <p:cNvPr id="38916" name="Slide Number Placeholder 3"/>
          <p:cNvSpPr>
            <a:spLocks noGrp="1"/>
          </p:cNvSpPr>
          <p:nvPr>
            <p:ph type="sldNum" sz="quarter" idx="5"/>
          </p:nvPr>
        </p:nvSpPr>
        <p:spPr>
          <a:noFill/>
        </p:spPr>
        <p:txBody>
          <a:bodyPr/>
          <a:lstStyle/>
          <a:p>
            <a:fld id="{183085FD-8DF3-4267-AB4A-8A8C3CA87F0D}" type="slidenum">
              <a:rPr lang="en-US"/>
              <a:pPr/>
              <a:t>50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404813" y="706438"/>
            <a:ext cx="6051550" cy="3405187"/>
          </a:xfrm>
          <a:ln/>
        </p:spPr>
      </p:sp>
      <p:sp>
        <p:nvSpPr>
          <p:cNvPr id="39939" name="Notes Placeholder 2"/>
          <p:cNvSpPr>
            <a:spLocks noGrp="1"/>
          </p:cNvSpPr>
          <p:nvPr>
            <p:ph type="body" idx="1"/>
          </p:nvPr>
        </p:nvSpPr>
        <p:spPr>
          <a:noFill/>
          <a:ln/>
        </p:spPr>
        <p:txBody>
          <a:bodyPr/>
          <a:lstStyle/>
          <a:p>
            <a:endParaRPr lang="en-GB"/>
          </a:p>
        </p:txBody>
      </p:sp>
      <p:sp>
        <p:nvSpPr>
          <p:cNvPr id="39940" name="Slide Number Placeholder 3"/>
          <p:cNvSpPr>
            <a:spLocks noGrp="1"/>
          </p:cNvSpPr>
          <p:nvPr>
            <p:ph type="sldNum" sz="quarter" idx="5"/>
          </p:nvPr>
        </p:nvSpPr>
        <p:spPr>
          <a:noFill/>
        </p:spPr>
        <p:txBody>
          <a:bodyPr/>
          <a:lstStyle/>
          <a:p>
            <a:fld id="{A9E8BFE9-3B38-46C0-B8F7-58D86A6D0CE7}" type="slidenum">
              <a:rPr lang="en-US"/>
              <a:pPr/>
              <a:t>51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04813" y="706438"/>
            <a:ext cx="6051550" cy="3405187"/>
          </a:xfrm>
          <a:ln/>
        </p:spPr>
      </p:sp>
      <p:sp>
        <p:nvSpPr>
          <p:cNvPr id="40963" name="Notes Placeholder 2"/>
          <p:cNvSpPr>
            <a:spLocks noGrp="1"/>
          </p:cNvSpPr>
          <p:nvPr>
            <p:ph type="body" idx="1"/>
          </p:nvPr>
        </p:nvSpPr>
        <p:spPr>
          <a:noFill/>
          <a:ln/>
        </p:spPr>
        <p:txBody>
          <a:bodyPr/>
          <a:lstStyle/>
          <a:p>
            <a:endParaRPr lang="en-GB"/>
          </a:p>
        </p:txBody>
      </p:sp>
      <p:sp>
        <p:nvSpPr>
          <p:cNvPr id="40964" name="Slide Number Placeholder 3"/>
          <p:cNvSpPr>
            <a:spLocks noGrp="1"/>
          </p:cNvSpPr>
          <p:nvPr>
            <p:ph type="sldNum" sz="quarter" idx="5"/>
          </p:nvPr>
        </p:nvSpPr>
        <p:spPr>
          <a:noFill/>
        </p:spPr>
        <p:txBody>
          <a:bodyPr/>
          <a:lstStyle/>
          <a:p>
            <a:fld id="{407D4435-0960-4C9B-BD9B-ED08AD1DB298}" type="slidenum">
              <a:rPr lang="en-US"/>
              <a:pPr/>
              <a:t>52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4124FB09-19B0-4C71-AC6C-05832C16C452}" type="slidenum">
              <a:rPr lang="en-US"/>
              <a:pPr/>
              <a:t>6</a:t>
            </a:fld>
            <a:endParaRPr lang="en-US"/>
          </a:p>
        </p:txBody>
      </p:sp>
      <p:sp>
        <p:nvSpPr>
          <p:cNvPr id="24579" name="Rectangle 2"/>
          <p:cNvSpPr>
            <a:spLocks noGrp="1" noRot="1" noChangeAspect="1" noChangeArrowheads="1" noTextEdit="1"/>
          </p:cNvSpPr>
          <p:nvPr>
            <p:ph type="sldImg"/>
          </p:nvPr>
        </p:nvSpPr>
        <p:spPr>
          <a:xfrm>
            <a:off x="95250" y="746125"/>
            <a:ext cx="6883400" cy="3873500"/>
          </a:xfrm>
          <a:ln/>
        </p:spPr>
      </p:sp>
      <p:sp>
        <p:nvSpPr>
          <p:cNvPr id="24580" name="Rectangle 3"/>
          <p:cNvSpPr>
            <a:spLocks noGrp="1" noChangeArrowheads="1"/>
          </p:cNvSpPr>
          <p:nvPr>
            <p:ph type="body" idx="1"/>
          </p:nvPr>
        </p:nvSpPr>
        <p:spPr>
          <a:xfrm>
            <a:off x="936714" y="4868549"/>
            <a:ext cx="5176573" cy="4619791"/>
          </a:xfrm>
          <a:noFill/>
          <a:ln/>
        </p:spPr>
        <p:txBody>
          <a:bodyPr lIns="97244" tIns="48641" rIns="97244" bIns="48641"/>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04813" y="706438"/>
            <a:ext cx="6051550" cy="3405187"/>
          </a:xfrm>
          <a:ln/>
        </p:spPr>
      </p:sp>
      <p:sp>
        <p:nvSpPr>
          <p:cNvPr id="41987" name="Notes Placeholder 2"/>
          <p:cNvSpPr>
            <a:spLocks noGrp="1"/>
          </p:cNvSpPr>
          <p:nvPr>
            <p:ph type="body" idx="1"/>
          </p:nvPr>
        </p:nvSpPr>
        <p:spPr>
          <a:noFill/>
          <a:ln/>
        </p:spPr>
        <p:txBody>
          <a:bodyPr/>
          <a:lstStyle/>
          <a:p>
            <a:endParaRPr lang="en-GB"/>
          </a:p>
        </p:txBody>
      </p:sp>
      <p:sp>
        <p:nvSpPr>
          <p:cNvPr id="41988" name="Slide Number Placeholder 3"/>
          <p:cNvSpPr>
            <a:spLocks noGrp="1"/>
          </p:cNvSpPr>
          <p:nvPr>
            <p:ph type="sldNum" sz="quarter" idx="5"/>
          </p:nvPr>
        </p:nvSpPr>
        <p:spPr>
          <a:noFill/>
        </p:spPr>
        <p:txBody>
          <a:bodyPr/>
          <a:lstStyle/>
          <a:p>
            <a:fld id="{AE097A18-4792-4E3C-944F-D80AA5C617A7}" type="slidenum">
              <a:rPr lang="en-US"/>
              <a:pPr/>
              <a:t>53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404813" y="706438"/>
            <a:ext cx="6051550" cy="3405187"/>
          </a:xfrm>
          <a:ln/>
        </p:spPr>
      </p:sp>
      <p:sp>
        <p:nvSpPr>
          <p:cNvPr id="43011" name="Notes Placeholder 2"/>
          <p:cNvSpPr>
            <a:spLocks noGrp="1"/>
          </p:cNvSpPr>
          <p:nvPr>
            <p:ph type="body" idx="1"/>
          </p:nvPr>
        </p:nvSpPr>
        <p:spPr>
          <a:noFill/>
          <a:ln/>
        </p:spPr>
        <p:txBody>
          <a:bodyPr/>
          <a:lstStyle/>
          <a:p>
            <a:endParaRPr lang="en-GB"/>
          </a:p>
        </p:txBody>
      </p:sp>
      <p:sp>
        <p:nvSpPr>
          <p:cNvPr id="43012" name="Slide Number Placeholder 3"/>
          <p:cNvSpPr>
            <a:spLocks noGrp="1"/>
          </p:cNvSpPr>
          <p:nvPr>
            <p:ph type="sldNum" sz="quarter" idx="5"/>
          </p:nvPr>
        </p:nvSpPr>
        <p:spPr>
          <a:noFill/>
        </p:spPr>
        <p:txBody>
          <a:bodyPr/>
          <a:lstStyle/>
          <a:p>
            <a:fld id="{D99F2D0C-4771-4F07-9F96-508B86125EE2}" type="slidenum">
              <a:rPr lang="en-US"/>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404813" y="706438"/>
            <a:ext cx="6051550" cy="3405187"/>
          </a:xfrm>
          <a:ln/>
        </p:spPr>
      </p:sp>
      <p:sp>
        <p:nvSpPr>
          <p:cNvPr id="63491" name="Notes Placeholder 2"/>
          <p:cNvSpPr>
            <a:spLocks noGrp="1"/>
          </p:cNvSpPr>
          <p:nvPr>
            <p:ph type="body" idx="1"/>
          </p:nvPr>
        </p:nvSpPr>
        <p:spPr>
          <a:noFill/>
          <a:ln/>
        </p:spPr>
        <p:txBody>
          <a:bodyPr/>
          <a:lstStyle/>
          <a:p>
            <a:endParaRPr lang="en-GB"/>
          </a:p>
        </p:txBody>
      </p:sp>
      <p:sp>
        <p:nvSpPr>
          <p:cNvPr id="63492" name="Slide Number Placeholder 3"/>
          <p:cNvSpPr>
            <a:spLocks noGrp="1"/>
          </p:cNvSpPr>
          <p:nvPr>
            <p:ph type="sldNum" sz="quarter" idx="5"/>
          </p:nvPr>
        </p:nvSpPr>
        <p:spPr>
          <a:noFill/>
        </p:spPr>
        <p:txBody>
          <a:bodyPr/>
          <a:lstStyle/>
          <a:p>
            <a:fld id="{FCEA7653-44AA-450C-92C7-F4991695F762}" type="slidenum">
              <a:rPr lang="en-US"/>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404813" y="706438"/>
            <a:ext cx="6051550" cy="3405187"/>
          </a:xfrm>
          <a:ln/>
        </p:spPr>
      </p:sp>
      <p:sp>
        <p:nvSpPr>
          <p:cNvPr id="64515" name="Notes Placeholder 2"/>
          <p:cNvSpPr>
            <a:spLocks noGrp="1"/>
          </p:cNvSpPr>
          <p:nvPr>
            <p:ph type="body" idx="1"/>
          </p:nvPr>
        </p:nvSpPr>
        <p:spPr>
          <a:noFill/>
          <a:ln/>
        </p:spPr>
        <p:txBody>
          <a:bodyPr/>
          <a:lstStyle/>
          <a:p>
            <a:endParaRPr lang="en-GB"/>
          </a:p>
        </p:txBody>
      </p:sp>
      <p:sp>
        <p:nvSpPr>
          <p:cNvPr id="64516" name="Slide Number Placeholder 3"/>
          <p:cNvSpPr>
            <a:spLocks noGrp="1"/>
          </p:cNvSpPr>
          <p:nvPr>
            <p:ph type="sldNum" sz="quarter" idx="5"/>
          </p:nvPr>
        </p:nvSpPr>
        <p:spPr>
          <a:noFill/>
        </p:spPr>
        <p:txBody>
          <a:bodyPr/>
          <a:lstStyle/>
          <a:p>
            <a:fld id="{5FCBC480-0CC5-4330-BAC4-E41FA46F7AC1}" type="slidenum">
              <a:rPr lang="en-US"/>
              <a:pPr/>
              <a:t>56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9592211-DE37-49E7-B9B4-842F3C3A469F}" type="slidenum">
              <a:rPr lang="en-US"/>
              <a:pPr/>
              <a:t>7</a:t>
            </a:fld>
            <a:endParaRPr lang="en-US"/>
          </a:p>
        </p:txBody>
      </p:sp>
      <p:sp>
        <p:nvSpPr>
          <p:cNvPr id="27651" name="Rectangle 2"/>
          <p:cNvSpPr>
            <a:spLocks noGrp="1" noRot="1" noChangeAspect="1" noChangeArrowheads="1" noTextEdit="1"/>
          </p:cNvSpPr>
          <p:nvPr>
            <p:ph type="sldImg"/>
          </p:nvPr>
        </p:nvSpPr>
        <p:spPr>
          <a:xfrm>
            <a:off x="141288" y="768350"/>
            <a:ext cx="6818312" cy="3836988"/>
          </a:xfrm>
          <a:ln/>
        </p:spPr>
      </p:sp>
      <p:sp>
        <p:nvSpPr>
          <p:cNvPr id="27652" name="Rectangle 3"/>
          <p:cNvSpPr>
            <a:spLocks noGrp="1" noChangeArrowheads="1"/>
          </p:cNvSpPr>
          <p:nvPr>
            <p:ph type="body" idx="1"/>
          </p:nvPr>
        </p:nvSpPr>
        <p:spPr>
          <a:xfrm>
            <a:off x="945958" y="4861781"/>
            <a:ext cx="5207386" cy="4604560"/>
          </a:xfrm>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63513" y="790575"/>
            <a:ext cx="6775450" cy="3811588"/>
          </a:xfrm>
          <a:ln/>
        </p:spPr>
      </p:sp>
      <p:sp>
        <p:nvSpPr>
          <p:cNvPr id="32771" name="Notes Placeholder 2"/>
          <p:cNvSpPr>
            <a:spLocks noGrp="1"/>
          </p:cNvSpPr>
          <p:nvPr>
            <p:ph type="body" idx="1"/>
          </p:nvPr>
        </p:nvSpPr>
        <p:spPr>
          <a:noFill/>
          <a:ln/>
        </p:spPr>
        <p:txBody>
          <a:bodyPr/>
          <a:lstStyle/>
          <a:p>
            <a:endParaRPr lang="en-GB"/>
          </a:p>
        </p:txBody>
      </p:sp>
      <p:sp>
        <p:nvSpPr>
          <p:cNvPr id="32772" name="Slide Number Placeholder 3"/>
          <p:cNvSpPr>
            <a:spLocks noGrp="1"/>
          </p:cNvSpPr>
          <p:nvPr>
            <p:ph type="sldNum" sz="quarter" idx="5"/>
          </p:nvPr>
        </p:nvSpPr>
        <p:spPr>
          <a:noFill/>
        </p:spPr>
        <p:txBody>
          <a:bodyPr/>
          <a:lstStyle/>
          <a:p>
            <a:fld id="{A5EE758E-B6D1-43EF-AB4A-9D57DD0A7D3D}" type="slidenum">
              <a:rPr lang="en-US"/>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44DF54A-A186-45EB-859D-F4D855B25A9B}" type="slidenum">
              <a:rPr lang="en-US"/>
              <a:pPr/>
              <a:t>9</a:t>
            </a:fld>
            <a:endParaRPr lang="en-US"/>
          </a:p>
        </p:txBody>
      </p:sp>
      <p:sp>
        <p:nvSpPr>
          <p:cNvPr id="33795" name="Rectangle 2"/>
          <p:cNvSpPr>
            <a:spLocks noGrp="1" noRot="1" noChangeAspect="1" noChangeArrowheads="1" noTextEdit="1"/>
          </p:cNvSpPr>
          <p:nvPr>
            <p:ph type="sldImg"/>
          </p:nvPr>
        </p:nvSpPr>
        <p:spPr>
          <a:xfrm>
            <a:off x="138113" y="765175"/>
            <a:ext cx="6824662" cy="3840163"/>
          </a:xfrm>
          <a:ln/>
        </p:spPr>
      </p:sp>
      <p:sp>
        <p:nvSpPr>
          <p:cNvPr id="33796" name="Rectangle 3"/>
          <p:cNvSpPr>
            <a:spLocks noGrp="1" noChangeArrowheads="1"/>
          </p:cNvSpPr>
          <p:nvPr>
            <p:ph type="body" idx="1"/>
          </p:nvPr>
        </p:nvSpPr>
        <p:spPr>
          <a:xfrm>
            <a:off x="945958" y="4861781"/>
            <a:ext cx="5207386" cy="4606253"/>
          </a:xfrm>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404813" y="706438"/>
            <a:ext cx="6051550" cy="3405187"/>
          </a:xfrm>
          <a:ln/>
        </p:spPr>
      </p:sp>
      <p:sp>
        <p:nvSpPr>
          <p:cNvPr id="57347" name="Notes Placeholder 2"/>
          <p:cNvSpPr>
            <a:spLocks noGrp="1"/>
          </p:cNvSpPr>
          <p:nvPr>
            <p:ph type="body" idx="1"/>
          </p:nvPr>
        </p:nvSpPr>
        <p:spPr>
          <a:noFill/>
          <a:ln/>
        </p:spPr>
        <p:txBody>
          <a:bodyPr/>
          <a:lstStyle/>
          <a:p>
            <a:endParaRPr lang="en-GB"/>
          </a:p>
        </p:txBody>
      </p:sp>
      <p:sp>
        <p:nvSpPr>
          <p:cNvPr id="57348" name="Slide Number Placeholder 3"/>
          <p:cNvSpPr>
            <a:spLocks noGrp="1"/>
          </p:cNvSpPr>
          <p:nvPr>
            <p:ph type="sldNum" sz="quarter" idx="5"/>
          </p:nvPr>
        </p:nvSpPr>
        <p:spPr>
          <a:noFill/>
        </p:spPr>
        <p:txBody>
          <a:bodyPr/>
          <a:lstStyle/>
          <a:p>
            <a:fld id="{9E9D2897-4D1A-455F-9996-16FA827892A4}" type="slidenum">
              <a:rPr lang="en-US"/>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EF471CD-63D5-4541-A7ED-141CE17FD957}" type="slidenum">
              <a:rPr lang="en-US"/>
              <a:pPr/>
              <a:t>17</a:t>
            </a:fld>
            <a:endParaRPr lang="en-US"/>
          </a:p>
        </p:txBody>
      </p:sp>
      <p:sp>
        <p:nvSpPr>
          <p:cNvPr id="60419" name="Rectangle 2"/>
          <p:cNvSpPr>
            <a:spLocks noGrp="1" noRot="1" noChangeAspect="1" noChangeArrowheads="1" noTextEdit="1"/>
          </p:cNvSpPr>
          <p:nvPr>
            <p:ph type="sldImg"/>
          </p:nvPr>
        </p:nvSpPr>
        <p:spPr>
          <a:xfrm>
            <a:off x="382588" y="684213"/>
            <a:ext cx="6094412" cy="3429000"/>
          </a:xfrm>
          <a:ln/>
        </p:spPr>
      </p:sp>
      <p:sp>
        <p:nvSpPr>
          <p:cNvPr id="60420" name="Rectangle 3"/>
          <p:cNvSpPr>
            <a:spLocks noGrp="1" noChangeArrowheads="1"/>
          </p:cNvSpPr>
          <p:nvPr>
            <p:ph type="body" idx="1"/>
          </p:nvPr>
        </p:nvSpPr>
        <p:spPr>
          <a:xfrm>
            <a:off x="686098" y="4343703"/>
            <a:ext cx="5485805" cy="4115405"/>
          </a:xfrm>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7" name="Picture 4"/>
          <p:cNvPicPr>
            <a:picLocks noChangeAspect="1" noChangeArrowheads="1"/>
          </p:cNvPicPr>
          <p:nvPr/>
        </p:nvPicPr>
        <p:blipFill>
          <a:blip r:embed="rId2" cstate="print"/>
          <a:srcRect/>
          <a:stretch>
            <a:fillRect/>
          </a:stretch>
        </p:blipFill>
        <p:spPr bwMode="auto">
          <a:xfrm>
            <a:off x="4751918" y="981075"/>
            <a:ext cx="3407833" cy="698500"/>
          </a:xfrm>
          <a:prstGeom prst="rect">
            <a:avLst/>
          </a:prstGeom>
          <a:noFill/>
          <a:ln w="12700">
            <a:noFill/>
            <a:miter lim="800000"/>
            <a:headEnd type="none" w="sm" len="sm"/>
            <a:tailEnd type="none" w="sm" len="sm"/>
          </a:ln>
        </p:spPr>
      </p:pic>
      <p:sp>
        <p:nvSpPr>
          <p:cNvPr id="8" name="7 Título"/>
          <p:cNvSpPr>
            <a:spLocks noGrp="1"/>
          </p:cNvSpPr>
          <p:nvPr>
            <p:ph type="ctrTitle"/>
          </p:nvPr>
        </p:nvSpPr>
        <p:spPr>
          <a:xfrm>
            <a:off x="3048000" y="3124200"/>
            <a:ext cx="82296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18" name="16 Marcador de pie de página"/>
          <p:cNvSpPr>
            <a:spLocks noGrp="1"/>
          </p:cNvSpPr>
          <p:nvPr>
            <p:ph type="ftr" sz="quarter" idx="10"/>
          </p:nvPr>
        </p:nvSpPr>
        <p:spPr bwMode="auto">
          <a:xfrm rot="5400000">
            <a:off x="10045701" y="4117447"/>
            <a:ext cx="3657600" cy="512233"/>
          </a:xfrm>
        </p:spPr>
        <p:txBody>
          <a:bodyPr/>
          <a:lstStyle>
            <a:lvl1pPr>
              <a:defRPr/>
            </a:lvl1pPr>
          </a:lstStyle>
          <a:p>
            <a:pPr>
              <a:defRPr/>
            </a:pPr>
            <a:endParaRPr lang="en-US"/>
          </a:p>
        </p:txBody>
      </p:sp>
      <p:sp>
        <p:nvSpPr>
          <p:cNvPr id="19" name="28 Marcador de número de diapositiva"/>
          <p:cNvSpPr>
            <a:spLocks noGrp="1"/>
          </p:cNvSpPr>
          <p:nvPr>
            <p:ph type="sldNum" sz="quarter" idx="11"/>
          </p:nvPr>
        </p:nvSpPr>
        <p:spPr bwMode="auto">
          <a:xfrm>
            <a:off x="1767417" y="4929189"/>
            <a:ext cx="812800" cy="517525"/>
          </a:xfrm>
        </p:spPr>
        <p:txBody>
          <a:bodyPr/>
          <a:lstStyle>
            <a:lvl1pPr>
              <a:defRPr/>
            </a:lvl1pPr>
          </a:lstStyle>
          <a:p>
            <a:pPr>
              <a:defRPr/>
            </a:pPr>
            <a:fld id="{DF0FB80F-4688-49AE-861D-20835D7C748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609600" y="1600200"/>
            <a:ext cx="9956800" cy="487375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8 Marcador de número de diapositiva"/>
          <p:cNvSpPr>
            <a:spLocks noGrp="1"/>
          </p:cNvSpPr>
          <p:nvPr>
            <p:ph type="sldNum" sz="quarter" idx="10"/>
          </p:nvPr>
        </p:nvSpPr>
        <p:spPr/>
        <p:txBody>
          <a:bodyPr rtlCol="0"/>
          <a:lstStyle>
            <a:lvl1pPr>
              <a:defRPr/>
            </a:lvl1pPr>
          </a:lstStyle>
          <a:p>
            <a:pPr>
              <a:defRPr/>
            </a:pPr>
            <a:fld id="{9C05A695-963D-41A4-8E78-8A7F68ED28B8}" type="slidenum">
              <a:rPr lang="en-US"/>
              <a:pPr>
                <a:defRPr/>
              </a:pPr>
              <a:t>‹#›</a:t>
            </a:fld>
            <a:endParaRPr lang="en-US"/>
          </a:p>
        </p:txBody>
      </p:sp>
      <p:sp>
        <p:nvSpPr>
          <p:cNvPr id="5" name="9 Marcador de pie de página"/>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609600" y="1600200"/>
            <a:ext cx="48768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5693664" y="1600200"/>
            <a:ext cx="48768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2 Marcador de pie de página"/>
          <p:cNvSpPr>
            <a:spLocks noGrp="1"/>
          </p:cNvSpPr>
          <p:nvPr>
            <p:ph type="ftr" sz="quarter" idx="10"/>
          </p:nvPr>
        </p:nvSpPr>
        <p:spPr/>
        <p:txBody>
          <a:bodyPr/>
          <a:lstStyle>
            <a:lvl1pPr>
              <a:defRPr/>
            </a:lvl1pPr>
          </a:lstStyle>
          <a:p>
            <a:pPr>
              <a:defRPr/>
            </a:pPr>
            <a:endParaRPr lang="en-US"/>
          </a:p>
        </p:txBody>
      </p:sp>
      <p:sp>
        <p:nvSpPr>
          <p:cNvPr id="6" name="22 Marcador de número de diapositiva"/>
          <p:cNvSpPr>
            <a:spLocks noGrp="1"/>
          </p:cNvSpPr>
          <p:nvPr>
            <p:ph type="sldNum" sz="quarter" idx="11"/>
          </p:nvPr>
        </p:nvSpPr>
        <p:spPr/>
        <p:txBody>
          <a:bodyPr/>
          <a:lstStyle>
            <a:lvl1pPr>
              <a:defRPr/>
            </a:lvl1pPr>
          </a:lstStyle>
          <a:p>
            <a:pPr>
              <a:defRPr/>
            </a:pPr>
            <a:fld id="{3DC7F071-AAA7-449A-A3BD-52CD51B846D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100584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609600" y="2362200"/>
            <a:ext cx="48768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5829300" y="2362200"/>
            <a:ext cx="48768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6 Marcador de fecha"/>
          <p:cNvSpPr>
            <a:spLocks noGrp="1"/>
          </p:cNvSpPr>
          <p:nvPr>
            <p:ph type="dt" sz="half" idx="10"/>
          </p:nvPr>
        </p:nvSpPr>
        <p:spPr>
          <a:xfrm rot="5400000">
            <a:off x="10453954" y="1017853"/>
            <a:ext cx="2011362" cy="512233"/>
          </a:xfrm>
          <a:prstGeom prst="rect">
            <a:avLst/>
          </a:prstGeom>
        </p:spPr>
        <p:txBody>
          <a:bodyPr/>
          <a:lstStyle>
            <a:lvl1pPr fontAlgn="auto">
              <a:spcBef>
                <a:spcPts val="0"/>
              </a:spcBef>
              <a:spcAft>
                <a:spcPts val="0"/>
              </a:spcAft>
              <a:defRPr>
                <a:latin typeface="+mn-lt"/>
                <a:cs typeface="+mn-cs"/>
              </a:defRPr>
            </a:lvl1pPr>
          </a:lstStyle>
          <a:p>
            <a:pPr>
              <a:defRPr/>
            </a:pPr>
            <a:fld id="{EE476B42-FCF5-4B86-B776-6AEFE5C47B7C}" type="datetimeFigureOut">
              <a:rPr lang="en-US"/>
              <a:pPr>
                <a:defRPr/>
              </a:pPr>
              <a:t>1/4/2021</a:t>
            </a:fld>
            <a:endParaRPr lang="en-US"/>
          </a:p>
        </p:txBody>
      </p:sp>
      <p:sp>
        <p:nvSpPr>
          <p:cNvPr id="8" name="7 Marcador de pie de página"/>
          <p:cNvSpPr>
            <a:spLocks noGrp="1"/>
          </p:cNvSpPr>
          <p:nvPr>
            <p:ph type="ftr" sz="quarter" idx="11"/>
          </p:nvPr>
        </p:nvSpPr>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p:txBody>
          <a:bodyPr/>
          <a:lstStyle>
            <a:lvl1pPr>
              <a:defRPr/>
            </a:lvl1pPr>
          </a:lstStyle>
          <a:p>
            <a:pPr>
              <a:defRPr/>
            </a:pPr>
            <a:fld id="{28E0F9FC-6361-4D45-A5AE-4DEA03DDD0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a:xfrm rot="5400000">
            <a:off x="10453954" y="1017853"/>
            <a:ext cx="2011362" cy="512233"/>
          </a:xfrm>
          <a:prstGeom prst="rect">
            <a:avLst/>
          </a:prstGeom>
        </p:spPr>
        <p:txBody>
          <a:bodyPr rtlCol="0"/>
          <a:lstStyle>
            <a:lvl1pPr fontAlgn="auto">
              <a:spcBef>
                <a:spcPts val="0"/>
              </a:spcBef>
              <a:spcAft>
                <a:spcPts val="0"/>
              </a:spcAft>
              <a:defRPr>
                <a:latin typeface="+mn-lt"/>
                <a:cs typeface="+mn-cs"/>
              </a:defRPr>
            </a:lvl1pPr>
          </a:lstStyle>
          <a:p>
            <a:pPr>
              <a:defRPr/>
            </a:pPr>
            <a:fld id="{61D0771A-8EA3-401A-A49C-9B4DFBBD62DF}" type="datetimeFigureOut">
              <a:rPr lang="en-US"/>
              <a:pPr>
                <a:defRPr/>
              </a:pPr>
              <a:t>1/4/2021</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57D13C89-F476-4965-B5EC-74E49F5F424C}" type="slidenum">
              <a:rPr lang="en-US"/>
              <a:pPr>
                <a:defRPr/>
              </a:pPr>
              <a:t>‹#›</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 Marcador de pie de página"/>
          <p:cNvSpPr>
            <a:spLocks noGrp="1"/>
          </p:cNvSpPr>
          <p:nvPr>
            <p:ph type="ftr" sz="quarter" idx="10"/>
          </p:nvPr>
        </p:nvSpPr>
        <p:spPr/>
        <p:txBody>
          <a:bodyPr/>
          <a:lstStyle>
            <a:lvl1pPr>
              <a:defRPr/>
            </a:lvl1pPr>
          </a:lstStyle>
          <a:p>
            <a:pPr>
              <a:defRPr/>
            </a:pPr>
            <a:endParaRPr lang="en-US"/>
          </a:p>
        </p:txBody>
      </p:sp>
      <p:sp>
        <p:nvSpPr>
          <p:cNvPr id="3" name="22 Marcador de número de diapositiva"/>
          <p:cNvSpPr>
            <a:spLocks noGrp="1"/>
          </p:cNvSpPr>
          <p:nvPr>
            <p:ph type="sldNum" sz="quarter" idx="11"/>
          </p:nvPr>
        </p:nvSpPr>
        <p:spPr/>
        <p:txBody>
          <a:bodyPr/>
          <a:lstStyle>
            <a:lvl1pPr>
              <a:defRPr/>
            </a:lvl1pPr>
          </a:lstStyle>
          <a:p>
            <a:pPr>
              <a:defRPr/>
            </a:pPr>
            <a:fld id="{6D8876E8-DA79-4210-BEAF-932D208222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8257117"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5547360" y="3124200"/>
            <a:ext cx="6309360" cy="6096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406400" y="274320"/>
            <a:ext cx="75184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1 Marcador de número de diapositiva"/>
          <p:cNvSpPr>
            <a:spLocks noGrp="1"/>
          </p:cNvSpPr>
          <p:nvPr>
            <p:ph type="sldNum" sz="quarter" idx="10"/>
          </p:nvPr>
        </p:nvSpPr>
        <p:spPr/>
        <p:txBody>
          <a:bodyPr rtlCol="0"/>
          <a:lstStyle>
            <a:lvl1pPr>
              <a:defRPr/>
            </a:lvl1pPr>
          </a:lstStyle>
          <a:p>
            <a:pPr>
              <a:defRPr/>
            </a:pPr>
            <a:fld id="{0DDB8B12-9C33-4EEE-8EF5-6A734AAE9DCE}" type="slidenum">
              <a:rPr lang="en-US"/>
              <a:pPr>
                <a:defRPr/>
              </a:pPr>
              <a:t>‹#›</a:t>
            </a:fld>
            <a:endParaRPr lang="en-US"/>
          </a:p>
        </p:txBody>
      </p:sp>
      <p:sp>
        <p:nvSpPr>
          <p:cNvPr id="13" name="22 Marcador de pie de página"/>
          <p:cNvSpPr>
            <a:spLocks noGrp="1"/>
          </p:cNvSpPr>
          <p:nvPr>
            <p:ph type="ftr" sz="quarter" idx="11"/>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46267" cy="67945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752600"/>
            <a:ext cx="508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752600"/>
            <a:ext cx="508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0"/>
          </p:nvPr>
        </p:nvSpPr>
        <p:spPr>
          <a:xfrm>
            <a:off x="4165600" y="6248400"/>
            <a:ext cx="3860800" cy="457200"/>
          </a:xfrm>
          <a:prstGeom prst="rect">
            <a:avLst/>
          </a:prstGeom>
          <a:ln/>
        </p:spPr>
        <p:txBody>
          <a:bodyPr/>
          <a:lstStyle>
            <a:lvl1pPr>
              <a:defRPr/>
            </a:lvl1pPr>
          </a:lstStyle>
          <a:p>
            <a:pPr>
              <a:defRPr/>
            </a:pPr>
            <a:r>
              <a:rPr lang="en-US"/>
              <a:t>University of Chicago/Garicano</a:t>
            </a:r>
          </a:p>
        </p:txBody>
      </p:sp>
      <p:sp>
        <p:nvSpPr>
          <p:cNvPr id="6" name="Rectangle 6"/>
          <p:cNvSpPr>
            <a:spLocks noGrp="1" noChangeArrowheads="1"/>
          </p:cNvSpPr>
          <p:nvPr>
            <p:ph type="sldNum" sz="quarter" idx="11"/>
          </p:nvPr>
        </p:nvSpPr>
        <p:spPr>
          <a:ln/>
        </p:spPr>
        <p:txBody>
          <a:bodyPr/>
          <a:lstStyle>
            <a:lvl1pPr>
              <a:defRPr/>
            </a:lvl1pPr>
          </a:lstStyle>
          <a:p>
            <a:pPr>
              <a:defRPr/>
            </a:pPr>
            <a:fld id="{30B87631-7963-4414-B0A0-8EFFD2C7E012}" type="slidenum">
              <a:rPr lang="en-US"/>
              <a:pPr>
                <a:defRPr/>
              </a:pPr>
              <a:t>‹#›</a:t>
            </a:fld>
            <a:endParaRPr lang="en-US"/>
          </a:p>
        </p:txBody>
      </p:sp>
    </p:spTree>
    <p:extLst>
      <p:ext uri="{BB962C8B-B14F-4D97-AF65-F5344CB8AC3E}">
        <p14:creationId xmlns:p14="http://schemas.microsoft.com/office/powerpoint/2010/main" val="37175952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609600" y="274638"/>
            <a:ext cx="99568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609600" y="1600201"/>
            <a:ext cx="99568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3" name="2 Marcador de pie de página"/>
          <p:cNvSpPr>
            <a:spLocks noGrp="1"/>
          </p:cNvSpPr>
          <p:nvPr>
            <p:ph type="ftr" sz="quarter" idx="3"/>
          </p:nvPr>
        </p:nvSpPr>
        <p:spPr>
          <a:xfrm rot="5400000">
            <a:off x="9853084" y="3676121"/>
            <a:ext cx="3200400" cy="486833"/>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6 Conector recto"/>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3" name="22 Marcador de número de diapositiva"/>
          <p:cNvSpPr>
            <a:spLocks noGrp="1"/>
          </p:cNvSpPr>
          <p:nvPr>
            <p:ph type="sldNum" sz="quarter" idx="4"/>
          </p:nvPr>
        </p:nvSpPr>
        <p:spPr>
          <a:xfrm>
            <a:off x="10839451" y="5734050"/>
            <a:ext cx="8128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9CD5639F-AA41-43A2-A799-FDB4D7B035C2}" type="slidenum">
              <a:rPr lang="en-US"/>
              <a:pPr>
                <a:defRPr/>
              </a:pPr>
              <a:t>‹#›</a:t>
            </a:fld>
            <a:endParaRPr lang="en-US" dirty="0"/>
          </a:p>
        </p:txBody>
      </p:sp>
      <p:pic>
        <p:nvPicPr>
          <p:cNvPr id="1035" name="Picture 4"/>
          <p:cNvPicPr>
            <a:picLocks noChangeAspect="1" noChangeArrowheads="1"/>
          </p:cNvPicPr>
          <p:nvPr/>
        </p:nvPicPr>
        <p:blipFill>
          <a:blip r:embed="rId10" cstate="print"/>
          <a:srcRect/>
          <a:stretch>
            <a:fillRect/>
          </a:stretch>
        </p:blipFill>
        <p:spPr bwMode="auto">
          <a:xfrm>
            <a:off x="10128251" y="6434138"/>
            <a:ext cx="2063749" cy="423862"/>
          </a:xfrm>
          <a:prstGeom prst="rect">
            <a:avLst/>
          </a:prstGeom>
          <a:noFill/>
          <a:ln w="12700">
            <a:noFill/>
            <a:miter lim="800000"/>
            <a:headEnd type="none" w="sm" len="sm"/>
            <a:tailEnd type="none" w="sm" len="sm"/>
          </a:ln>
        </p:spPr>
      </p:pic>
    </p:spTree>
  </p:cSld>
  <p:clrMap bg1="lt1" tx1="dk1" bg2="lt2" tx2="dk2" accent1="accent1" accent2="accent2" accent3="accent3" accent4="accent4" accent5="accent5" accent6="accent6" hlink="hlink" folHlink="folHlink"/>
  <p:sldLayoutIdLst>
    <p:sldLayoutId id="2147483897" r:id="rId1"/>
    <p:sldLayoutId id="2147483898" r:id="rId2"/>
    <p:sldLayoutId id="2147483895" r:id="rId3"/>
    <p:sldLayoutId id="2147483899" r:id="rId4"/>
    <p:sldLayoutId id="2147483900" r:id="rId5"/>
    <p:sldLayoutId id="2147483896" r:id="rId6"/>
    <p:sldLayoutId id="2147483901" r:id="rId7"/>
    <p:sldLayoutId id="2147483902" r:id="rId8"/>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pitchFamily="34" charset="0"/>
        </a:defRPr>
      </a:lvl2pPr>
      <a:lvl3pPr algn="l" rtl="0" eaLnBrk="0" fontAlgn="base" hangingPunct="0">
        <a:spcBef>
          <a:spcPct val="0"/>
        </a:spcBef>
        <a:spcAft>
          <a:spcPct val="0"/>
        </a:spcAft>
        <a:defRPr sz="3000">
          <a:solidFill>
            <a:schemeClr val="tx2"/>
          </a:solidFill>
          <a:latin typeface="Arial" pitchFamily="34" charset="0"/>
        </a:defRPr>
      </a:lvl3pPr>
      <a:lvl4pPr algn="l" rtl="0" eaLnBrk="0" fontAlgn="base" hangingPunct="0">
        <a:spcBef>
          <a:spcPct val="0"/>
        </a:spcBef>
        <a:spcAft>
          <a:spcPct val="0"/>
        </a:spcAft>
        <a:defRPr sz="3000">
          <a:solidFill>
            <a:schemeClr val="tx2"/>
          </a:solidFill>
          <a:latin typeface="Arial" pitchFamily="34" charset="0"/>
        </a:defRPr>
      </a:lvl4pPr>
      <a:lvl5pPr algn="l" rtl="0" eaLnBrk="0" fontAlgn="base" hangingPunct="0">
        <a:spcBef>
          <a:spcPct val="0"/>
        </a:spcBef>
        <a:spcAft>
          <a:spcPct val="0"/>
        </a:spcAft>
        <a:defRPr sz="3000">
          <a:solidFill>
            <a:schemeClr val="tx2"/>
          </a:solidFill>
          <a:latin typeface="Arial" pitchFamily="34" charset="0"/>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7.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667000" y="4114800"/>
            <a:ext cx="69342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pPr>
            <a:endParaRPr lang="en-US" sz="3200" dirty="0"/>
          </a:p>
        </p:txBody>
      </p:sp>
      <p:sp>
        <p:nvSpPr>
          <p:cNvPr id="2051" name="Rectangle 3"/>
          <p:cNvSpPr>
            <a:spLocks noChangeArrowheads="1"/>
          </p:cNvSpPr>
          <p:nvPr/>
        </p:nvSpPr>
        <p:spPr bwMode="auto">
          <a:xfrm>
            <a:off x="2209800" y="2286000"/>
            <a:ext cx="7772400" cy="1143000"/>
          </a:xfrm>
          <a:prstGeom prst="rect">
            <a:avLst/>
          </a:prstGeom>
          <a:noFill/>
          <a:ln w="9525">
            <a:noFill/>
            <a:miter lim="800000"/>
            <a:headEnd/>
            <a:tailEnd/>
          </a:ln>
        </p:spPr>
        <p:txBody>
          <a:bodyPr lIns="92075" tIns="46038" rIns="92075" bIns="46038" anchor="ctr"/>
          <a:lstStyle/>
          <a:p>
            <a:pPr algn="ctr"/>
            <a:endParaRPr lang="en-US" sz="4400" dirty="0">
              <a:solidFill>
                <a:srgbClr val="FFFF00"/>
              </a:solidFill>
            </a:endParaRPr>
          </a:p>
        </p:txBody>
      </p:sp>
      <p:sp>
        <p:nvSpPr>
          <p:cNvPr id="5" name="4 Título"/>
          <p:cNvSpPr>
            <a:spLocks noGrp="1"/>
          </p:cNvSpPr>
          <p:nvPr>
            <p:ph type="ctrTitle"/>
          </p:nvPr>
        </p:nvSpPr>
        <p:spPr/>
        <p:txBody>
          <a:bodyPr>
            <a:normAutofit/>
          </a:bodyPr>
          <a:lstStyle/>
          <a:p>
            <a:r>
              <a:rPr lang="en-US" dirty="0"/>
              <a:t>Session 2: Competitive Advantage</a:t>
            </a:r>
            <a:br>
              <a:rPr lang="en-US" dirty="0"/>
            </a:br>
            <a:r>
              <a:rPr lang="en-US" dirty="0"/>
              <a:t>Tesla</a:t>
            </a:r>
          </a:p>
        </p:txBody>
      </p:sp>
      <p:sp>
        <p:nvSpPr>
          <p:cNvPr id="6" name="5 Subtítulo"/>
          <p:cNvSpPr>
            <a:spLocks noGrp="1"/>
          </p:cNvSpPr>
          <p:nvPr>
            <p:ph type="subTitle" idx="1"/>
          </p:nvPr>
        </p:nvSpPr>
        <p:spPr/>
        <p:txBody>
          <a:bodyPr/>
          <a:lstStyle/>
          <a:p>
            <a:r>
              <a:rPr lang="en-US" dirty="0"/>
              <a:t>Competitive Strategy</a:t>
            </a:r>
          </a:p>
          <a:p>
            <a:r>
              <a:rPr lang="en-US"/>
              <a:t>Luis Garicano</a:t>
            </a:r>
            <a:endParaRPr lang="en-US" dirty="0"/>
          </a:p>
          <a:p>
            <a:pPr algn="ct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78D-7AE1-40B4-BA9F-C5B955DFF309}"/>
              </a:ext>
            </a:extLst>
          </p:cNvPr>
          <p:cNvSpPr>
            <a:spLocks noGrp="1"/>
          </p:cNvSpPr>
          <p:nvPr>
            <p:ph type="title"/>
          </p:nvPr>
        </p:nvSpPr>
        <p:spPr/>
        <p:txBody>
          <a:bodyPr/>
          <a:lstStyle/>
          <a:p>
            <a:r>
              <a:rPr lang="es-ES"/>
              <a:t>Outline of lecture</a:t>
            </a:r>
            <a:endParaRPr lang="en-US"/>
          </a:p>
        </p:txBody>
      </p:sp>
      <p:sp>
        <p:nvSpPr>
          <p:cNvPr id="3" name="Content Placeholder 2">
            <a:extLst>
              <a:ext uri="{FF2B5EF4-FFF2-40B4-BE49-F238E27FC236}">
                <a16:creationId xmlns:a16="http://schemas.microsoft.com/office/drawing/2014/main" id="{A65D0DCC-00D2-4A09-BB93-7109D7069E20}"/>
              </a:ext>
            </a:extLst>
          </p:cNvPr>
          <p:cNvSpPr>
            <a:spLocks noGrp="1"/>
          </p:cNvSpPr>
          <p:nvPr>
            <p:ph sz="quarter" idx="1"/>
          </p:nvPr>
        </p:nvSpPr>
        <p:spPr/>
        <p:txBody>
          <a:bodyPr/>
          <a:lstStyle/>
          <a:p>
            <a:pPr marL="457200" indent="-457200">
              <a:buFont typeface="+mj-lt"/>
              <a:buAutoNum type="arabicPeriod"/>
            </a:pPr>
            <a:r>
              <a:rPr lang="es-ES"/>
              <a:t>Defining Competitive Advantage- Cost and WTP</a:t>
            </a:r>
          </a:p>
          <a:p>
            <a:pPr marL="457200" indent="-457200">
              <a:buFont typeface="+mj-lt"/>
              <a:buAutoNum type="arabicPeriod"/>
            </a:pPr>
            <a:r>
              <a:rPr lang="es-ES"/>
              <a:t>Positional Advantages</a:t>
            </a:r>
          </a:p>
          <a:p>
            <a:pPr marL="457200" indent="-457200">
              <a:buFont typeface="+mj-lt"/>
              <a:buAutoNum type="arabicPeriod"/>
            </a:pPr>
            <a:r>
              <a:rPr lang="es-ES"/>
              <a:t>Advantages from Resources and Capabilities</a:t>
            </a:r>
          </a:p>
          <a:p>
            <a:pPr marL="457200" indent="-457200">
              <a:buFont typeface="+mj-lt"/>
              <a:buAutoNum type="arabicPeriod"/>
            </a:pPr>
            <a:r>
              <a:rPr lang="es-ES"/>
              <a:t>Threats to Competitive Advantage </a:t>
            </a:r>
          </a:p>
          <a:p>
            <a:endParaRPr lang="en-US"/>
          </a:p>
        </p:txBody>
      </p:sp>
    </p:spTree>
    <p:extLst>
      <p:ext uri="{BB962C8B-B14F-4D97-AF65-F5344CB8AC3E}">
        <p14:creationId xmlns:p14="http://schemas.microsoft.com/office/powerpoint/2010/main" val="109329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Sources of Competitive advantage</a:t>
            </a:r>
          </a:p>
        </p:txBody>
      </p:sp>
      <p:sp>
        <p:nvSpPr>
          <p:cNvPr id="145411" name="Rectangle 3"/>
          <p:cNvSpPr>
            <a:spLocks noGrp="1" noChangeArrowheads="1"/>
          </p:cNvSpPr>
          <p:nvPr>
            <p:ph sz="quarter" idx="1"/>
          </p:nvPr>
        </p:nvSpPr>
        <p:spPr/>
        <p:txBody>
          <a:bodyPr/>
          <a:lstStyle/>
          <a:p>
            <a:pPr lvl="2">
              <a:lnSpc>
                <a:spcPct val="120000"/>
              </a:lnSpc>
            </a:pPr>
            <a:r>
              <a:rPr lang="en-US" sz="2400" b="1"/>
              <a:t> Position</a:t>
            </a:r>
            <a:r>
              <a:rPr lang="en-US" sz="2400"/>
              <a:t>   </a:t>
            </a:r>
            <a:r>
              <a:rPr lang="en-US" i="1" dirty="0"/>
              <a:t>(Economics of scale, customer captivity)</a:t>
            </a:r>
            <a:endParaRPr lang="en-US" sz="2400" i="1" dirty="0"/>
          </a:p>
          <a:p>
            <a:pPr lvl="2">
              <a:lnSpc>
                <a:spcPct val="120000"/>
              </a:lnSpc>
            </a:pPr>
            <a:endParaRPr lang="en-US" sz="800" dirty="0"/>
          </a:p>
          <a:p>
            <a:pPr lvl="2">
              <a:lnSpc>
                <a:spcPct val="120000"/>
              </a:lnSpc>
            </a:pPr>
            <a:r>
              <a:rPr lang="en-US" sz="2400" b="1"/>
              <a:t> Capabilities</a:t>
            </a:r>
            <a:r>
              <a:rPr lang="en-US" sz="2400">
                <a:solidFill>
                  <a:srgbClr val="C00000"/>
                </a:solidFill>
              </a:rPr>
              <a:t> </a:t>
            </a:r>
            <a:r>
              <a:rPr lang="en-US" sz="2400" dirty="0"/>
              <a:t>and/or </a:t>
            </a:r>
            <a:r>
              <a:rPr lang="en-US" sz="2400" b="1" dirty="0"/>
              <a:t>Resources</a:t>
            </a:r>
            <a:br>
              <a:rPr lang="en-US" sz="2400" b="1" dirty="0"/>
            </a:br>
            <a:r>
              <a:rPr lang="en-US" i="1" dirty="0"/>
              <a:t>(Learning curve, Organization Design, </a:t>
            </a:r>
            <a:br>
              <a:rPr lang="en-US" i="1" dirty="0"/>
            </a:br>
            <a:r>
              <a:rPr lang="en-US" i="1" dirty="0"/>
              <a:t>Specialized Scarce Resources)</a:t>
            </a:r>
            <a:endParaRPr lang="en-US" b="1" dirty="0"/>
          </a:p>
          <a:p>
            <a:pPr lvl="1"/>
            <a:endParaRPr lang="en-US" sz="2000" dirty="0">
              <a:latin typeface="Garamond" pitchFamily="18" charset="0"/>
            </a:endParaRPr>
          </a:p>
          <a:p>
            <a:pPr lvl="1">
              <a:buFontTx/>
              <a:buNone/>
            </a:pPr>
            <a:endParaRPr lang="en-US" dirty="0"/>
          </a:p>
          <a:p>
            <a:pPr lvl="1"/>
            <a:endParaRPr lang="en-US" dirty="0"/>
          </a:p>
          <a:p>
            <a:pPr lvl="1"/>
            <a:endParaRPr lang="en-US" dirty="0"/>
          </a:p>
          <a:p>
            <a:pPr lvl="1"/>
            <a:endParaRPr lang="en-US" dirty="0"/>
          </a:p>
          <a:p>
            <a:endParaRPr lang="en-US" dirty="0"/>
          </a:p>
          <a:p>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2800"/>
              <a:t>2. Position-based </a:t>
            </a:r>
            <a:r>
              <a:rPr lang="en-US" sz="2800" dirty="0"/>
              <a:t>Advantages: Logic</a:t>
            </a:r>
          </a:p>
        </p:txBody>
      </p:sp>
      <p:sp>
        <p:nvSpPr>
          <p:cNvPr id="145411" name="Rectangle 3"/>
          <p:cNvSpPr>
            <a:spLocks noGrp="1" noChangeArrowheads="1"/>
          </p:cNvSpPr>
          <p:nvPr>
            <p:ph sz="quarter" idx="1"/>
          </p:nvPr>
        </p:nvSpPr>
        <p:spPr>
          <a:ln>
            <a:solidFill>
              <a:schemeClr val="bg1"/>
            </a:solidFill>
          </a:ln>
        </p:spPr>
        <p:style>
          <a:lnRef idx="2">
            <a:schemeClr val="accent3"/>
          </a:lnRef>
          <a:fillRef idx="1">
            <a:schemeClr val="lt1"/>
          </a:fillRef>
          <a:effectRef idx="0">
            <a:schemeClr val="accent3"/>
          </a:effectRef>
          <a:fontRef idx="minor">
            <a:schemeClr val="dk1"/>
          </a:fontRef>
        </p:style>
        <p:txBody>
          <a:bodyPr/>
          <a:lstStyle/>
          <a:p>
            <a:pPr marL="457200" indent="-457200">
              <a:buNone/>
            </a:pPr>
            <a:r>
              <a:rPr lang="en-US" b="1" dirty="0">
                <a:solidFill>
                  <a:srgbClr val="0070C0"/>
                </a:solidFill>
              </a:rPr>
              <a:t>Dominate a market or market-segment</a:t>
            </a:r>
          </a:p>
          <a:p>
            <a:pPr marL="457200" indent="-457200">
              <a:buNone/>
            </a:pPr>
            <a:br>
              <a:rPr lang="en-US" dirty="0">
                <a:solidFill>
                  <a:srgbClr val="000099"/>
                </a:solidFill>
              </a:rPr>
            </a:br>
            <a:r>
              <a:rPr lang="en-US" dirty="0">
                <a:solidFill>
                  <a:schemeClr val="tx1"/>
                </a:solidFill>
              </a:rPr>
              <a:t>Competitive advantage relies on a combination of</a:t>
            </a:r>
            <a:br>
              <a:rPr lang="en-US" dirty="0">
                <a:solidFill>
                  <a:schemeClr val="tx1"/>
                </a:solidFill>
              </a:rPr>
            </a:br>
            <a:r>
              <a:rPr lang="en-US" dirty="0">
                <a:solidFill>
                  <a:schemeClr val="tx1"/>
                </a:solidFill>
              </a:rPr>
              <a:t> </a:t>
            </a:r>
          </a:p>
          <a:p>
            <a:pPr lvl="2">
              <a:buNone/>
            </a:pPr>
            <a:r>
              <a:rPr lang="en-US" i="1" dirty="0">
                <a:solidFill>
                  <a:srgbClr val="663300"/>
                </a:solidFill>
              </a:rPr>
              <a:t>Economics of Scale</a:t>
            </a:r>
            <a:r>
              <a:rPr lang="en-US" i="1" dirty="0"/>
              <a:t>: </a:t>
            </a:r>
          </a:p>
          <a:p>
            <a:pPr lvl="4"/>
            <a:r>
              <a:rPr lang="en-US" dirty="0"/>
              <a:t>Rivals/entrants need to achieve a </a:t>
            </a:r>
            <a:r>
              <a:rPr lang="en-US" u="sng" dirty="0"/>
              <a:t>substantial market share</a:t>
            </a:r>
            <a:r>
              <a:rPr lang="en-US" dirty="0"/>
              <a:t> in your segment – </a:t>
            </a:r>
            <a:r>
              <a:rPr lang="en-US" i="1" dirty="0"/>
              <a:t>otherwise they will be at a competitive disadvantage relative to you!</a:t>
            </a:r>
            <a:r>
              <a:rPr lang="en-US" dirty="0"/>
              <a:t> </a:t>
            </a:r>
            <a:br>
              <a:rPr lang="en-US" i="1" dirty="0"/>
            </a:br>
            <a:endParaRPr lang="en-US" i="1" dirty="0"/>
          </a:p>
          <a:p>
            <a:pPr lvl="2">
              <a:buNone/>
            </a:pPr>
            <a:r>
              <a:rPr lang="en-US" i="1" dirty="0">
                <a:solidFill>
                  <a:srgbClr val="663300"/>
                </a:solidFill>
              </a:rPr>
              <a:t>Customer Captivity</a:t>
            </a:r>
          </a:p>
          <a:p>
            <a:pPr lvl="4"/>
            <a:r>
              <a:rPr lang="en-US" sz="1800" dirty="0"/>
              <a:t>Due to </a:t>
            </a:r>
            <a:r>
              <a:rPr lang="en-US" sz="1800" u="sng" dirty="0"/>
              <a:t>Switching costs, Search Costs, Habit formation, Brand loyalty</a:t>
            </a:r>
            <a:r>
              <a:rPr lang="en-US" sz="1800" dirty="0"/>
              <a:t>, </a:t>
            </a:r>
            <a:r>
              <a:rPr lang="en-US" sz="1800" i="1" dirty="0"/>
              <a:t>it is difficult for rivals to quickly build market share</a:t>
            </a:r>
            <a:br>
              <a:rPr lang="en-US" sz="1800" i="1" dirty="0"/>
            </a:br>
            <a:endParaRPr lang="en-US" sz="1800" i="1" dirty="0"/>
          </a:p>
          <a:p>
            <a:pPr lvl="4"/>
            <a:r>
              <a:rPr lang="en-US" sz="1800" dirty="0"/>
              <a:t>As long as you match competitive moves (prices, product features) by rivals, customers are unlikely to defect from you!</a:t>
            </a:r>
            <a:br>
              <a:rPr lang="en-US" b="1" i="1" dirty="0">
                <a:solidFill>
                  <a:srgbClr val="000099"/>
                </a:solidFill>
              </a:rPr>
            </a:br>
            <a:br>
              <a:rPr lang="en-US" dirty="0"/>
            </a:br>
            <a:endParaRPr lang="en-US" dirty="0"/>
          </a:p>
          <a:p>
            <a:pPr lvl="1"/>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4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2514600" y="304800"/>
            <a:ext cx="7620000" cy="609600"/>
          </a:xfrm>
        </p:spPr>
        <p:txBody>
          <a:bodyPr/>
          <a:lstStyle/>
          <a:p>
            <a:r>
              <a:rPr lang="en-US" dirty="0"/>
              <a:t>Positional advantages</a:t>
            </a:r>
          </a:p>
        </p:txBody>
      </p:sp>
      <p:sp>
        <p:nvSpPr>
          <p:cNvPr id="145411" name="Rectangle 3"/>
          <p:cNvSpPr>
            <a:spLocks noGrp="1" noChangeArrowheads="1"/>
          </p:cNvSpPr>
          <p:nvPr>
            <p:ph type="body" idx="1"/>
          </p:nvPr>
        </p:nvSpPr>
        <p:spPr>
          <a:xfrm>
            <a:off x="2209800" y="1295400"/>
            <a:ext cx="8153400" cy="4572000"/>
          </a:xfrm>
          <a:ln/>
        </p:spPr>
        <p:style>
          <a:lnRef idx="2">
            <a:schemeClr val="accent3"/>
          </a:lnRef>
          <a:fillRef idx="1">
            <a:schemeClr val="lt1"/>
          </a:fillRef>
          <a:effectRef idx="0">
            <a:schemeClr val="accent3"/>
          </a:effectRef>
          <a:fontRef idx="minor">
            <a:schemeClr val="dk1"/>
          </a:fontRef>
        </p:style>
        <p:txBody>
          <a:bodyPr/>
          <a:lstStyle/>
          <a:p>
            <a:pPr marL="857250" lvl="1" indent="-457200">
              <a:buNone/>
            </a:pPr>
            <a:r>
              <a:rPr lang="en-US" sz="1000" b="1" i="1" dirty="0">
                <a:solidFill>
                  <a:srgbClr val="000099"/>
                </a:solidFill>
              </a:rPr>
              <a:t> </a:t>
            </a:r>
          </a:p>
          <a:p>
            <a:pPr marL="857250" lvl="1" indent="-457200">
              <a:buNone/>
            </a:pPr>
            <a:endParaRPr lang="en-US" b="1" i="1" dirty="0">
              <a:solidFill>
                <a:srgbClr val="000099"/>
              </a:solidFill>
            </a:endParaRPr>
          </a:p>
          <a:p>
            <a:pPr marL="857250" lvl="1" indent="-457200">
              <a:buNone/>
            </a:pPr>
            <a:endParaRPr lang="en-US" b="1" i="1" dirty="0">
              <a:solidFill>
                <a:srgbClr val="000099"/>
              </a:solidFill>
            </a:endParaRPr>
          </a:p>
          <a:p>
            <a:pPr marL="857250" lvl="1" indent="-457200">
              <a:buNone/>
            </a:pPr>
            <a:endParaRPr lang="en-US" b="1" i="1" dirty="0">
              <a:solidFill>
                <a:srgbClr val="000099"/>
              </a:solidFill>
            </a:endParaRPr>
          </a:p>
          <a:p>
            <a:pPr marL="857250" lvl="1" indent="-457200">
              <a:buNone/>
            </a:pPr>
            <a:endParaRPr lang="en-US" sz="1100" b="1" i="1" dirty="0">
              <a:solidFill>
                <a:srgbClr val="000099"/>
              </a:solidFill>
            </a:endParaRPr>
          </a:p>
          <a:p>
            <a:pPr marL="1257300" lvl="2" indent="-457200">
              <a:buNone/>
            </a:pPr>
            <a:r>
              <a:rPr lang="en-US" sz="2400" b="1" i="1" dirty="0">
                <a:solidFill>
                  <a:srgbClr val="0070C0"/>
                </a:solidFill>
              </a:rPr>
              <a:t>    </a:t>
            </a:r>
            <a:r>
              <a:rPr lang="en-US" sz="2800" b="1" i="1" u="sng" dirty="0">
                <a:solidFill>
                  <a:srgbClr val="0070C0"/>
                </a:solidFill>
              </a:rPr>
              <a:t>Do I have, or can I develop, </a:t>
            </a:r>
            <a:br>
              <a:rPr lang="en-US" sz="2800" b="1" i="1" u="sng" dirty="0">
                <a:solidFill>
                  <a:srgbClr val="0070C0"/>
                </a:solidFill>
              </a:rPr>
            </a:br>
            <a:r>
              <a:rPr lang="en-US" sz="2800" b="1" i="1" u="sng" dirty="0">
                <a:solidFill>
                  <a:srgbClr val="0070C0"/>
                </a:solidFill>
              </a:rPr>
              <a:t>a superior position? </a:t>
            </a:r>
            <a:br>
              <a:rPr lang="en-US" dirty="0"/>
            </a:br>
            <a:endParaRPr lang="en-US" dirty="0"/>
          </a:p>
          <a:p>
            <a:pPr lvl="1"/>
            <a:endParaRPr lang="en-US" dirty="0"/>
          </a:p>
          <a:p>
            <a:endParaRPr lang="en-US" dirty="0"/>
          </a:p>
          <a:p>
            <a:endParaRPr lang="en-US" dirty="0"/>
          </a:p>
        </p:txBody>
      </p:sp>
      <p:pic>
        <p:nvPicPr>
          <p:cNvPr id="54274" name="Picture 2" descr="http://www.acc-tv.com/images/globalnews/st_dell_0307.jpg"/>
          <p:cNvPicPr>
            <a:picLocks noChangeAspect="1" noChangeArrowheads="1"/>
          </p:cNvPicPr>
          <p:nvPr/>
        </p:nvPicPr>
        <p:blipFill>
          <a:blip r:embed="rId2" cstate="print"/>
          <a:srcRect/>
          <a:stretch>
            <a:fillRect/>
          </a:stretch>
        </p:blipFill>
        <p:spPr bwMode="auto">
          <a:xfrm>
            <a:off x="8077200" y="1371600"/>
            <a:ext cx="2133600" cy="1600200"/>
          </a:xfrm>
          <a:prstGeom prst="rect">
            <a:avLst/>
          </a:prstGeom>
          <a:noFill/>
        </p:spPr>
      </p:pic>
      <p:pic>
        <p:nvPicPr>
          <p:cNvPr id="13" name="Picture 6" descr="http://grfx.cstv.com/schools/cal/graphics/auto/Enterprise.jpg"/>
          <p:cNvPicPr>
            <a:picLocks noChangeAspect="1" noChangeArrowheads="1"/>
          </p:cNvPicPr>
          <p:nvPr/>
        </p:nvPicPr>
        <p:blipFill>
          <a:blip r:embed="rId3" cstate="print"/>
          <a:srcRect/>
          <a:stretch>
            <a:fillRect/>
          </a:stretch>
        </p:blipFill>
        <p:spPr bwMode="auto">
          <a:xfrm>
            <a:off x="3048000" y="2209800"/>
            <a:ext cx="2667000" cy="807212"/>
          </a:xfrm>
          <a:prstGeom prst="rect">
            <a:avLst/>
          </a:prstGeom>
          <a:noFill/>
        </p:spPr>
      </p:pic>
      <p:pic>
        <p:nvPicPr>
          <p:cNvPr id="11" name="Picture 14" descr="http://130.18.140.19/mmsoc/subliminal/marlboro.jpg"/>
          <p:cNvPicPr>
            <a:picLocks noChangeAspect="1" noChangeArrowheads="1"/>
          </p:cNvPicPr>
          <p:nvPr/>
        </p:nvPicPr>
        <p:blipFill>
          <a:blip r:embed="rId4" cstate="print"/>
          <a:srcRect/>
          <a:stretch>
            <a:fillRect/>
          </a:stretch>
        </p:blipFill>
        <p:spPr bwMode="auto">
          <a:xfrm>
            <a:off x="8229601" y="3429000"/>
            <a:ext cx="2220765" cy="3048000"/>
          </a:xfrm>
          <a:prstGeom prst="rect">
            <a:avLst/>
          </a:prstGeom>
          <a:noFill/>
        </p:spPr>
      </p:pic>
      <p:pic>
        <p:nvPicPr>
          <p:cNvPr id="12" name="Picture 18" descr="http://www.hsid.de/internethandel/blog/wp-content/uploads/2007/07/kopie-von-nintendo_logo_300dpi.jpg"/>
          <p:cNvPicPr>
            <a:picLocks noChangeAspect="1" noChangeArrowheads="1"/>
          </p:cNvPicPr>
          <p:nvPr/>
        </p:nvPicPr>
        <p:blipFill>
          <a:blip r:embed="rId5" cstate="print"/>
          <a:srcRect/>
          <a:stretch>
            <a:fillRect/>
          </a:stretch>
        </p:blipFill>
        <p:spPr bwMode="auto">
          <a:xfrm>
            <a:off x="5181601" y="4191001"/>
            <a:ext cx="2685397" cy="648971"/>
          </a:xfrm>
          <a:prstGeom prst="rect">
            <a:avLst/>
          </a:prstGeom>
          <a:noFill/>
        </p:spPr>
      </p:pic>
      <p:sp>
        <p:nvSpPr>
          <p:cNvPr id="96260" name="AutoShape 4" descr="data:image/jpg;base64,/9j/4AAQSkZJRgABAQAAAQABAAD/2wBDAAkGBwgHBgkIBwgKCgkLDRYPDQwMDRsUFRAWIB0iIiAdHx8kKDQsJCYxJx8fLT0tMTU3Ojo6Iys/RD84QzQ5Ojf/2wBDAQoKCg0MDRoPDxo3JR8lNzc3Nzc3Nzc3Nzc3Nzc3Nzc3Nzc3Nzc3Nzc3Nzc3Nzc3Nzc3Nzc3Nzc3Nzc3Nzc3Nzf/wAARCACvAJ8DASIAAhEBAxEB/8QAGwAAAgIDAQAAAAAAAAAAAAAAAAcFBgEDBAL/xABEEAABAwIDAwkFBQUGBwAAAAABAAIDBBEFBjESIUEHEyJRYXGBkbEUNVJzoTJiwdHhFSNCcoIkJjM2Q3RTY2WTorLw/8QAGgEAAgMBAQAAAAAAAAAAAAAAAAUCBAYDAf/EAC8RAAICAQIEBAQGAwAAAAAAAAABAgMEBRESITFBEzNRcSIyYZEUIzSBscFCodH/2gAMAwEAAhEDEQA/AHihCEACEIQAIQhAAhCEAY4IKw4houSAOsqp45nWioduKhAqpxuuD0GntPHwU66p2PaK3ON19dMeKb2LPPURU8TpJ5GxsaLuc42A81Vq7PuHU73R00U1QWne5oAae6+vkqHiuMV2Lyh1bOXtBuIxuY3w/Erg10CbU6ZFLex/shDka1NvapbL1Yz8NzvhlXKI5w+mc7QyfZPiFaWkEAggg9SQ46rBMLk8xp00b8LqHlzohtQl2pbxHh6ELjmYMa48cPsWNP1OVs/Dt6voy8oQhLB4CEIQAIQhAAhCEACEIQBgIWFF4xjlBhMe1VygP/hjG97u4L2MXJ7JEJ2RguKT2RKd6gcczVh2EExOfz1Rwij1HedAqVjmc67ENqOkLqSn0s37bu88PDzVaJ6VwN53m/FNKNNb52fYSZWspfDSt/qyYxvMuI4sXMmk5uA/6MZsLdp1Pp2KGRa6NE2hXGtbRWwgtunbLim92YQhC6HIyF0YfVzUFbDVU++SNwcPvdY8dFzouoyjxLZkoycZcSHdQV8NdRQVcTrxytDguoODiltkPFdmSTDZXbndOHsPEeOqvUcrm2WZyKXVY4v9jbYeQr6VNdf7JJC8RO2mgr2uBaBCEIAEIQgDydFyYhiNLh0BmrJ2RMHxH6DrK4szYyzBsNM4aHyuOzEz4nH8OJSnra2qr6g1FXM6WQ8Tw7hwCuYuHK/4nyQsztRjjfClvItWO56nn2osKZzEenPSDpHuHDvPkqfLK+WR0kjzJI7VzzcnxK8E3QnlNFdK2gjM35Vt73m/+GFlYQu5WMnVZ1WNV3YXhc9eKh4JbDTxmSSS19Bub3lQnNRW7Jwg5vaPU4EIGiFMgCEIQBtglkgnjnidsyMdtNd1FNXCq+PEaCGqiG546TfhcNQlNe4AVnyRifs1a6gmdaOc3Z2P/X8Evz6PEhxLqhvpOV4VvA+khk0jty61G07tlykGm7QUgNWekIQgAQhYcQGkk6BACz5R60S4vDStd0KeO5/md+gHmqidF2YvV+34rVVR6QkkJbf4dB9AFxLT49fh1Rj9DD5dni3yl9T3FHJLIIoozJI/cGMFyVOU+T8bnaHikDGnhLIGnyV0yVgceHYcyplZernbtOJ/hB0aOrdr2qzFLr9RkpONa6dxxi6PGUFK1vn2EzieBYphjdqrpHNZxkadpvmNFGki25PZ7GvaWuaC0ixBFwUvc4ZUbTB+IYZFeMb5YGj7I629nWF0xtQU3w2LZ/6OObpLrjx1PdLt3KlRUk1dVxU1KC6WQ2aOA7SmhJhUOD5TqaWLeeYcZH8XOtvKieTOjgNHUV2yDOX83fqaOAVmzGR+w64H/gu9FwzMhzuVa6ItafiKvHlbLq0/2Ql2aDqXdh2FVuJv2aCmfK3QvG5o8dFJZRy67GqjnJgW0URG2fjPwj8U1KamhpYWRU8bI42Cwa0WAVrKzlU+GPNlHB0t3/HN7L+RWvyXjjGbQpo3fdbKLqEqqWajm5mqhfDL8LxY/qnmAFG45g1Li9G+GoZ0rHYeNWHrBVarUp8XxrkXb9Fr4d6m9/qJgrLHOa4OYbOabgjgRoVurKWSjqp6acWkidsnw/NaBuThOM47ozrThLbuhq5fxJuKYdHVA2eOjI0cHDXz17irBA7aYEqcnYp7BiQgkdaCps1w6nfwn8E0KR29Z3Lp8Kzbs+hscDJ/EUp91yZ1nVZQhVS8YUNmys9hwGqlDrPczYZ3ncPVTAVE5Ta0BlJQtd9omV/cNw9T5LvjV+JbGJUzbfColIoK6sJpxV4pSUp0kma0919/0XLxU1k1nOZloW9Ti7yaStFbLhrb9EzH48eO6MX3aG8ANmw3BUXOeZ62hr/YcOkbGWNDpJLXNzw3/wD29XuyTubn85mXEHdUgb5NCR4FUbLfiW+yNPqt86qFwPZtltyrnA1kraLFixsrt0c43B56iOB9VdDYgggWKRF7d6aOSce/atHzFU4GrgADj8beDvzXbOxFX+ZX07or6ZqDt/KtfPs/UlMGwqPChUxwECKWUyNZb7N9QujFaV1bh1RStdsumYW3PC669FlLnJuXE+o4UIqPAuhxYVQQ4ZQQ0lOLRxNDe/rKic05liwSIRQhstY8dCMnc3tcuzMeNRYJh7pyA6V3Rij+JyUVVUzVlTLPUvL5ZDtFxV3DxXdJzn0/kV6jnLGh4Vfzfwi2ZdzhiMmLQ09fIyWKofs7mBpYT1JjkX3JJ4J74of9wz1TtXuo1RrmuFbbnukXzurlxvfYVfKFE2PMLnN1kha53foqzxVq5R/f7PkN9SqrxTbE8iIgz1tkzDeDuKaOUcWGJYax0jv38JDJO08D4hK7t61OZQr30WMwsJ/dVH7tw9D5+q55tHiVv1R20zJ8C5J9HyG603aCvS007rsC3LOmwPPC6UWc60VuYKl21dkJETf6dfrdNPE6ptHh1RUu0ijL/IJJSPfJIXyHac5207vJ3/Upppde8nP05CLW7doRrXfmeeCnsi/5opO5/wD6lQKm8lu2Mz0J7XDzaU0yPJl7MR4n6iHuhvpNZq/zHiPzj6BOVJvNo2cy4h82/wD4hKtL81+w+1vyY+5EnS67cIxGXCsQgrGaxmz2/E3iCuI6dnWrLkrADitZ7VUsJpITvv8A6jhw7gmuROMK259BDiVznbFV9dxoU8rJoY5Y77EjQ4XHAi6xVTx09NJPKSI42lzj2BbA0AWAXBmH3JW/Id6LMxSckjbTbjBvuKjH8XlxrEX1L9psYFomcGt/PrUasA3A7lkrVQjGEUo9EYSyyVk3KXVnbgvvih/3DPVO3ikjg3vii+ez1TuSfVPniaHQ/Ln7iv5R/f7PkN9SqorXyj+/2fIb6lVRMcTyIifUP1U/czwUhgELqjGqKNuvPNcfDpH0UeNRdWnINLzlfPVO0hj2R/M79AVLJnwVOX0IYVfiXxiMaidq1dii4H7L/FSTTtNBWYNwVTlFreYwQU7XWdUSBv8ASN59APFLFW7lKqHSYxBAT0Iobjvcd/0AVR4LQ4FfBSvrzMhqtviZLXpyDiu7Bqj2XGKKdxs1kzSe69j9Fwo333K3OPHFoX1z4JqS7D5H2UruUCgkp8bfV82TDUMDg+1wCNxHortlTFmYrhMTi4c/EAyZpO+4GvipiRjJBsva1w7RcLOVWSxbXuvozY30wzaEk+vNMU2XMtVmMygvD4aNp6Ujhba7GhNSipYaGmjp6dgZEwWa0LcGta3ogAcLKHzLmCDA6XadaSoeLRRA7yes9ildfZlTS29kRoxqcGtyb92TDXtcSA4EjcRfRcOYfcld8h3ooPk/qZqugrKmpdtSyVJc4nrtw7FOZh9yV3yHei5cDrt4H22OytVuPxro0xKt0HchDdB3IWpMOduDe+KL57PVO4pI4N74ofns9U7rpJqnzxNLoflz9xX8o/v9nyG+pVUVq5Rj/eBnyG+pVWTLE8iIm1D9VP3Aa3CYuS6TmMCZIdah5k8NB6JewxOmkZEz7b3Bre8myblPCynpYoI9zY2hgHcqep2bQUBjolXFZKz0NgUjTO/dhR7dVIUzbNSY0hSOUjDHu5nEombTY283MNbN1B8yR4qhW37k93sbI0skaHNcLEEXBVSxPIdBUOc6ikkpSdGjpMHcDp4Jph50YQULO3cRahpk7Zuyrv1QtbjqQrJXZLxel/whDUt/5btk+R/NQNVSVNI61XTywn77CPromld9c/le4jtxbqntKLRsw6vq8NqRUUUxjkG48Q4dRHFWqn5Qqljf7TQRvdxMb7eqpaAbKNuPVa95LmSpzL6VtCXL0LfX5+r5gWUdPFT3/jcdsju4Kq1NRLUzmaeV8krt5e43JWrfxWF7Vj11/IiN2Vbe/wAyRZMtZo/YNJJT+ymfbk277drfRSFfns1dFNTuoNnnYy2/O6X8FTBZG5c5YlUpcbXM6xz74wUE+SMDcEIWVbKRupJvZqmCoAvzT2vt12Kug5RP+nH/ALv6KiovZV7ceu5pz7FmjLtx01W+pKZixf8AbdcKvmDCQwM2S697KLHagm6LcF1hBQSUeiONlkrJOUurJvJ9J7VjcRd9mAGR3fw+pCZCqeQKXYpaqrcDeR4Y024DX6n6K2AXNkhz7OO5r0NZpVXh46frzNsDNpykWjZaAtFKywuulURmCEIQB4LGnULnnpWSt2XNDm9RAK61hCbXNHjSa2ZVq7KmF1OtMInfFEdn03fRV6tyO8G9HWAj4Jm2+o/JMgtDtQtElODorNeXdX0ZTt0/Ht6x/oUVbl7FaT/Fo3uHxRdP03qMI2SWuFiNQdU6HwPbpdcNZh1LWC1XTRS20Lmi47jwV2vU5f5r7C23RIvy5be4pLIsr/WZNw+bpUsktOer7TfIqCq8nYlBvhMVS37p2XeR/NXa86mff7iy3TMmvtv7FcQuiroqqjdaqppYj99hA89FoVlST6MoyhKPVGEIQpkTKNN/VvQF24LSGtxamgIJDnguFuA3lQnLhTZOuDnNRQx8BpPYcHpafRzYwX/zHeVKQM2nLWAL28F20rLAFZacuKW/qbyuHhwUfRHQxuy0BekIUCYIQhAAhCEACEIQB5c0O1Wh9ODoulCAI6Snc1aXNtqPNSrmhy1SU4cgCNezbbZwa4fCRcKKrMt4XWG76Vsbviidsem5Tr6dzdLrS5pGoIXSNk4dHscrKoWfMkymVuSBe9BV/wBMzfxH5KErMu4pRm8lI57fihO0PzTNQrdeoWw68xfbo+PZ03iKiHC6+ok2YqScuPExEW8SLK8ZYwAYWw1FUWmqeLWGkY6u/tU/5oXl+bO1cPQli6ZVRLi33ZshZtOUlG3ZaAualZYArrVEZghCEACEIQAIQhAAhCEACEIQAIQhAGCAdVpfThy3oQBHyUzm6XWhzbaqWIB1Wp8LHcEARq2xMLiNxXT7MFtjhDF6eHqNmy0Be0IXh6CEIQB//9k="/>
          <p:cNvSpPr>
            <a:spLocks noChangeAspect="1" noChangeArrowheads="1"/>
          </p:cNvSpPr>
          <p:nvPr/>
        </p:nvSpPr>
        <p:spPr bwMode="auto">
          <a:xfrm>
            <a:off x="1679576" y="-601663"/>
            <a:ext cx="1133475" cy="12573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6264" name="Picture 8" descr="http://www.cato-at-liberty.org/wp-content/uploads/Google.jpg"/>
          <p:cNvPicPr>
            <a:picLocks noChangeAspect="1" noChangeArrowheads="1"/>
          </p:cNvPicPr>
          <p:nvPr/>
        </p:nvPicPr>
        <p:blipFill>
          <a:blip r:embed="rId6" cstate="print"/>
          <a:srcRect/>
          <a:stretch>
            <a:fillRect/>
          </a:stretch>
        </p:blipFill>
        <p:spPr bwMode="auto">
          <a:xfrm>
            <a:off x="3124200" y="5486400"/>
            <a:ext cx="1828800" cy="1290918"/>
          </a:xfrm>
          <a:prstGeom prst="rect">
            <a:avLst/>
          </a:prstGeom>
          <a:noFill/>
        </p:spPr>
      </p:pic>
      <p:pic>
        <p:nvPicPr>
          <p:cNvPr id="96266" name="Picture 10" descr="http://www.financesteer.com/wp-content/uploads/disney.jpg"/>
          <p:cNvPicPr>
            <a:picLocks noChangeAspect="1" noChangeArrowheads="1"/>
          </p:cNvPicPr>
          <p:nvPr/>
        </p:nvPicPr>
        <p:blipFill>
          <a:blip r:embed="rId7" cstate="print"/>
          <a:srcRect/>
          <a:stretch>
            <a:fillRect/>
          </a:stretch>
        </p:blipFill>
        <p:spPr bwMode="auto">
          <a:xfrm>
            <a:off x="1524001" y="2438400"/>
            <a:ext cx="1476911"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2800" dirty="0"/>
              <a:t>Position-based Advantages: Logic</a:t>
            </a:r>
          </a:p>
        </p:txBody>
      </p:sp>
      <p:sp>
        <p:nvSpPr>
          <p:cNvPr id="145411" name="Rectangle 3"/>
          <p:cNvSpPr>
            <a:spLocks noGrp="1" noChangeArrowheads="1"/>
          </p:cNvSpPr>
          <p:nvPr>
            <p:ph sz="quarter" idx="1"/>
          </p:nvPr>
        </p:nvSpPr>
        <p:spPr>
          <a:ln>
            <a:solidFill>
              <a:schemeClr val="bg1"/>
            </a:solidFill>
          </a:ln>
        </p:spPr>
        <p:style>
          <a:lnRef idx="2">
            <a:schemeClr val="accent3"/>
          </a:lnRef>
          <a:fillRef idx="1">
            <a:schemeClr val="lt1"/>
          </a:fillRef>
          <a:effectRef idx="0">
            <a:schemeClr val="accent3"/>
          </a:effectRef>
          <a:fontRef idx="minor">
            <a:schemeClr val="dk1"/>
          </a:fontRef>
        </p:style>
        <p:txBody>
          <a:bodyPr/>
          <a:lstStyle/>
          <a:p>
            <a:r>
              <a:rPr lang="en-US" dirty="0">
                <a:solidFill>
                  <a:schemeClr val="tx1"/>
                </a:solidFill>
              </a:rPr>
              <a:t>Position-based advantages often associated with “early-mover” advantages</a:t>
            </a:r>
          </a:p>
          <a:p>
            <a:pPr>
              <a:buNone/>
            </a:pPr>
            <a:endParaRPr lang="en-US" dirty="0">
              <a:solidFill>
                <a:schemeClr val="tx1"/>
              </a:solidFill>
            </a:endParaRPr>
          </a:p>
          <a:p>
            <a:r>
              <a:rPr lang="en-US" dirty="0">
                <a:solidFill>
                  <a:schemeClr val="tx1"/>
                </a:solidFill>
              </a:rPr>
              <a:t>Position-based Advantages often stem from dominating  a “niche”  or “market segment”</a:t>
            </a:r>
          </a:p>
          <a:p>
            <a:pPr lvl="1"/>
            <a:endParaRPr lang="en-US" sz="1000" dirty="0">
              <a:solidFill>
                <a:schemeClr val="tx1"/>
              </a:solidFill>
            </a:endParaRPr>
          </a:p>
          <a:p>
            <a:pPr lvl="1">
              <a:buNone/>
            </a:pPr>
            <a:endParaRPr lang="en-US" sz="1800" dirty="0">
              <a:solidFill>
                <a:schemeClr val="tx1"/>
              </a:solidFill>
            </a:endParaRPr>
          </a:p>
          <a:p>
            <a:pPr lvl="2"/>
            <a:endParaRPr lang="en-US" b="1" i="1" dirty="0">
              <a:solidFill>
                <a:schemeClr val="tx1"/>
              </a:solidFill>
            </a:endParaRPr>
          </a:p>
          <a:p>
            <a:pPr>
              <a:buNone/>
            </a:pPr>
            <a:br>
              <a:rPr lang="en-US" b="1" i="1" dirty="0">
                <a:solidFill>
                  <a:srgbClr val="000099"/>
                </a:solidFill>
              </a:rPr>
            </a:br>
            <a:br>
              <a:rPr lang="en-US" dirty="0"/>
            </a:br>
            <a:endParaRPr lang="en-US" dirty="0"/>
          </a:p>
          <a:p>
            <a:pPr lvl="1"/>
            <a:endParaRPr lang="en-US" dirty="0"/>
          </a:p>
          <a:p>
            <a:endParaRPr lang="en-US" dirty="0"/>
          </a:p>
          <a:p>
            <a:endParaRPr lang="en-US" dirty="0"/>
          </a:p>
        </p:txBody>
      </p:sp>
      <p:pic>
        <p:nvPicPr>
          <p:cNvPr id="4" name="Picture 2" descr="http://t0.gstatic.com/images?q=tbn:KxrQAayHonT06M:http://i483.photobucket.com/albums/rr198/steelmf/airborne_express.jpg&amp;t=1"/>
          <p:cNvPicPr>
            <a:picLocks noChangeAspect="1" noChangeArrowheads="1"/>
          </p:cNvPicPr>
          <p:nvPr/>
        </p:nvPicPr>
        <p:blipFill>
          <a:blip r:embed="rId2" cstate="print"/>
          <a:srcRect/>
          <a:stretch>
            <a:fillRect/>
          </a:stretch>
        </p:blipFill>
        <p:spPr bwMode="auto">
          <a:xfrm>
            <a:off x="5591945" y="4725144"/>
            <a:ext cx="2238375" cy="1676622"/>
          </a:xfrm>
          <a:prstGeom prst="rect">
            <a:avLst/>
          </a:prstGeom>
          <a:noFill/>
        </p:spPr>
      </p:pic>
      <p:pic>
        <p:nvPicPr>
          <p:cNvPr id="5" name="Picture 2" descr="http://www.acc-tv.com/images/globalnews/st_dell_0307.jpg"/>
          <p:cNvPicPr>
            <a:picLocks noChangeAspect="1" noChangeArrowheads="1"/>
          </p:cNvPicPr>
          <p:nvPr/>
        </p:nvPicPr>
        <p:blipFill>
          <a:blip r:embed="rId3" cstate="print"/>
          <a:srcRect/>
          <a:stretch>
            <a:fillRect/>
          </a:stretch>
        </p:blipFill>
        <p:spPr bwMode="auto">
          <a:xfrm>
            <a:off x="3143672" y="4293096"/>
            <a:ext cx="1727200" cy="1295400"/>
          </a:xfrm>
          <a:prstGeom prst="rect">
            <a:avLst/>
          </a:prstGeom>
          <a:noFill/>
        </p:spPr>
      </p:pic>
      <p:pic>
        <p:nvPicPr>
          <p:cNvPr id="6" name="Picture 6" descr="http://grfx.cstv.com/schools/cal/graphics/auto/Enterprise.jpg"/>
          <p:cNvPicPr>
            <a:picLocks noChangeAspect="1" noChangeArrowheads="1"/>
          </p:cNvPicPr>
          <p:nvPr/>
        </p:nvPicPr>
        <p:blipFill>
          <a:blip r:embed="rId4" cstate="print"/>
          <a:srcRect/>
          <a:stretch>
            <a:fillRect/>
          </a:stretch>
        </p:blipFill>
        <p:spPr bwMode="auto">
          <a:xfrm>
            <a:off x="7320137" y="3645024"/>
            <a:ext cx="2578131" cy="78031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Positional Advantage</a:t>
            </a:r>
          </a:p>
        </p:txBody>
      </p:sp>
      <p:sp>
        <p:nvSpPr>
          <p:cNvPr id="3" name="2 Marcador de contenido"/>
          <p:cNvSpPr>
            <a:spLocks noGrp="1"/>
          </p:cNvSpPr>
          <p:nvPr>
            <p:ph sz="quarter" idx="1"/>
          </p:nvPr>
        </p:nvSpPr>
        <p:spPr/>
        <p:txBody>
          <a:bodyPr/>
          <a:lstStyle/>
          <a:p>
            <a:r>
              <a:rPr lang="en-US" dirty="0"/>
              <a:t>Ideally need two conditions</a:t>
            </a:r>
          </a:p>
          <a:p>
            <a:pPr lvl="1"/>
            <a:r>
              <a:rPr lang="en-US" dirty="0"/>
              <a:t>Some stickiness on the demand side:</a:t>
            </a:r>
          </a:p>
          <a:p>
            <a:pPr lvl="2"/>
            <a:r>
              <a:rPr lang="en-US" dirty="0"/>
              <a:t>Consumer switching costs</a:t>
            </a:r>
          </a:p>
          <a:p>
            <a:pPr lvl="2"/>
            <a:r>
              <a:rPr lang="en-US" dirty="0"/>
              <a:t>Network effects</a:t>
            </a:r>
          </a:p>
          <a:p>
            <a:pPr lvl="1"/>
            <a:r>
              <a:rPr lang="en-US" dirty="0"/>
              <a:t>Economies of Scale large relative to market size</a:t>
            </a:r>
          </a:p>
          <a:p>
            <a:r>
              <a:rPr lang="en-US" dirty="0"/>
              <a:t>Why both?</a:t>
            </a:r>
          </a:p>
          <a:p>
            <a:pPr lvl="1"/>
            <a:r>
              <a:rPr lang="en-US" dirty="0"/>
              <a:t>Without stickiness, entry possible by achieving scale, and then fight on equal conditions</a:t>
            </a:r>
          </a:p>
          <a:p>
            <a:pPr lvl="1"/>
            <a:endParaRPr lang="en-US" dirty="0"/>
          </a:p>
          <a:p>
            <a:pPr lvl="1"/>
            <a:r>
              <a:rPr lang="en-US" dirty="0"/>
              <a:t>Without Economies of Scale, can start small and develop market little by little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sz="2600" dirty="0"/>
              <a:t>On the Cost Side: Economies of Scale and Sunk costs</a:t>
            </a:r>
            <a:endParaRPr lang="en-US" sz="2600" dirty="0">
              <a:solidFill>
                <a:schemeClr val="tx1"/>
              </a:solidFill>
            </a:endParaRPr>
          </a:p>
        </p:txBody>
      </p:sp>
      <p:sp>
        <p:nvSpPr>
          <p:cNvPr id="24579" name="Rectangle 3"/>
          <p:cNvSpPr>
            <a:spLocks noGrp="1" noChangeArrowheads="1"/>
          </p:cNvSpPr>
          <p:nvPr>
            <p:ph sz="quarter" idx="1"/>
          </p:nvPr>
        </p:nvSpPr>
        <p:spPr/>
        <p:txBody>
          <a:bodyPr/>
          <a:lstStyle/>
          <a:p>
            <a:pPr>
              <a:lnSpc>
                <a:spcPct val="120000"/>
              </a:lnSpc>
            </a:pPr>
            <a:r>
              <a:rPr lang="en-US" sz="2000" dirty="0"/>
              <a:t>As in Industry Analysis, but instead of protecting an industry they protect a segment or position..</a:t>
            </a:r>
          </a:p>
          <a:p>
            <a:pPr>
              <a:lnSpc>
                <a:spcPct val="120000"/>
              </a:lnSpc>
            </a:pPr>
            <a:r>
              <a:rPr lang="en-US" sz="2000" dirty="0"/>
              <a:t>Imitator tries to compete on your terms (low unit costs via large sales volumes in industry with large MES relative to demand).</a:t>
            </a:r>
          </a:p>
          <a:p>
            <a:pPr>
              <a:lnSpc>
                <a:spcPct val="120000"/>
              </a:lnSpc>
            </a:pPr>
            <a:r>
              <a:rPr lang="en-US" sz="2000" dirty="0"/>
              <a:t>Imitator must exceed the minimum efficient scale. But how? </a:t>
            </a:r>
          </a:p>
          <a:p>
            <a:pPr lvl="1">
              <a:lnSpc>
                <a:spcPct val="120000"/>
              </a:lnSpc>
            </a:pPr>
            <a:r>
              <a:rPr lang="en-US" sz="2000" dirty="0"/>
              <a:t>He can’t drive you out of business. You will stay in as long as you can cover your variable costs!</a:t>
            </a:r>
          </a:p>
          <a:p>
            <a:pPr lvl="1">
              <a:lnSpc>
                <a:spcPct val="120000"/>
              </a:lnSpc>
            </a:pPr>
            <a:r>
              <a:rPr lang="en-US" sz="2000" dirty="0"/>
              <a:t>Because MES is large relative to market demand, prices must fall significantly in order to absorb production of both</a:t>
            </a:r>
          </a:p>
          <a:p>
            <a:pPr lvl="1">
              <a:lnSpc>
                <a:spcPct val="120000"/>
              </a:lnSpc>
            </a:pPr>
            <a:r>
              <a:rPr lang="en-US" sz="2000" dirty="0"/>
              <a:t>The NPV on the investments he needs to make to copy the basis of your cost advantage are likely to be negative. If he's smart, he'll stay out! </a:t>
            </a:r>
          </a:p>
          <a:p>
            <a:pPr marL="1428750" lvl="3">
              <a:lnSpc>
                <a:spcPct val="90000"/>
              </a:lnSpc>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And on the Demand Side </a:t>
            </a:r>
            <a:br>
              <a:rPr lang="en-US" dirty="0"/>
            </a:br>
            <a:r>
              <a:rPr lang="en-US" dirty="0"/>
              <a:t>Switching costs</a:t>
            </a:r>
          </a:p>
        </p:txBody>
      </p:sp>
      <p:sp>
        <p:nvSpPr>
          <p:cNvPr id="27651" name="Rectangle 3"/>
          <p:cNvSpPr>
            <a:spLocks noGrp="1" noChangeArrowheads="1"/>
          </p:cNvSpPr>
          <p:nvPr>
            <p:ph sz="quarter" idx="1"/>
          </p:nvPr>
        </p:nvSpPr>
        <p:spPr/>
        <p:txBody>
          <a:bodyPr/>
          <a:lstStyle/>
          <a:p>
            <a:pPr>
              <a:buFontTx/>
              <a:buNone/>
            </a:pPr>
            <a:r>
              <a:rPr lang="en-US"/>
              <a:t>	</a:t>
            </a:r>
            <a:r>
              <a:rPr lang="en-US" sz="2000"/>
              <a:t>Switching Costs: stem from the loss of capital (physical or human) that was acquired through repetitive use of a particular product or service </a:t>
            </a:r>
          </a:p>
          <a:p>
            <a:r>
              <a:rPr lang="en-US" sz="2000"/>
              <a:t>Investments buyers make in sellers product: </a:t>
            </a:r>
          </a:p>
          <a:p>
            <a:pPr lvl="1"/>
            <a:r>
              <a:rPr lang="en-US" sz="2000"/>
              <a:t>e.g. machine that fits with seller’s product</a:t>
            </a:r>
          </a:p>
          <a:p>
            <a:r>
              <a:rPr lang="en-US" sz="2000"/>
              <a:t>Supplier specific learning: </a:t>
            </a:r>
          </a:p>
          <a:p>
            <a:pPr lvl="1"/>
            <a:r>
              <a:rPr lang="en-US" sz="2000"/>
              <a:t>e.g. training in Windows</a:t>
            </a:r>
          </a:p>
          <a:p>
            <a:r>
              <a:rPr lang="en-US" sz="2000"/>
              <a:t>Contractual switching costs: </a:t>
            </a:r>
          </a:p>
          <a:p>
            <a:pPr lvl="1"/>
            <a:r>
              <a:rPr lang="en-US" sz="2000"/>
              <a:t>e.g. frequent flier programs</a:t>
            </a:r>
          </a:p>
          <a:p>
            <a:r>
              <a:rPr lang="en-US" sz="2000"/>
              <a:t>Uncertainty -- brand loyalty / quality reputation: </a:t>
            </a:r>
          </a:p>
          <a:p>
            <a:pPr lvl="1"/>
            <a:r>
              <a:rPr lang="en-US" sz="2000"/>
              <a:t>e.g. Disney animated movie and kids</a:t>
            </a:r>
          </a:p>
          <a:p>
            <a:r>
              <a:rPr lang="en-US" sz="2000"/>
              <a:t>Psychology -- order of entry matters:</a:t>
            </a:r>
          </a:p>
          <a:p>
            <a:pPr lvl="1"/>
            <a:r>
              <a:rPr lang="en-US" sz="2000"/>
              <a:t>People trust the innovator: e.g. Apple and IPod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19536" y="274638"/>
            <a:ext cx="7467600" cy="1143000"/>
          </a:xfrm>
        </p:spPr>
        <p:txBody>
          <a:bodyPr>
            <a:normAutofit/>
          </a:bodyPr>
          <a:lstStyle/>
          <a:p>
            <a:r>
              <a:rPr lang="en-US" sz="2400" dirty="0"/>
              <a:t>ON the Demand Side: Installed Base Advantage in </a:t>
            </a:r>
            <a:br>
              <a:rPr lang="en-US" sz="2400" dirty="0"/>
            </a:br>
            <a:r>
              <a:rPr lang="en-US" sz="2400" dirty="0"/>
              <a:t>Markets with Network Externalities</a:t>
            </a:r>
          </a:p>
        </p:txBody>
      </p:sp>
      <p:sp>
        <p:nvSpPr>
          <p:cNvPr id="29699" name="Rectangle 3"/>
          <p:cNvSpPr>
            <a:spLocks noGrp="1" noChangeArrowheads="1"/>
          </p:cNvSpPr>
          <p:nvPr>
            <p:ph sz="quarter" idx="1"/>
          </p:nvPr>
        </p:nvSpPr>
        <p:spPr/>
        <p:txBody>
          <a:bodyPr/>
          <a:lstStyle/>
          <a:p>
            <a:r>
              <a:rPr lang="en-US" sz="2200" dirty="0"/>
              <a:t>Network externalities exist when a product's "B" to a given consumer increases when more consumers use the product or are expected to adopt it in the future. </a:t>
            </a:r>
          </a:p>
          <a:p>
            <a:r>
              <a:rPr lang="en-US" sz="2200" dirty="0"/>
              <a:t>Why?:</a:t>
            </a:r>
          </a:p>
          <a:p>
            <a:pPr lvl="1"/>
            <a:r>
              <a:rPr lang="en-US" sz="2200" dirty="0"/>
              <a:t>Direct: products fit together</a:t>
            </a:r>
          </a:p>
          <a:p>
            <a:pPr lvl="1"/>
            <a:r>
              <a:rPr lang="en-US" sz="2200" dirty="0"/>
              <a:t>Indirect: Complementary goods supply</a:t>
            </a:r>
          </a:p>
          <a:p>
            <a:r>
              <a:rPr lang="en-US" sz="2200" dirty="0"/>
              <a:t>Because you got into the market early, your business unit has a larger installed base than other competitors.  </a:t>
            </a:r>
          </a:p>
          <a:p>
            <a:pPr lvl="1"/>
            <a:r>
              <a:rPr lang="en-US" sz="1800" dirty="0"/>
              <a:t>The smaller installed bases of latecomers makes their products less attractive than your at similar prices.(Windows phone)</a:t>
            </a:r>
          </a:p>
          <a:p>
            <a:pPr lvl="1"/>
            <a:r>
              <a:rPr lang="en-US" sz="1800" dirty="0"/>
              <a:t>Plus own large installed base makes it more attractive for suppliers of complementary products to design products that are tailored to own standard (apps in </a:t>
            </a:r>
            <a:r>
              <a:rPr lang="en-US" sz="1800" dirty="0" err="1"/>
              <a:t>Ipad</a:t>
            </a:r>
            <a:r>
              <a:rPr lang="en-US" sz="1800" dirty="0"/>
              <a:t>)</a:t>
            </a:r>
          </a:p>
          <a:p>
            <a:pPr lvl="1"/>
            <a:r>
              <a:rPr lang="en-US" sz="1800" dirty="0"/>
              <a:t>This adds to the installed base, making the product even more attractive to consumers in the future.</a:t>
            </a:r>
          </a:p>
          <a:p>
            <a:endParaRPr lang="en-US" sz="1800" dirty="0"/>
          </a:p>
          <a:p>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78D-7AE1-40B4-BA9F-C5B955DFF309}"/>
              </a:ext>
            </a:extLst>
          </p:cNvPr>
          <p:cNvSpPr>
            <a:spLocks noGrp="1"/>
          </p:cNvSpPr>
          <p:nvPr>
            <p:ph type="title"/>
          </p:nvPr>
        </p:nvSpPr>
        <p:spPr/>
        <p:txBody>
          <a:bodyPr/>
          <a:lstStyle/>
          <a:p>
            <a:r>
              <a:rPr lang="es-ES"/>
              <a:t>Outline of lecture</a:t>
            </a:r>
            <a:endParaRPr lang="en-US"/>
          </a:p>
        </p:txBody>
      </p:sp>
      <p:sp>
        <p:nvSpPr>
          <p:cNvPr id="3" name="Content Placeholder 2">
            <a:extLst>
              <a:ext uri="{FF2B5EF4-FFF2-40B4-BE49-F238E27FC236}">
                <a16:creationId xmlns:a16="http://schemas.microsoft.com/office/drawing/2014/main" id="{A65D0DCC-00D2-4A09-BB93-7109D7069E20}"/>
              </a:ext>
            </a:extLst>
          </p:cNvPr>
          <p:cNvSpPr>
            <a:spLocks noGrp="1"/>
          </p:cNvSpPr>
          <p:nvPr>
            <p:ph sz="quarter" idx="1"/>
          </p:nvPr>
        </p:nvSpPr>
        <p:spPr/>
        <p:txBody>
          <a:bodyPr/>
          <a:lstStyle/>
          <a:p>
            <a:pPr marL="457200" indent="-457200">
              <a:buFont typeface="+mj-lt"/>
              <a:buAutoNum type="arabicPeriod"/>
            </a:pPr>
            <a:r>
              <a:rPr lang="es-ES"/>
              <a:t>Defining Competitive Advantage- Cost and WTP</a:t>
            </a:r>
          </a:p>
          <a:p>
            <a:pPr marL="457200" indent="-457200">
              <a:buFont typeface="+mj-lt"/>
              <a:buAutoNum type="arabicPeriod"/>
            </a:pPr>
            <a:r>
              <a:rPr lang="es-ES"/>
              <a:t>Positional Advantages</a:t>
            </a:r>
          </a:p>
          <a:p>
            <a:pPr marL="457200" indent="-457200">
              <a:buFont typeface="+mj-lt"/>
              <a:buAutoNum type="arabicPeriod"/>
            </a:pPr>
            <a:r>
              <a:rPr lang="es-ES"/>
              <a:t>Advantages from Resources and Capabilities</a:t>
            </a:r>
          </a:p>
          <a:p>
            <a:pPr lvl="2">
              <a:lnSpc>
                <a:spcPct val="120000"/>
              </a:lnSpc>
            </a:pPr>
            <a:r>
              <a:rPr lang="en-US">
                <a:solidFill>
                  <a:srgbClr val="663300"/>
                </a:solidFill>
              </a:rPr>
              <a:t>Learning Curve Advantages/ Experience  </a:t>
            </a:r>
            <a:r>
              <a:rPr lang="en-US"/>
              <a:t>are important in production</a:t>
            </a:r>
          </a:p>
          <a:p>
            <a:pPr lvl="2">
              <a:lnSpc>
                <a:spcPct val="120000"/>
              </a:lnSpc>
            </a:pPr>
            <a:r>
              <a:rPr lang="en-US"/>
              <a:t>Capability-based  advantages derive from </a:t>
            </a:r>
            <a:r>
              <a:rPr lang="en-US">
                <a:solidFill>
                  <a:srgbClr val="663300"/>
                </a:solidFill>
              </a:rPr>
              <a:t>Organization design</a:t>
            </a:r>
          </a:p>
          <a:p>
            <a:pPr lvl="2">
              <a:lnSpc>
                <a:spcPct val="120000"/>
              </a:lnSpc>
            </a:pPr>
            <a:r>
              <a:rPr lang="en-US">
                <a:solidFill>
                  <a:srgbClr val="663300"/>
                </a:solidFill>
              </a:rPr>
              <a:t>Resources or Assets</a:t>
            </a:r>
          </a:p>
          <a:p>
            <a:pPr marL="823913" lvl="1" indent="-457200">
              <a:buFont typeface="+mj-lt"/>
              <a:buAutoNum type="arabicPeriod"/>
            </a:pPr>
            <a:endParaRPr lang="es-ES"/>
          </a:p>
          <a:p>
            <a:pPr marL="457200" indent="-457200">
              <a:buFont typeface="+mj-lt"/>
              <a:buAutoNum type="arabicPeriod"/>
            </a:pPr>
            <a:r>
              <a:rPr lang="es-ES"/>
              <a:t>Threats to Competitive Advantage </a:t>
            </a:r>
          </a:p>
          <a:p>
            <a:endParaRPr lang="en-US"/>
          </a:p>
        </p:txBody>
      </p:sp>
    </p:spTree>
    <p:extLst>
      <p:ext uri="{BB962C8B-B14F-4D97-AF65-F5344CB8AC3E}">
        <p14:creationId xmlns:p14="http://schemas.microsoft.com/office/powerpoint/2010/main" val="80748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78D-7AE1-40B4-BA9F-C5B955DFF309}"/>
              </a:ext>
            </a:extLst>
          </p:cNvPr>
          <p:cNvSpPr>
            <a:spLocks noGrp="1"/>
          </p:cNvSpPr>
          <p:nvPr>
            <p:ph type="title"/>
          </p:nvPr>
        </p:nvSpPr>
        <p:spPr/>
        <p:txBody>
          <a:bodyPr/>
          <a:lstStyle/>
          <a:p>
            <a:r>
              <a:rPr lang="es-ES"/>
              <a:t>Outline of lecture</a:t>
            </a:r>
            <a:endParaRPr lang="en-US"/>
          </a:p>
        </p:txBody>
      </p:sp>
      <p:sp>
        <p:nvSpPr>
          <p:cNvPr id="3" name="Content Placeholder 2">
            <a:extLst>
              <a:ext uri="{FF2B5EF4-FFF2-40B4-BE49-F238E27FC236}">
                <a16:creationId xmlns:a16="http://schemas.microsoft.com/office/drawing/2014/main" id="{A65D0DCC-00D2-4A09-BB93-7109D7069E20}"/>
              </a:ext>
            </a:extLst>
          </p:cNvPr>
          <p:cNvSpPr>
            <a:spLocks noGrp="1"/>
          </p:cNvSpPr>
          <p:nvPr>
            <p:ph sz="quarter" idx="1"/>
          </p:nvPr>
        </p:nvSpPr>
        <p:spPr/>
        <p:txBody>
          <a:bodyPr/>
          <a:lstStyle/>
          <a:p>
            <a:pPr marL="457200" indent="-457200">
              <a:buFont typeface="+mj-lt"/>
              <a:buAutoNum type="arabicPeriod"/>
            </a:pPr>
            <a:r>
              <a:rPr lang="es-ES"/>
              <a:t>Defining Competitive Advantage- Cost and WTP</a:t>
            </a:r>
          </a:p>
          <a:p>
            <a:pPr marL="457200" indent="-457200">
              <a:buFont typeface="+mj-lt"/>
              <a:buAutoNum type="arabicPeriod"/>
            </a:pPr>
            <a:r>
              <a:rPr lang="es-ES"/>
              <a:t>Positional Advantages</a:t>
            </a:r>
          </a:p>
          <a:p>
            <a:pPr marL="457200" indent="-457200">
              <a:buFont typeface="+mj-lt"/>
              <a:buAutoNum type="arabicPeriod"/>
            </a:pPr>
            <a:r>
              <a:rPr lang="es-ES"/>
              <a:t>Advantages from Resources and Capabilities</a:t>
            </a:r>
          </a:p>
          <a:p>
            <a:pPr marL="457200" indent="-457200">
              <a:buFont typeface="+mj-lt"/>
              <a:buAutoNum type="arabicPeriod"/>
            </a:pPr>
            <a:r>
              <a:rPr lang="es-ES"/>
              <a:t>Threats to Competitive Advantage </a:t>
            </a:r>
          </a:p>
          <a:p>
            <a:endParaRPr lang="en-US"/>
          </a:p>
        </p:txBody>
      </p:sp>
    </p:spTree>
    <p:extLst>
      <p:ext uri="{BB962C8B-B14F-4D97-AF65-F5344CB8AC3E}">
        <p14:creationId xmlns:p14="http://schemas.microsoft.com/office/powerpoint/2010/main" val="2867564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991544" y="0"/>
            <a:ext cx="7467600" cy="1143000"/>
          </a:xfrm>
        </p:spPr>
        <p:txBody>
          <a:bodyPr/>
          <a:lstStyle/>
          <a:p>
            <a:r>
              <a:rPr lang="en-US"/>
              <a:t>3. Resources and Capabilities as a source </a:t>
            </a:r>
            <a:r>
              <a:rPr lang="en-US" dirty="0"/>
              <a:t>of competitive advantage</a:t>
            </a:r>
          </a:p>
        </p:txBody>
      </p:sp>
      <p:sp>
        <p:nvSpPr>
          <p:cNvPr id="145411" name="Rectangle 3"/>
          <p:cNvSpPr>
            <a:spLocks noGrp="1" noChangeArrowheads="1"/>
          </p:cNvSpPr>
          <p:nvPr>
            <p:ph type="body" idx="1"/>
          </p:nvPr>
        </p:nvSpPr>
        <p:spPr>
          <a:xfrm>
            <a:off x="2209800" y="1219200"/>
            <a:ext cx="8153400" cy="4572000"/>
          </a:xfrm>
          <a:ln>
            <a:solidFill>
              <a:schemeClr val="bg1"/>
            </a:solidFill>
          </a:ln>
        </p:spPr>
        <p:style>
          <a:lnRef idx="2">
            <a:schemeClr val="accent3"/>
          </a:lnRef>
          <a:fillRef idx="1">
            <a:schemeClr val="lt1"/>
          </a:fillRef>
          <a:effectRef idx="0">
            <a:schemeClr val="accent3"/>
          </a:effectRef>
          <a:fontRef idx="minor">
            <a:schemeClr val="dk1"/>
          </a:fontRef>
        </p:style>
        <p:txBody>
          <a:bodyPr/>
          <a:lstStyle/>
          <a:p>
            <a:pPr lvl="1">
              <a:buNone/>
            </a:pPr>
            <a:endParaRPr lang="en-US" b="1" i="1" dirty="0">
              <a:solidFill>
                <a:srgbClr val="000099"/>
              </a:solidFill>
            </a:endParaRPr>
          </a:p>
          <a:p>
            <a:pPr lvl="1">
              <a:buNone/>
            </a:pPr>
            <a:r>
              <a:rPr lang="en-US" sz="2400" b="1" i="1" u="sng" dirty="0">
                <a:solidFill>
                  <a:srgbClr val="0070C0"/>
                </a:solidFill>
                <a:latin typeface="+mj-lt"/>
              </a:rPr>
              <a:t>Do I have, or can </a:t>
            </a:r>
            <a:r>
              <a:rPr lang="en-US" sz="2400" b="1" i="1" u="sng" dirty="0">
                <a:solidFill>
                  <a:srgbClr val="0070C0"/>
                </a:solidFill>
              </a:rPr>
              <a:t>I develop,</a:t>
            </a:r>
            <a:br>
              <a:rPr lang="en-US" sz="2400" b="1" i="1" u="sng" dirty="0">
                <a:solidFill>
                  <a:srgbClr val="0070C0"/>
                </a:solidFill>
              </a:rPr>
            </a:br>
            <a:r>
              <a:rPr lang="en-US" sz="2400" b="1" i="1" u="sng" dirty="0">
                <a:solidFill>
                  <a:srgbClr val="0070C0"/>
                </a:solidFill>
                <a:latin typeface="+mj-lt"/>
              </a:rPr>
              <a:t> superior capabilities  or resources?</a:t>
            </a:r>
            <a:endParaRPr lang="en-US" sz="2400" b="1" u="sng" dirty="0">
              <a:solidFill>
                <a:srgbClr val="0070C0"/>
              </a:solidFill>
              <a:latin typeface="+mj-lt"/>
            </a:endParaRPr>
          </a:p>
          <a:p>
            <a:pPr lvl="1"/>
            <a:endParaRPr lang="en-US" dirty="0"/>
          </a:p>
          <a:p>
            <a:endParaRPr lang="en-US" dirty="0"/>
          </a:p>
          <a:p>
            <a:endParaRPr lang="en-US" dirty="0"/>
          </a:p>
        </p:txBody>
      </p:sp>
      <p:pic>
        <p:nvPicPr>
          <p:cNvPr id="92162" name="Picture 2" descr="http://www.solarnavigator.net/films_movies_actors/film_images/Pixar_animation_studios_logo.jpg"/>
          <p:cNvPicPr>
            <a:picLocks noChangeAspect="1" noChangeArrowheads="1"/>
          </p:cNvPicPr>
          <p:nvPr/>
        </p:nvPicPr>
        <p:blipFill>
          <a:blip r:embed="rId2" cstate="print"/>
          <a:srcRect/>
          <a:stretch>
            <a:fillRect/>
          </a:stretch>
        </p:blipFill>
        <p:spPr bwMode="auto">
          <a:xfrm>
            <a:off x="2783632" y="3861048"/>
            <a:ext cx="3002356" cy="1630794"/>
          </a:xfrm>
          <a:prstGeom prst="rect">
            <a:avLst/>
          </a:prstGeom>
          <a:noFill/>
        </p:spPr>
      </p:pic>
      <p:pic>
        <p:nvPicPr>
          <p:cNvPr id="92164" name="Picture 4" descr="http://i.zdnet.com/blogs/apple-logo1.jpg"/>
          <p:cNvPicPr>
            <a:picLocks noChangeAspect="1" noChangeArrowheads="1"/>
          </p:cNvPicPr>
          <p:nvPr/>
        </p:nvPicPr>
        <p:blipFill>
          <a:blip r:embed="rId3" cstate="print"/>
          <a:srcRect/>
          <a:stretch>
            <a:fillRect/>
          </a:stretch>
        </p:blipFill>
        <p:spPr bwMode="auto">
          <a:xfrm>
            <a:off x="7680176" y="3356993"/>
            <a:ext cx="1828800" cy="221114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828800" y="1295400"/>
            <a:ext cx="8458200" cy="3505200"/>
          </a:xfrm>
        </p:spPr>
        <p:txBody>
          <a:bodyPr/>
          <a:lstStyle/>
          <a:p>
            <a:pPr lvl="2">
              <a:lnSpc>
                <a:spcPct val="120000"/>
              </a:lnSpc>
            </a:pPr>
            <a:endParaRPr lang="en-US" dirty="0"/>
          </a:p>
          <a:p>
            <a:pPr lvl="2">
              <a:lnSpc>
                <a:spcPct val="120000"/>
              </a:lnSpc>
            </a:pPr>
            <a:r>
              <a:rPr lang="en-US" dirty="0">
                <a:solidFill>
                  <a:srgbClr val="663300"/>
                </a:solidFill>
              </a:rPr>
              <a:t>Learning Curve Advantages/ Experience  </a:t>
            </a:r>
            <a:r>
              <a:rPr lang="en-US" dirty="0"/>
              <a:t>are important in production</a:t>
            </a:r>
          </a:p>
          <a:p>
            <a:pPr lvl="2">
              <a:lnSpc>
                <a:spcPct val="120000"/>
              </a:lnSpc>
              <a:buNone/>
            </a:pPr>
            <a:r>
              <a:rPr lang="en-US" dirty="0"/>
              <a:t> </a:t>
            </a:r>
          </a:p>
          <a:p>
            <a:pPr lvl="2">
              <a:lnSpc>
                <a:spcPct val="120000"/>
              </a:lnSpc>
            </a:pPr>
            <a:r>
              <a:rPr lang="en-US" dirty="0"/>
              <a:t>Capability-based  advantages derive from </a:t>
            </a:r>
            <a:r>
              <a:rPr lang="en-US" dirty="0">
                <a:solidFill>
                  <a:srgbClr val="663300"/>
                </a:solidFill>
              </a:rPr>
              <a:t>Organization design</a:t>
            </a:r>
          </a:p>
          <a:p>
            <a:pPr lvl="2">
              <a:lnSpc>
                <a:spcPct val="120000"/>
              </a:lnSpc>
            </a:pPr>
            <a:endParaRPr lang="en-US" dirty="0">
              <a:solidFill>
                <a:srgbClr val="663300"/>
              </a:solidFill>
            </a:endParaRPr>
          </a:p>
          <a:p>
            <a:pPr lvl="2">
              <a:lnSpc>
                <a:spcPct val="120000"/>
              </a:lnSpc>
            </a:pPr>
            <a:r>
              <a:rPr lang="en-US" dirty="0">
                <a:solidFill>
                  <a:srgbClr val="663300"/>
                </a:solidFill>
              </a:rPr>
              <a:t>Resources or Assets</a:t>
            </a:r>
          </a:p>
          <a:p>
            <a:pPr lvl="2">
              <a:lnSpc>
                <a:spcPct val="120000"/>
              </a:lnSpc>
            </a:pPr>
            <a:endParaRPr lang="en-US" dirty="0"/>
          </a:p>
          <a:p>
            <a:pPr>
              <a:lnSpc>
                <a:spcPct val="120000"/>
              </a:lnSpc>
            </a:pPr>
            <a:endParaRPr lang="en-US" sz="1600" dirty="0"/>
          </a:p>
        </p:txBody>
      </p:sp>
      <p:sp>
        <p:nvSpPr>
          <p:cNvPr id="4" name="Title 3"/>
          <p:cNvSpPr>
            <a:spLocks noGrp="1"/>
          </p:cNvSpPr>
          <p:nvPr>
            <p:ph type="title"/>
          </p:nvPr>
        </p:nvSpPr>
        <p:spPr/>
        <p:txBody>
          <a:bodyPr/>
          <a:lstStyle/>
          <a:p>
            <a:r>
              <a:rPr lang="en-US" sz="2800" dirty="0"/>
              <a:t>Capabilities-based Advantages: Logic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2527300" y="311150"/>
            <a:ext cx="7759700" cy="679450"/>
          </a:xfrm>
        </p:spPr>
        <p:txBody>
          <a:bodyPr>
            <a:normAutofit fontScale="90000"/>
          </a:bodyPr>
          <a:lstStyle/>
          <a:p>
            <a:r>
              <a:rPr lang="en-US" sz="2800" dirty="0"/>
              <a:t>Capabilities and Sustainability: Learning Curve</a:t>
            </a:r>
          </a:p>
        </p:txBody>
      </p:sp>
      <p:sp>
        <p:nvSpPr>
          <p:cNvPr id="327683" name="Rectangle 3"/>
          <p:cNvSpPr>
            <a:spLocks noGrp="1" noChangeArrowheads="1"/>
          </p:cNvSpPr>
          <p:nvPr>
            <p:ph type="body" idx="1"/>
          </p:nvPr>
        </p:nvSpPr>
        <p:spPr>
          <a:xfrm>
            <a:off x="2438400" y="1447800"/>
            <a:ext cx="7772400" cy="4648200"/>
          </a:xfrm>
        </p:spPr>
        <p:txBody>
          <a:bodyPr/>
          <a:lstStyle/>
          <a:p>
            <a:pPr>
              <a:lnSpc>
                <a:spcPct val="90000"/>
              </a:lnSpc>
              <a:buNone/>
            </a:pPr>
            <a:r>
              <a:rPr lang="en-US" dirty="0">
                <a:solidFill>
                  <a:srgbClr val="0070C0"/>
                </a:solidFill>
              </a:rPr>
              <a:t>Learning Curve Advantages:</a:t>
            </a:r>
          </a:p>
          <a:p>
            <a:pPr>
              <a:lnSpc>
                <a:spcPct val="90000"/>
              </a:lnSpc>
              <a:buNone/>
            </a:pPr>
            <a:r>
              <a:rPr lang="en-US" dirty="0">
                <a:solidFill>
                  <a:srgbClr val="0070C0"/>
                </a:solidFill>
              </a:rPr>
              <a:t> </a:t>
            </a:r>
            <a:r>
              <a:rPr lang="en-US" sz="2000" dirty="0"/>
              <a:t>Because you got into the market early, your business unit has accumulated important experience and knowledge for production</a:t>
            </a:r>
            <a:br>
              <a:rPr lang="en-US" sz="2000" dirty="0"/>
            </a:br>
            <a:endParaRPr lang="en-US" b="0" dirty="0"/>
          </a:p>
          <a:p>
            <a:pPr>
              <a:lnSpc>
                <a:spcPct val="90000"/>
              </a:lnSpc>
              <a:buNone/>
            </a:pPr>
            <a:r>
              <a:rPr lang="en-US" dirty="0">
                <a:solidFill>
                  <a:srgbClr val="0070C0"/>
                </a:solidFill>
              </a:rPr>
              <a:t>Learning curve</a:t>
            </a:r>
            <a:endParaRPr lang="en-US" sz="1800" dirty="0">
              <a:solidFill>
                <a:srgbClr val="0070C0"/>
              </a:solidFill>
            </a:endParaRPr>
          </a:p>
          <a:p>
            <a:pPr>
              <a:lnSpc>
                <a:spcPct val="90000"/>
              </a:lnSpc>
              <a:buNone/>
            </a:pPr>
            <a:endParaRPr lang="en-US" sz="1800" dirty="0">
              <a:solidFill>
                <a:srgbClr val="0070C0"/>
              </a:solidFill>
            </a:endParaRPr>
          </a:p>
          <a:p>
            <a:pPr>
              <a:lnSpc>
                <a:spcPct val="90000"/>
              </a:lnSpc>
            </a:pPr>
            <a:r>
              <a:rPr lang="en-US" sz="2000" dirty="0"/>
              <a:t>Costs fall with cumulative output due to increases in  efficiency</a:t>
            </a:r>
          </a:p>
          <a:p>
            <a:pPr lvl="1">
              <a:lnSpc>
                <a:spcPct val="90000"/>
              </a:lnSpc>
            </a:pPr>
            <a:r>
              <a:rPr lang="en-US" sz="1600" dirty="0"/>
              <a:t>if too steep, followers catch up quickly</a:t>
            </a:r>
          </a:p>
          <a:p>
            <a:pPr lvl="1">
              <a:lnSpc>
                <a:spcPct val="90000"/>
              </a:lnSpc>
            </a:pPr>
            <a:r>
              <a:rPr lang="en-US" sz="1600" dirty="0"/>
              <a:t>if too flat, cost advantages from learning  not large</a:t>
            </a:r>
          </a:p>
          <a:p>
            <a:pPr lvl="1">
              <a:lnSpc>
                <a:spcPct val="90000"/>
              </a:lnSpc>
              <a:buFontTx/>
              <a:buNone/>
            </a:pPr>
            <a:endParaRPr lang="en-US" sz="2000" dirty="0"/>
          </a:p>
          <a:p>
            <a:pPr>
              <a:lnSpc>
                <a:spcPct val="90000"/>
              </a:lnSpc>
            </a:pPr>
            <a:r>
              <a:rPr lang="en-US" sz="2000" dirty="0"/>
              <a:t>BUT: inter-firm technology diffusion limits learning advantages </a:t>
            </a:r>
          </a:p>
          <a:p>
            <a:pPr lvl="1">
              <a:lnSpc>
                <a:spcPct val="90000"/>
              </a:lnSpc>
              <a:buFontTx/>
              <a:buChar char="•"/>
            </a:pPr>
            <a:r>
              <a:rPr lang="en-US" sz="1600" dirty="0"/>
              <a:t>inter-firm mobility of workers , technological communication, reverse engineering etc.</a:t>
            </a:r>
          </a:p>
          <a:p>
            <a:pPr lvl="2">
              <a:lnSpc>
                <a:spcPct val="90000"/>
              </a:lnSpc>
              <a:buFont typeface="Symbol" pitchFamily="18" charset="2"/>
              <a:buChar char="·"/>
            </a:pPr>
            <a:endParaRPr lang="en-US" b="0" dirty="0">
              <a:latin typeface="Arial" pitchFamily="34" charset="0"/>
            </a:endParaRPr>
          </a:p>
          <a:p>
            <a:pPr>
              <a:lnSpc>
                <a:spcPct val="90000"/>
              </a:lnSpc>
              <a:buFont typeface="Symbol" pitchFamily="18" charset="2"/>
              <a:buNone/>
            </a:pPr>
            <a:endParaRPr lang="en-US" dirty="0">
              <a:latin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Learning Curve vs. EOS</a:t>
            </a:r>
          </a:p>
        </p:txBody>
      </p:sp>
      <p:sp>
        <p:nvSpPr>
          <p:cNvPr id="8195" name="Rectangle 3"/>
          <p:cNvSpPr>
            <a:spLocks noGrp="1" noChangeArrowheads="1"/>
          </p:cNvSpPr>
          <p:nvPr>
            <p:ph type="body" idx="1"/>
          </p:nvPr>
        </p:nvSpPr>
        <p:spPr/>
        <p:txBody>
          <a:bodyPr/>
          <a:lstStyle/>
          <a:p>
            <a:r>
              <a:rPr lang="en-US"/>
              <a:t>Learning (or experience) curves: Unit cost decreases with total number of units produced</a:t>
            </a:r>
          </a:p>
          <a:p>
            <a:endParaRPr lang="en-US"/>
          </a:p>
          <a:p>
            <a:endParaRPr lang="en-US"/>
          </a:p>
          <a:p>
            <a:r>
              <a:rPr lang="en-US"/>
              <a:t>EOS: Unit costs decrease with output per unit of time (e.g. cars per year)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2209800" y="6248400"/>
            <a:ext cx="1905000" cy="457200"/>
          </a:xfrm>
          <a:prstGeom prst="rect">
            <a:avLst/>
          </a:prstGeom>
          <a:noFill/>
          <a:ln w="9525">
            <a:noFill/>
            <a:miter lim="800000"/>
            <a:headEnd/>
            <a:tailEnd/>
          </a:ln>
        </p:spPr>
        <p:txBody>
          <a:bodyPr wrap="none" anchor="ctr"/>
          <a:lstStyle/>
          <a:p>
            <a:endParaRPr lang="en-GB"/>
          </a:p>
        </p:txBody>
      </p:sp>
      <p:sp>
        <p:nvSpPr>
          <p:cNvPr id="9220" name="Rectangle 3"/>
          <p:cNvSpPr>
            <a:spLocks noChangeArrowheads="1"/>
          </p:cNvSpPr>
          <p:nvPr/>
        </p:nvSpPr>
        <p:spPr bwMode="auto">
          <a:xfrm>
            <a:off x="4648200" y="6248400"/>
            <a:ext cx="2895600" cy="457200"/>
          </a:xfrm>
          <a:prstGeom prst="rect">
            <a:avLst/>
          </a:prstGeom>
          <a:noFill/>
          <a:ln w="9525">
            <a:noFill/>
            <a:miter lim="800000"/>
            <a:headEnd/>
            <a:tailEnd/>
          </a:ln>
        </p:spPr>
        <p:txBody>
          <a:bodyPr wrap="none" anchor="ctr"/>
          <a:lstStyle/>
          <a:p>
            <a:endParaRPr lang="en-GB"/>
          </a:p>
        </p:txBody>
      </p:sp>
      <p:sp>
        <p:nvSpPr>
          <p:cNvPr id="9221" name="Rectangle 4"/>
          <p:cNvSpPr>
            <a:spLocks noChangeArrowheads="1"/>
          </p:cNvSpPr>
          <p:nvPr/>
        </p:nvSpPr>
        <p:spPr bwMode="auto">
          <a:xfrm>
            <a:off x="2292350" y="2139950"/>
            <a:ext cx="7835900" cy="4178300"/>
          </a:xfrm>
          <a:prstGeom prst="rect">
            <a:avLst/>
          </a:prstGeom>
          <a:noFill/>
          <a:ln w="12700">
            <a:noFill/>
            <a:miter lim="800000"/>
            <a:headEnd/>
            <a:tailEnd/>
          </a:ln>
        </p:spPr>
        <p:txBody>
          <a:bodyPr wrap="none" anchor="ctr"/>
          <a:lstStyle/>
          <a:p>
            <a:endParaRPr lang="en-GB"/>
          </a:p>
        </p:txBody>
      </p:sp>
      <p:sp>
        <p:nvSpPr>
          <p:cNvPr id="9222" name="Line 5"/>
          <p:cNvSpPr>
            <a:spLocks noChangeShapeType="1"/>
          </p:cNvSpPr>
          <p:nvPr/>
        </p:nvSpPr>
        <p:spPr bwMode="auto">
          <a:xfrm>
            <a:off x="3352800" y="3209926"/>
            <a:ext cx="0" cy="24225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23" name="Line 6"/>
          <p:cNvSpPr>
            <a:spLocks noChangeShapeType="1"/>
          </p:cNvSpPr>
          <p:nvPr/>
        </p:nvSpPr>
        <p:spPr bwMode="auto">
          <a:xfrm>
            <a:off x="3362326" y="5638800"/>
            <a:ext cx="6003925"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4" name="Rectangle 7"/>
          <p:cNvSpPr>
            <a:spLocks noChangeArrowheads="1"/>
          </p:cNvSpPr>
          <p:nvPr/>
        </p:nvSpPr>
        <p:spPr bwMode="auto">
          <a:xfrm>
            <a:off x="3200400" y="5638801"/>
            <a:ext cx="6802438" cy="628377"/>
          </a:xfrm>
          <a:prstGeom prst="rect">
            <a:avLst/>
          </a:prstGeom>
          <a:noFill/>
          <a:ln w="9525">
            <a:noFill/>
            <a:miter lim="800000"/>
            <a:headEnd/>
            <a:tailEnd/>
          </a:ln>
        </p:spPr>
        <p:txBody>
          <a:bodyPr lIns="90488" tIns="44450" rIns="90488" bIns="44450">
            <a:spAutoFit/>
          </a:bodyPr>
          <a:lstStyle/>
          <a:p>
            <a:pPr algn="ctr" defTabSz="762000">
              <a:spcBef>
                <a:spcPct val="50000"/>
              </a:spcBef>
            </a:pPr>
            <a:r>
              <a:rPr lang="en-US" sz="1400"/>
              <a:t>10               20               50               100               200               500                 1,000 </a:t>
            </a:r>
          </a:p>
          <a:p>
            <a:pPr algn="ctr" defTabSz="762000">
              <a:spcBef>
                <a:spcPct val="50000"/>
              </a:spcBef>
            </a:pPr>
            <a:r>
              <a:rPr lang="en-US" sz="1400"/>
              <a:t>Annual sales volume (millions of cases) Source: Robert Grant</a:t>
            </a:r>
          </a:p>
        </p:txBody>
      </p:sp>
      <p:sp>
        <p:nvSpPr>
          <p:cNvPr id="9225" name="Rectangle 8"/>
          <p:cNvSpPr>
            <a:spLocks noChangeArrowheads="1"/>
          </p:cNvSpPr>
          <p:nvPr/>
        </p:nvSpPr>
        <p:spPr bwMode="auto">
          <a:xfrm rot="-5400000">
            <a:off x="1444718" y="3942581"/>
            <a:ext cx="3263715" cy="520655"/>
          </a:xfrm>
          <a:prstGeom prst="rect">
            <a:avLst/>
          </a:prstGeom>
          <a:noFill/>
          <a:ln w="9525">
            <a:noFill/>
            <a:miter lim="800000"/>
            <a:headEnd/>
            <a:tailEnd/>
          </a:ln>
        </p:spPr>
        <p:txBody>
          <a:bodyPr wrap="none" lIns="90488" tIns="44450" rIns="90488" bIns="44450">
            <a:spAutoFit/>
          </a:bodyPr>
          <a:lstStyle/>
          <a:p>
            <a:pPr algn="ctr" defTabSz="762000"/>
            <a:r>
              <a:rPr lang="en-US" sz="1400"/>
              <a:t>Advertising Expenditure ($ per case)</a:t>
            </a:r>
          </a:p>
          <a:p>
            <a:pPr algn="ctr" defTabSz="762000"/>
            <a:r>
              <a:rPr lang="en-US" sz="1400"/>
              <a:t>0.02       0.05       0.10      0.15       0.20</a:t>
            </a:r>
          </a:p>
        </p:txBody>
      </p:sp>
      <p:sp>
        <p:nvSpPr>
          <p:cNvPr id="9226" name="Line 9"/>
          <p:cNvSpPr>
            <a:spLocks noChangeShapeType="1"/>
          </p:cNvSpPr>
          <p:nvPr/>
        </p:nvSpPr>
        <p:spPr bwMode="auto">
          <a:xfrm>
            <a:off x="3362326" y="3286126"/>
            <a:ext cx="5927725" cy="211772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7" name="Rectangle 10"/>
          <p:cNvSpPr>
            <a:spLocks noChangeArrowheads="1"/>
          </p:cNvSpPr>
          <p:nvPr/>
        </p:nvSpPr>
        <p:spPr bwMode="auto">
          <a:xfrm>
            <a:off x="9067800" y="5181600"/>
            <a:ext cx="601128" cy="305212"/>
          </a:xfrm>
          <a:prstGeom prst="rect">
            <a:avLst/>
          </a:prstGeom>
          <a:noFill/>
          <a:ln w="9525">
            <a:noFill/>
            <a:miter lim="800000"/>
            <a:headEnd/>
            <a:tailEnd/>
          </a:ln>
        </p:spPr>
        <p:txBody>
          <a:bodyPr wrap="none" lIns="90488" tIns="44450" rIns="90488" bIns="44450">
            <a:spAutoFit/>
          </a:bodyPr>
          <a:lstStyle/>
          <a:p>
            <a:pPr defTabSz="762000"/>
            <a:r>
              <a:rPr lang="en-US" sz="1400"/>
              <a:t>Coke</a:t>
            </a:r>
          </a:p>
        </p:txBody>
      </p:sp>
      <p:sp>
        <p:nvSpPr>
          <p:cNvPr id="9228" name="Rectangle 11"/>
          <p:cNvSpPr>
            <a:spLocks noChangeArrowheads="1"/>
          </p:cNvSpPr>
          <p:nvPr/>
        </p:nvSpPr>
        <p:spPr bwMode="auto">
          <a:xfrm>
            <a:off x="7910513" y="5076825"/>
            <a:ext cx="631584" cy="305212"/>
          </a:xfrm>
          <a:prstGeom prst="rect">
            <a:avLst/>
          </a:prstGeom>
          <a:noFill/>
          <a:ln w="9525">
            <a:noFill/>
            <a:miter lim="800000"/>
            <a:headEnd/>
            <a:tailEnd/>
          </a:ln>
        </p:spPr>
        <p:txBody>
          <a:bodyPr wrap="none" lIns="90488" tIns="44450" rIns="90488" bIns="44450">
            <a:spAutoFit/>
          </a:bodyPr>
          <a:lstStyle/>
          <a:p>
            <a:pPr defTabSz="762000"/>
            <a:r>
              <a:rPr lang="en-US" sz="1400"/>
              <a:t>Pepsi</a:t>
            </a:r>
          </a:p>
        </p:txBody>
      </p:sp>
      <p:sp>
        <p:nvSpPr>
          <p:cNvPr id="9229" name="Rectangle 12"/>
          <p:cNvSpPr>
            <a:spLocks noChangeArrowheads="1"/>
          </p:cNvSpPr>
          <p:nvPr/>
        </p:nvSpPr>
        <p:spPr bwMode="auto">
          <a:xfrm>
            <a:off x="6919913" y="4391025"/>
            <a:ext cx="969818" cy="305212"/>
          </a:xfrm>
          <a:prstGeom prst="rect">
            <a:avLst/>
          </a:prstGeom>
          <a:noFill/>
          <a:ln w="9525">
            <a:noFill/>
            <a:miter lim="800000"/>
            <a:headEnd/>
            <a:tailEnd/>
          </a:ln>
        </p:spPr>
        <p:txBody>
          <a:bodyPr wrap="none" lIns="90488" tIns="44450" rIns="90488" bIns="44450">
            <a:spAutoFit/>
          </a:bodyPr>
          <a:lstStyle/>
          <a:p>
            <a:pPr defTabSz="762000"/>
            <a:r>
              <a:rPr lang="en-US" sz="1400"/>
              <a:t>Seven Up</a:t>
            </a:r>
          </a:p>
        </p:txBody>
      </p:sp>
      <p:sp>
        <p:nvSpPr>
          <p:cNvPr id="9230" name="Rectangle 13"/>
          <p:cNvSpPr>
            <a:spLocks noChangeArrowheads="1"/>
          </p:cNvSpPr>
          <p:nvPr/>
        </p:nvSpPr>
        <p:spPr bwMode="auto">
          <a:xfrm>
            <a:off x="6538913" y="4772025"/>
            <a:ext cx="1038490" cy="305212"/>
          </a:xfrm>
          <a:prstGeom prst="rect">
            <a:avLst/>
          </a:prstGeom>
          <a:noFill/>
          <a:ln w="9525">
            <a:noFill/>
            <a:miter lim="800000"/>
            <a:headEnd/>
            <a:tailEnd/>
          </a:ln>
        </p:spPr>
        <p:txBody>
          <a:bodyPr wrap="none" lIns="90488" tIns="44450" rIns="90488" bIns="44450">
            <a:spAutoFit/>
          </a:bodyPr>
          <a:lstStyle/>
          <a:p>
            <a:pPr defTabSz="762000"/>
            <a:r>
              <a:rPr lang="en-US" sz="1400"/>
              <a:t>Dr. Pepper</a:t>
            </a:r>
          </a:p>
        </p:txBody>
      </p:sp>
      <p:sp>
        <p:nvSpPr>
          <p:cNvPr id="9231" name="Rectangle 14"/>
          <p:cNvSpPr>
            <a:spLocks noChangeArrowheads="1"/>
          </p:cNvSpPr>
          <p:nvPr/>
        </p:nvSpPr>
        <p:spPr bwMode="auto">
          <a:xfrm>
            <a:off x="5548313" y="4848225"/>
            <a:ext cx="650820" cy="305212"/>
          </a:xfrm>
          <a:prstGeom prst="rect">
            <a:avLst/>
          </a:prstGeom>
          <a:noFill/>
          <a:ln w="9525">
            <a:noFill/>
            <a:miter lim="800000"/>
            <a:headEnd/>
            <a:tailEnd/>
          </a:ln>
        </p:spPr>
        <p:txBody>
          <a:bodyPr wrap="none" lIns="90488" tIns="44450" rIns="90488" bIns="44450">
            <a:spAutoFit/>
          </a:bodyPr>
          <a:lstStyle/>
          <a:p>
            <a:pPr defTabSz="762000"/>
            <a:r>
              <a:rPr lang="en-US" sz="1400"/>
              <a:t>Sprite</a:t>
            </a:r>
          </a:p>
        </p:txBody>
      </p:sp>
      <p:sp>
        <p:nvSpPr>
          <p:cNvPr id="9232" name="Rectangle 15"/>
          <p:cNvSpPr>
            <a:spLocks noChangeArrowheads="1"/>
          </p:cNvSpPr>
          <p:nvPr/>
        </p:nvSpPr>
        <p:spPr bwMode="auto">
          <a:xfrm>
            <a:off x="5014914" y="3629025"/>
            <a:ext cx="1000275" cy="305212"/>
          </a:xfrm>
          <a:prstGeom prst="rect">
            <a:avLst/>
          </a:prstGeom>
          <a:noFill/>
          <a:ln w="9525">
            <a:noFill/>
            <a:miter lim="800000"/>
            <a:headEnd/>
            <a:tailEnd/>
          </a:ln>
        </p:spPr>
        <p:txBody>
          <a:bodyPr wrap="none" lIns="90488" tIns="44450" rIns="90488" bIns="44450">
            <a:spAutoFit/>
          </a:bodyPr>
          <a:lstStyle/>
          <a:p>
            <a:pPr defTabSz="762000"/>
            <a:r>
              <a:rPr lang="en-US" sz="1400"/>
              <a:t>Diet Pepsi</a:t>
            </a:r>
          </a:p>
        </p:txBody>
      </p:sp>
      <p:sp>
        <p:nvSpPr>
          <p:cNvPr id="9233" name="Rectangle 16"/>
          <p:cNvSpPr>
            <a:spLocks noChangeArrowheads="1"/>
          </p:cNvSpPr>
          <p:nvPr/>
        </p:nvSpPr>
        <p:spPr bwMode="auto">
          <a:xfrm>
            <a:off x="5091114" y="3400425"/>
            <a:ext cx="470643" cy="305212"/>
          </a:xfrm>
          <a:prstGeom prst="rect">
            <a:avLst/>
          </a:prstGeom>
          <a:noFill/>
          <a:ln w="9525">
            <a:noFill/>
            <a:miter lim="800000"/>
            <a:headEnd/>
            <a:tailEnd/>
          </a:ln>
        </p:spPr>
        <p:txBody>
          <a:bodyPr wrap="none" lIns="90488" tIns="44450" rIns="90488" bIns="44450">
            <a:spAutoFit/>
          </a:bodyPr>
          <a:lstStyle/>
          <a:p>
            <a:pPr defTabSz="762000"/>
            <a:r>
              <a:rPr lang="en-US" sz="1400"/>
              <a:t>Tab</a:t>
            </a:r>
          </a:p>
        </p:txBody>
      </p:sp>
      <p:sp>
        <p:nvSpPr>
          <p:cNvPr id="9234" name="Rectangle 17"/>
          <p:cNvSpPr>
            <a:spLocks noChangeArrowheads="1"/>
          </p:cNvSpPr>
          <p:nvPr/>
        </p:nvSpPr>
        <p:spPr bwMode="auto">
          <a:xfrm>
            <a:off x="4724400" y="4114800"/>
            <a:ext cx="729368" cy="305212"/>
          </a:xfrm>
          <a:prstGeom prst="rect">
            <a:avLst/>
          </a:prstGeom>
          <a:noFill/>
          <a:ln w="9525">
            <a:noFill/>
            <a:miter lim="800000"/>
            <a:headEnd/>
            <a:tailEnd/>
          </a:ln>
        </p:spPr>
        <p:txBody>
          <a:bodyPr wrap="none" lIns="90488" tIns="44450" rIns="90488" bIns="44450">
            <a:spAutoFit/>
          </a:bodyPr>
          <a:lstStyle/>
          <a:p>
            <a:pPr defTabSz="762000"/>
            <a:r>
              <a:rPr lang="en-US" sz="1400"/>
              <a:t>Fresca</a:t>
            </a:r>
          </a:p>
        </p:txBody>
      </p:sp>
      <p:sp>
        <p:nvSpPr>
          <p:cNvPr id="9235" name="Rectangle 18"/>
          <p:cNvSpPr>
            <a:spLocks noChangeArrowheads="1"/>
          </p:cNvSpPr>
          <p:nvPr/>
        </p:nvSpPr>
        <p:spPr bwMode="auto">
          <a:xfrm>
            <a:off x="4100513" y="3933825"/>
            <a:ext cx="870432" cy="305212"/>
          </a:xfrm>
          <a:prstGeom prst="rect">
            <a:avLst/>
          </a:prstGeom>
          <a:noFill/>
          <a:ln w="9525">
            <a:noFill/>
            <a:miter lim="800000"/>
            <a:headEnd/>
            <a:tailEnd/>
          </a:ln>
        </p:spPr>
        <p:txBody>
          <a:bodyPr wrap="none" lIns="90488" tIns="44450" rIns="90488" bIns="44450">
            <a:spAutoFit/>
          </a:bodyPr>
          <a:lstStyle/>
          <a:p>
            <a:pPr defTabSz="762000"/>
            <a:r>
              <a:rPr lang="en-US" sz="1400"/>
              <a:t>Diet Rite</a:t>
            </a:r>
          </a:p>
        </p:txBody>
      </p:sp>
      <p:sp>
        <p:nvSpPr>
          <p:cNvPr id="9236" name="Rectangle 19"/>
          <p:cNvSpPr>
            <a:spLocks noChangeArrowheads="1"/>
          </p:cNvSpPr>
          <p:nvPr/>
        </p:nvSpPr>
        <p:spPr bwMode="auto">
          <a:xfrm>
            <a:off x="3810001" y="3657600"/>
            <a:ext cx="939361" cy="305212"/>
          </a:xfrm>
          <a:prstGeom prst="rect">
            <a:avLst/>
          </a:prstGeom>
          <a:noFill/>
          <a:ln w="9525">
            <a:noFill/>
            <a:miter lim="800000"/>
            <a:headEnd/>
            <a:tailEnd/>
          </a:ln>
        </p:spPr>
        <p:txBody>
          <a:bodyPr wrap="none" lIns="90488" tIns="44450" rIns="90488" bIns="44450">
            <a:spAutoFit/>
          </a:bodyPr>
          <a:lstStyle/>
          <a:p>
            <a:pPr defTabSz="762000"/>
            <a:r>
              <a:rPr lang="en-US" sz="1400"/>
              <a:t>Diet 7-Up</a:t>
            </a:r>
          </a:p>
        </p:txBody>
      </p:sp>
      <p:sp>
        <p:nvSpPr>
          <p:cNvPr id="9237" name="Rectangle 20"/>
          <p:cNvSpPr>
            <a:spLocks noChangeArrowheads="1"/>
          </p:cNvSpPr>
          <p:nvPr/>
        </p:nvSpPr>
        <p:spPr bwMode="auto">
          <a:xfrm>
            <a:off x="3505200" y="3048000"/>
            <a:ext cx="1155700" cy="305212"/>
          </a:xfrm>
          <a:prstGeom prst="rect">
            <a:avLst/>
          </a:prstGeom>
          <a:noFill/>
          <a:ln w="9525">
            <a:noFill/>
            <a:miter lim="800000"/>
            <a:headEnd/>
            <a:tailEnd/>
          </a:ln>
        </p:spPr>
        <p:txBody>
          <a:bodyPr lIns="90488" tIns="44450" rIns="90488" bIns="44450">
            <a:spAutoFit/>
          </a:bodyPr>
          <a:lstStyle/>
          <a:p>
            <a:pPr defTabSz="762000"/>
            <a:r>
              <a:rPr lang="en-US" sz="1400"/>
              <a:t>Schweppes</a:t>
            </a:r>
          </a:p>
        </p:txBody>
      </p:sp>
      <p:sp>
        <p:nvSpPr>
          <p:cNvPr id="9238" name="Rectangle 21"/>
          <p:cNvSpPr>
            <a:spLocks noChangeArrowheads="1"/>
          </p:cNvSpPr>
          <p:nvPr/>
        </p:nvSpPr>
        <p:spPr bwMode="auto">
          <a:xfrm>
            <a:off x="3871914" y="3276600"/>
            <a:ext cx="1462087" cy="305212"/>
          </a:xfrm>
          <a:prstGeom prst="rect">
            <a:avLst/>
          </a:prstGeom>
          <a:noFill/>
          <a:ln w="9525">
            <a:noFill/>
            <a:miter lim="800000"/>
            <a:headEnd/>
            <a:tailEnd/>
          </a:ln>
        </p:spPr>
        <p:txBody>
          <a:bodyPr lIns="90488" tIns="44450" rIns="90488" bIns="44450">
            <a:spAutoFit/>
          </a:bodyPr>
          <a:lstStyle/>
          <a:p>
            <a:pPr defTabSz="762000"/>
            <a:r>
              <a:rPr lang="en-US" sz="1400"/>
              <a:t>SF Dr. Pepper</a:t>
            </a:r>
          </a:p>
        </p:txBody>
      </p:sp>
      <p:sp>
        <p:nvSpPr>
          <p:cNvPr id="9239" name="Rectangle 22"/>
          <p:cNvSpPr>
            <a:spLocks noGrp="1" noChangeArrowheads="1"/>
          </p:cNvSpPr>
          <p:nvPr>
            <p:ph type="title"/>
          </p:nvPr>
        </p:nvSpPr>
        <p:spPr/>
        <p:txBody>
          <a:bodyPr/>
          <a:lstStyle/>
          <a:p>
            <a:r>
              <a:rPr lang="en-US" sz="3200"/>
              <a:t>Economies of Scale: </a:t>
            </a:r>
            <a:br>
              <a:rPr lang="en-US" sz="3200"/>
            </a:br>
            <a:r>
              <a:rPr lang="en-US" sz="3200"/>
              <a:t>Advertising, US soft drinks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Learning Curves: example</a:t>
            </a:r>
          </a:p>
        </p:txBody>
      </p:sp>
      <p:grpSp>
        <p:nvGrpSpPr>
          <p:cNvPr id="2" name="Group 3"/>
          <p:cNvGrpSpPr>
            <a:grpSpLocks/>
          </p:cNvGrpSpPr>
          <p:nvPr/>
        </p:nvGrpSpPr>
        <p:grpSpPr bwMode="auto">
          <a:xfrm>
            <a:off x="2057401" y="1828800"/>
            <a:ext cx="8234363" cy="4876800"/>
            <a:chOff x="336" y="1152"/>
            <a:chExt cx="5187" cy="3072"/>
          </a:xfrm>
        </p:grpSpPr>
        <p:sp>
          <p:nvSpPr>
            <p:cNvPr id="10245" name="Rectangle 4"/>
            <p:cNvSpPr>
              <a:spLocks noChangeArrowheads="1"/>
            </p:cNvSpPr>
            <p:nvPr/>
          </p:nvSpPr>
          <p:spPr bwMode="auto">
            <a:xfrm>
              <a:off x="432" y="3936"/>
              <a:ext cx="1200" cy="288"/>
            </a:xfrm>
            <a:prstGeom prst="rect">
              <a:avLst/>
            </a:prstGeom>
            <a:noFill/>
            <a:ln w="9525">
              <a:noFill/>
              <a:miter lim="800000"/>
              <a:headEnd/>
              <a:tailEnd/>
            </a:ln>
          </p:spPr>
          <p:txBody>
            <a:bodyPr wrap="none" anchor="ctr"/>
            <a:lstStyle/>
            <a:p>
              <a:endParaRPr lang="en-GB"/>
            </a:p>
          </p:txBody>
        </p:sp>
        <p:sp>
          <p:nvSpPr>
            <p:cNvPr id="10246" name="Rectangle 5"/>
            <p:cNvSpPr>
              <a:spLocks noChangeArrowheads="1"/>
            </p:cNvSpPr>
            <p:nvPr/>
          </p:nvSpPr>
          <p:spPr bwMode="auto">
            <a:xfrm>
              <a:off x="1968" y="3936"/>
              <a:ext cx="1824" cy="288"/>
            </a:xfrm>
            <a:prstGeom prst="rect">
              <a:avLst/>
            </a:prstGeom>
            <a:noFill/>
            <a:ln w="9525">
              <a:noFill/>
              <a:miter lim="800000"/>
              <a:headEnd/>
              <a:tailEnd/>
            </a:ln>
          </p:spPr>
          <p:txBody>
            <a:bodyPr wrap="none" anchor="ctr"/>
            <a:lstStyle/>
            <a:p>
              <a:endParaRPr lang="en-GB"/>
            </a:p>
          </p:txBody>
        </p:sp>
        <p:sp>
          <p:nvSpPr>
            <p:cNvPr id="10247" name="Rectangle 6"/>
            <p:cNvSpPr>
              <a:spLocks noChangeArrowheads="1"/>
            </p:cNvSpPr>
            <p:nvPr/>
          </p:nvSpPr>
          <p:spPr bwMode="auto">
            <a:xfrm>
              <a:off x="336" y="1152"/>
              <a:ext cx="5176" cy="2832"/>
            </a:xfrm>
            <a:prstGeom prst="rect">
              <a:avLst/>
            </a:prstGeom>
            <a:solidFill>
              <a:schemeClr val="tx1">
                <a:alpha val="0"/>
              </a:schemeClr>
            </a:solidFill>
            <a:ln w="12700">
              <a:solidFill>
                <a:schemeClr val="tx1"/>
              </a:solidFill>
              <a:miter lim="800000"/>
              <a:headEnd/>
              <a:tailEnd/>
            </a:ln>
          </p:spPr>
          <p:txBody>
            <a:bodyPr wrap="none" anchor="ctr"/>
            <a:lstStyle/>
            <a:p>
              <a:endParaRPr lang="en-GB"/>
            </a:p>
          </p:txBody>
        </p:sp>
        <p:sp>
          <p:nvSpPr>
            <p:cNvPr id="10248" name="Line 7"/>
            <p:cNvSpPr>
              <a:spLocks noChangeShapeType="1"/>
            </p:cNvSpPr>
            <p:nvPr/>
          </p:nvSpPr>
          <p:spPr bwMode="auto">
            <a:xfrm>
              <a:off x="1056" y="1926"/>
              <a:ext cx="0" cy="133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9" name="Line 8"/>
            <p:cNvSpPr>
              <a:spLocks noChangeShapeType="1"/>
            </p:cNvSpPr>
            <p:nvPr/>
          </p:nvSpPr>
          <p:spPr bwMode="auto">
            <a:xfrm>
              <a:off x="1062" y="3264"/>
              <a:ext cx="195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50" name="Line 9"/>
            <p:cNvSpPr>
              <a:spLocks noChangeShapeType="1"/>
            </p:cNvSpPr>
            <p:nvPr/>
          </p:nvSpPr>
          <p:spPr bwMode="auto">
            <a:xfrm>
              <a:off x="3696" y="1878"/>
              <a:ext cx="0" cy="138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51" name="Line 10"/>
            <p:cNvSpPr>
              <a:spLocks noChangeShapeType="1"/>
            </p:cNvSpPr>
            <p:nvPr/>
          </p:nvSpPr>
          <p:spPr bwMode="auto">
            <a:xfrm>
              <a:off x="3702" y="3264"/>
              <a:ext cx="167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52" name="Line 11"/>
            <p:cNvSpPr>
              <a:spLocks noChangeShapeType="1"/>
            </p:cNvSpPr>
            <p:nvPr/>
          </p:nvSpPr>
          <p:spPr bwMode="auto">
            <a:xfrm>
              <a:off x="1206" y="2070"/>
              <a:ext cx="1766" cy="9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53" name="Line 12"/>
            <p:cNvSpPr>
              <a:spLocks noChangeShapeType="1"/>
            </p:cNvSpPr>
            <p:nvPr/>
          </p:nvSpPr>
          <p:spPr bwMode="auto">
            <a:xfrm>
              <a:off x="3798" y="2598"/>
              <a:ext cx="1238" cy="326"/>
            </a:xfrm>
            <a:prstGeom prst="line">
              <a:avLst/>
            </a:prstGeom>
            <a:noFill/>
            <a:ln w="12700">
              <a:solidFill>
                <a:schemeClr val="tx1"/>
              </a:solidFill>
              <a:prstDash val="lgDash"/>
              <a:round/>
              <a:headEnd type="none" w="sm" len="sm"/>
              <a:tailEnd type="none" w="sm" len="sm"/>
            </a:ln>
          </p:spPr>
          <p:txBody>
            <a:bodyPr wrap="none" anchor="ctr"/>
            <a:lstStyle/>
            <a:p>
              <a:endParaRPr lang="en-US"/>
            </a:p>
          </p:txBody>
        </p:sp>
        <p:sp>
          <p:nvSpPr>
            <p:cNvPr id="10254" name="Rectangle 13"/>
            <p:cNvSpPr>
              <a:spLocks noChangeArrowheads="1"/>
            </p:cNvSpPr>
            <p:nvPr/>
          </p:nvSpPr>
          <p:spPr bwMode="auto">
            <a:xfrm>
              <a:off x="909" y="3357"/>
              <a:ext cx="4614" cy="772"/>
            </a:xfrm>
            <a:prstGeom prst="rect">
              <a:avLst/>
            </a:prstGeom>
            <a:noFill/>
            <a:ln w="9525">
              <a:noFill/>
              <a:miter lim="800000"/>
              <a:headEnd/>
              <a:tailEnd/>
            </a:ln>
          </p:spPr>
          <p:txBody>
            <a:bodyPr lIns="90488" tIns="44450" rIns="90488" bIns="44450">
              <a:spAutoFit/>
            </a:bodyPr>
            <a:lstStyle/>
            <a:p>
              <a:pPr defTabSz="762000">
                <a:spcBef>
                  <a:spcPct val="50000"/>
                </a:spcBef>
              </a:pPr>
              <a:r>
                <a:rPr lang="en-US">
                  <a:latin typeface="Arial" pitchFamily="34" charset="0"/>
                </a:rPr>
                <a:t>100K	200K	          500K       1,000K	        5	      10		              50</a:t>
              </a:r>
            </a:p>
            <a:p>
              <a:pPr defTabSz="762000">
                <a:spcBef>
                  <a:spcPct val="5000"/>
                </a:spcBef>
              </a:pPr>
              <a:r>
                <a:rPr lang="en-US">
                  <a:latin typeface="Arial" pitchFamily="34" charset="0"/>
                </a:rPr>
                <a:t>        Accumulated unit production		         Accumulated unit</a:t>
              </a:r>
              <a:r>
                <a:rPr lang="en-GB">
                  <a:latin typeface="Arial" pitchFamily="34" charset="0"/>
                </a:rPr>
                <a:t>s</a:t>
              </a:r>
            </a:p>
            <a:p>
              <a:pPr defTabSz="762000">
                <a:spcBef>
                  <a:spcPct val="5000"/>
                </a:spcBef>
              </a:pPr>
              <a:r>
                <a:rPr lang="en-GB">
                  <a:latin typeface="Arial" pitchFamily="34" charset="0"/>
                </a:rPr>
                <a:t>		</a:t>
              </a:r>
              <a:r>
                <a:rPr lang="en-US">
                  <a:latin typeface="Arial" pitchFamily="34" charset="0"/>
                </a:rPr>
                <a:t>(millions)</a:t>
              </a:r>
              <a:r>
                <a:rPr lang="en-GB">
                  <a:latin typeface="Arial" pitchFamily="34" charset="0"/>
                </a:rPr>
                <a:t>				   (millions)</a:t>
              </a:r>
              <a:endParaRPr lang="en-US">
                <a:latin typeface="Arial" pitchFamily="34" charset="0"/>
              </a:endParaRPr>
            </a:p>
          </p:txBody>
        </p:sp>
        <p:sp>
          <p:nvSpPr>
            <p:cNvPr id="10255" name="Rectangle 14"/>
            <p:cNvSpPr>
              <a:spLocks noChangeArrowheads="1"/>
            </p:cNvSpPr>
            <p:nvPr/>
          </p:nvSpPr>
          <p:spPr bwMode="auto">
            <a:xfrm rot="16200000">
              <a:off x="14" y="2173"/>
              <a:ext cx="1392" cy="406"/>
            </a:xfrm>
            <a:prstGeom prst="rect">
              <a:avLst/>
            </a:prstGeom>
            <a:noFill/>
            <a:ln w="9525">
              <a:noFill/>
              <a:miter lim="800000"/>
              <a:headEnd/>
              <a:tailEnd/>
            </a:ln>
          </p:spPr>
          <p:txBody>
            <a:bodyPr lIns="90488" tIns="44450" rIns="90488" bIns="44450">
              <a:spAutoFit/>
            </a:bodyPr>
            <a:lstStyle/>
            <a:p>
              <a:pPr defTabSz="762000"/>
              <a:r>
                <a:rPr lang="en-US">
                  <a:latin typeface="Arial" pitchFamily="34" charset="0"/>
                </a:rPr>
                <a:t>      1960 Yen</a:t>
              </a:r>
            </a:p>
            <a:p>
              <a:pPr defTabSz="762000"/>
              <a:r>
                <a:rPr lang="en-US">
                  <a:latin typeface="Arial" pitchFamily="34" charset="0"/>
                </a:rPr>
                <a:t>15K </a:t>
              </a:r>
              <a:r>
                <a:rPr lang="en-GB">
                  <a:latin typeface="Arial" pitchFamily="34" charset="0"/>
                </a:rPr>
                <a:t>    </a:t>
              </a:r>
              <a:r>
                <a:rPr lang="en-US">
                  <a:latin typeface="Arial" pitchFamily="34" charset="0"/>
                </a:rPr>
                <a:t> 20K   30K</a:t>
              </a:r>
            </a:p>
          </p:txBody>
        </p:sp>
        <p:sp>
          <p:nvSpPr>
            <p:cNvPr id="10256" name="Rectangle 15"/>
            <p:cNvSpPr>
              <a:spLocks noChangeArrowheads="1"/>
            </p:cNvSpPr>
            <p:nvPr/>
          </p:nvSpPr>
          <p:spPr bwMode="auto">
            <a:xfrm rot="16200000">
              <a:off x="2805" y="2184"/>
              <a:ext cx="1367" cy="406"/>
            </a:xfrm>
            <a:prstGeom prst="rect">
              <a:avLst/>
            </a:prstGeom>
            <a:noFill/>
            <a:ln w="9525">
              <a:noFill/>
              <a:miter lim="800000"/>
              <a:headEnd/>
              <a:tailEnd/>
            </a:ln>
          </p:spPr>
          <p:txBody>
            <a:bodyPr wrap="none" lIns="90488" tIns="44450" rIns="90488" bIns="44450">
              <a:spAutoFit/>
            </a:bodyPr>
            <a:lstStyle/>
            <a:p>
              <a:pPr algn="ctr" defTabSz="762000"/>
              <a:r>
                <a:rPr lang="en-US">
                  <a:latin typeface="Arial" pitchFamily="34" charset="0"/>
                </a:rPr>
                <a:t>Price Index</a:t>
              </a:r>
            </a:p>
            <a:p>
              <a:pPr algn="ctr" defTabSz="762000"/>
              <a:r>
                <a:rPr lang="en-US">
                  <a:latin typeface="Arial" pitchFamily="34" charset="0"/>
                </a:rPr>
                <a:t>50 </a:t>
              </a:r>
              <a:r>
                <a:rPr lang="en-GB">
                  <a:latin typeface="Arial" pitchFamily="34" charset="0"/>
                </a:rPr>
                <a:t> </a:t>
              </a:r>
              <a:r>
                <a:rPr lang="en-US">
                  <a:latin typeface="Arial" pitchFamily="34" charset="0"/>
                </a:rPr>
                <a:t> 100    200  300</a:t>
              </a:r>
            </a:p>
          </p:txBody>
        </p:sp>
        <p:sp>
          <p:nvSpPr>
            <p:cNvPr id="10257" name="Oval 16"/>
            <p:cNvSpPr>
              <a:spLocks noChangeArrowheads="1"/>
            </p:cNvSpPr>
            <p:nvPr/>
          </p:nvSpPr>
          <p:spPr bwMode="auto">
            <a:xfrm>
              <a:off x="1252" y="2116"/>
              <a:ext cx="88" cy="88"/>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58" name="Rectangle 17"/>
            <p:cNvSpPr>
              <a:spLocks noChangeArrowheads="1"/>
            </p:cNvSpPr>
            <p:nvPr/>
          </p:nvSpPr>
          <p:spPr bwMode="auto">
            <a:xfrm>
              <a:off x="3923" y="2876"/>
              <a:ext cx="794" cy="231"/>
            </a:xfrm>
            <a:prstGeom prst="rect">
              <a:avLst/>
            </a:prstGeom>
            <a:noFill/>
            <a:ln w="9525">
              <a:noFill/>
              <a:miter lim="800000"/>
              <a:headEnd/>
              <a:tailEnd/>
            </a:ln>
          </p:spPr>
          <p:txBody>
            <a:bodyPr wrap="none" lIns="90488" tIns="44450" rIns="90488" bIns="44450">
              <a:spAutoFit/>
            </a:bodyPr>
            <a:lstStyle/>
            <a:p>
              <a:pPr defTabSz="762000"/>
              <a:r>
                <a:rPr lang="en-US">
                  <a:latin typeface="Arial" pitchFamily="34" charset="0"/>
                </a:rPr>
                <a:t>70% slope</a:t>
              </a:r>
            </a:p>
          </p:txBody>
        </p:sp>
        <p:sp>
          <p:nvSpPr>
            <p:cNvPr id="10259" name="Oval 18"/>
            <p:cNvSpPr>
              <a:spLocks noChangeArrowheads="1"/>
            </p:cNvSpPr>
            <p:nvPr/>
          </p:nvSpPr>
          <p:spPr bwMode="auto">
            <a:xfrm>
              <a:off x="1444" y="2068"/>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0" name="Oval 19"/>
            <p:cNvSpPr>
              <a:spLocks noChangeArrowheads="1"/>
            </p:cNvSpPr>
            <p:nvPr/>
          </p:nvSpPr>
          <p:spPr bwMode="auto">
            <a:xfrm>
              <a:off x="1732" y="2164"/>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1" name="Oval 20"/>
            <p:cNvSpPr>
              <a:spLocks noChangeArrowheads="1"/>
            </p:cNvSpPr>
            <p:nvPr/>
          </p:nvSpPr>
          <p:spPr bwMode="auto">
            <a:xfrm>
              <a:off x="1828" y="2548"/>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2" name="Oval 21"/>
            <p:cNvSpPr>
              <a:spLocks noChangeArrowheads="1"/>
            </p:cNvSpPr>
            <p:nvPr/>
          </p:nvSpPr>
          <p:spPr bwMode="auto">
            <a:xfrm>
              <a:off x="2020" y="2548"/>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3" name="Oval 22"/>
            <p:cNvSpPr>
              <a:spLocks noChangeArrowheads="1"/>
            </p:cNvSpPr>
            <p:nvPr/>
          </p:nvSpPr>
          <p:spPr bwMode="auto">
            <a:xfrm>
              <a:off x="2260" y="2548"/>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4" name="Oval 23"/>
            <p:cNvSpPr>
              <a:spLocks noChangeArrowheads="1"/>
            </p:cNvSpPr>
            <p:nvPr/>
          </p:nvSpPr>
          <p:spPr bwMode="auto">
            <a:xfrm>
              <a:off x="2500" y="2644"/>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5" name="Oval 24"/>
            <p:cNvSpPr>
              <a:spLocks noChangeArrowheads="1"/>
            </p:cNvSpPr>
            <p:nvPr/>
          </p:nvSpPr>
          <p:spPr bwMode="auto">
            <a:xfrm>
              <a:off x="2596" y="2980"/>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6" name="Oval 25"/>
            <p:cNvSpPr>
              <a:spLocks noChangeArrowheads="1"/>
            </p:cNvSpPr>
            <p:nvPr/>
          </p:nvSpPr>
          <p:spPr bwMode="auto">
            <a:xfrm>
              <a:off x="2836" y="2980"/>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7" name="Oval 26"/>
            <p:cNvSpPr>
              <a:spLocks noChangeArrowheads="1"/>
            </p:cNvSpPr>
            <p:nvPr/>
          </p:nvSpPr>
          <p:spPr bwMode="auto">
            <a:xfrm>
              <a:off x="3748" y="2404"/>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8" name="Oval 27"/>
            <p:cNvSpPr>
              <a:spLocks noChangeArrowheads="1"/>
            </p:cNvSpPr>
            <p:nvPr/>
          </p:nvSpPr>
          <p:spPr bwMode="auto">
            <a:xfrm>
              <a:off x="3892" y="2404"/>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69" name="Oval 28"/>
            <p:cNvSpPr>
              <a:spLocks noChangeArrowheads="1"/>
            </p:cNvSpPr>
            <p:nvPr/>
          </p:nvSpPr>
          <p:spPr bwMode="auto">
            <a:xfrm>
              <a:off x="3988" y="2500"/>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70" name="Oval 29"/>
            <p:cNvSpPr>
              <a:spLocks noChangeArrowheads="1"/>
            </p:cNvSpPr>
            <p:nvPr/>
          </p:nvSpPr>
          <p:spPr bwMode="auto">
            <a:xfrm>
              <a:off x="4132" y="2500"/>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71" name="Oval 30"/>
            <p:cNvSpPr>
              <a:spLocks noChangeArrowheads="1"/>
            </p:cNvSpPr>
            <p:nvPr/>
          </p:nvSpPr>
          <p:spPr bwMode="auto">
            <a:xfrm>
              <a:off x="4276" y="2548"/>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72" name="Oval 31"/>
            <p:cNvSpPr>
              <a:spLocks noChangeArrowheads="1"/>
            </p:cNvSpPr>
            <p:nvPr/>
          </p:nvSpPr>
          <p:spPr bwMode="auto">
            <a:xfrm>
              <a:off x="4420" y="2548"/>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73" name="Oval 32"/>
            <p:cNvSpPr>
              <a:spLocks noChangeArrowheads="1"/>
            </p:cNvSpPr>
            <p:nvPr/>
          </p:nvSpPr>
          <p:spPr bwMode="auto">
            <a:xfrm>
              <a:off x="4564" y="2596"/>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74" name="Oval 33"/>
            <p:cNvSpPr>
              <a:spLocks noChangeArrowheads="1"/>
            </p:cNvSpPr>
            <p:nvPr/>
          </p:nvSpPr>
          <p:spPr bwMode="auto">
            <a:xfrm>
              <a:off x="4660" y="2692"/>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75" name="Oval 34"/>
            <p:cNvSpPr>
              <a:spLocks noChangeArrowheads="1"/>
            </p:cNvSpPr>
            <p:nvPr/>
          </p:nvSpPr>
          <p:spPr bwMode="auto">
            <a:xfrm>
              <a:off x="1204" y="2116"/>
              <a:ext cx="136" cy="136"/>
            </a:xfrm>
            <a:prstGeom prst="ellipse">
              <a:avLst/>
            </a:prstGeom>
            <a:solidFill>
              <a:schemeClr val="tx1"/>
            </a:solidFill>
            <a:ln w="12700">
              <a:solidFill>
                <a:schemeClr val="tx1"/>
              </a:solidFill>
              <a:round/>
              <a:headEnd/>
              <a:tailEnd/>
            </a:ln>
          </p:spPr>
          <p:txBody>
            <a:bodyPr wrap="none" anchor="ctr"/>
            <a:lstStyle/>
            <a:p>
              <a:endParaRPr lang="en-GB"/>
            </a:p>
          </p:txBody>
        </p:sp>
        <p:sp>
          <p:nvSpPr>
            <p:cNvPr id="10276" name="Rectangle 35"/>
            <p:cNvSpPr>
              <a:spLocks noChangeArrowheads="1"/>
            </p:cNvSpPr>
            <p:nvPr/>
          </p:nvSpPr>
          <p:spPr bwMode="auto">
            <a:xfrm>
              <a:off x="2675" y="2636"/>
              <a:ext cx="406" cy="231"/>
            </a:xfrm>
            <a:prstGeom prst="rect">
              <a:avLst/>
            </a:prstGeom>
            <a:noFill/>
            <a:ln w="9525">
              <a:noFill/>
              <a:miter lim="800000"/>
              <a:headEnd/>
              <a:tailEnd/>
            </a:ln>
          </p:spPr>
          <p:txBody>
            <a:bodyPr wrap="none" lIns="90488" tIns="44450" rIns="90488" bIns="44450">
              <a:spAutoFit/>
            </a:bodyPr>
            <a:lstStyle/>
            <a:p>
              <a:pPr defTabSz="762000"/>
              <a:r>
                <a:rPr lang="en-US">
                  <a:latin typeface="Arial" pitchFamily="34" charset="0"/>
                </a:rPr>
                <a:t>75%</a:t>
              </a:r>
            </a:p>
          </p:txBody>
        </p:sp>
        <p:sp>
          <p:nvSpPr>
            <p:cNvPr id="10277" name="Rectangle 36"/>
            <p:cNvSpPr>
              <a:spLocks noChangeArrowheads="1"/>
            </p:cNvSpPr>
            <p:nvPr/>
          </p:nvSpPr>
          <p:spPr bwMode="auto">
            <a:xfrm>
              <a:off x="807" y="1547"/>
              <a:ext cx="2514" cy="231"/>
            </a:xfrm>
            <a:prstGeom prst="rect">
              <a:avLst/>
            </a:prstGeom>
            <a:noFill/>
            <a:ln w="9525">
              <a:noFill/>
              <a:miter lim="800000"/>
              <a:headEnd/>
              <a:tailEnd/>
            </a:ln>
          </p:spPr>
          <p:txBody>
            <a:bodyPr wrap="none" lIns="90488" tIns="44450" rIns="90488" bIns="44450">
              <a:spAutoFit/>
            </a:bodyPr>
            <a:lstStyle/>
            <a:p>
              <a:pPr algn="ctr" defTabSz="762000"/>
              <a:r>
                <a:rPr lang="en-US"/>
                <a:t>Japanese clocks &amp; watches, 1962-72</a:t>
              </a:r>
            </a:p>
          </p:txBody>
        </p:sp>
        <p:sp>
          <p:nvSpPr>
            <p:cNvPr id="10278" name="Rectangle 37"/>
            <p:cNvSpPr>
              <a:spLocks noChangeArrowheads="1"/>
            </p:cNvSpPr>
            <p:nvPr/>
          </p:nvSpPr>
          <p:spPr bwMode="auto">
            <a:xfrm>
              <a:off x="3637" y="1547"/>
              <a:ext cx="1755" cy="231"/>
            </a:xfrm>
            <a:prstGeom prst="rect">
              <a:avLst/>
            </a:prstGeom>
            <a:noFill/>
            <a:ln w="9525">
              <a:noFill/>
              <a:miter lim="800000"/>
              <a:headEnd/>
              <a:tailEnd/>
            </a:ln>
          </p:spPr>
          <p:txBody>
            <a:bodyPr wrap="none" lIns="90488" tIns="44450" rIns="90488" bIns="44450">
              <a:spAutoFit/>
            </a:bodyPr>
            <a:lstStyle/>
            <a:p>
              <a:pPr algn="ctr" defTabSz="762000"/>
              <a:r>
                <a:rPr lang="en-US"/>
                <a:t>UK refrigerators, 1957-71</a:t>
              </a:r>
            </a:p>
          </p:txBody>
        </p:sp>
      </p:grpSp>
      <p:sp>
        <p:nvSpPr>
          <p:cNvPr id="10244" name="Text Box 38"/>
          <p:cNvSpPr txBox="1">
            <a:spLocks noChangeArrowheads="1"/>
          </p:cNvSpPr>
          <p:nvPr/>
        </p:nvSpPr>
        <p:spPr bwMode="auto">
          <a:xfrm>
            <a:off x="7239000" y="6521450"/>
            <a:ext cx="3429000" cy="369332"/>
          </a:xfrm>
          <a:prstGeom prst="rect">
            <a:avLst/>
          </a:prstGeom>
          <a:noFill/>
          <a:ln w="12700">
            <a:noFill/>
            <a:miter lim="800000"/>
            <a:headEnd type="none" w="sm" len="sm"/>
            <a:tailEnd type="none" w="sm" len="sm"/>
          </a:ln>
        </p:spPr>
        <p:txBody>
          <a:bodyPr>
            <a:spAutoFit/>
          </a:bodyPr>
          <a:lstStyle/>
          <a:p>
            <a:pPr>
              <a:spcBef>
                <a:spcPct val="50000"/>
              </a:spcBef>
            </a:pPr>
            <a:r>
              <a:rPr lang="en-US"/>
              <a:t>Source: Robert Grant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Lesson: Size within niche matters</a:t>
            </a:r>
          </a:p>
        </p:txBody>
      </p:sp>
      <p:sp>
        <p:nvSpPr>
          <p:cNvPr id="11267" name="Rectangle 3"/>
          <p:cNvSpPr>
            <a:spLocks noGrp="1" noChangeArrowheads="1"/>
          </p:cNvSpPr>
          <p:nvPr>
            <p:ph sz="quarter" idx="1"/>
          </p:nvPr>
        </p:nvSpPr>
        <p:spPr/>
        <p:txBody>
          <a:bodyPr/>
          <a:lstStyle/>
          <a:p>
            <a:pPr>
              <a:buFontTx/>
              <a:buNone/>
            </a:pPr>
            <a:r>
              <a:rPr lang="en-US" dirty="0"/>
              <a:t>When EOS or Learning curves important, market share is crucial</a:t>
            </a:r>
          </a:p>
          <a:p>
            <a:r>
              <a:rPr lang="en-US" dirty="0"/>
              <a:t> EOS:</a:t>
            </a:r>
          </a:p>
          <a:p>
            <a:pPr lvl="1"/>
            <a:r>
              <a:rPr lang="en-US" dirty="0"/>
              <a:t>lower unit costs until MES is reached </a:t>
            </a:r>
          </a:p>
          <a:p>
            <a:endParaRPr lang="en-US" dirty="0"/>
          </a:p>
          <a:p>
            <a:r>
              <a:rPr lang="en-US" dirty="0"/>
              <a:t>Learning curves</a:t>
            </a:r>
          </a:p>
          <a:p>
            <a:pPr lvl="1"/>
            <a:r>
              <a:rPr lang="en-US" dirty="0"/>
              <a:t>With  same years of experience- the firm with a higher share has more actual experience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78D-7AE1-40B4-BA9F-C5B955DFF309}"/>
              </a:ext>
            </a:extLst>
          </p:cNvPr>
          <p:cNvSpPr>
            <a:spLocks noGrp="1"/>
          </p:cNvSpPr>
          <p:nvPr>
            <p:ph type="title"/>
          </p:nvPr>
        </p:nvSpPr>
        <p:spPr/>
        <p:txBody>
          <a:bodyPr/>
          <a:lstStyle/>
          <a:p>
            <a:r>
              <a:rPr lang="es-ES"/>
              <a:t>Outline of lecture</a:t>
            </a:r>
            <a:endParaRPr lang="en-US"/>
          </a:p>
        </p:txBody>
      </p:sp>
      <p:sp>
        <p:nvSpPr>
          <p:cNvPr id="3" name="Content Placeholder 2">
            <a:extLst>
              <a:ext uri="{FF2B5EF4-FFF2-40B4-BE49-F238E27FC236}">
                <a16:creationId xmlns:a16="http://schemas.microsoft.com/office/drawing/2014/main" id="{A65D0DCC-00D2-4A09-BB93-7109D7069E20}"/>
              </a:ext>
            </a:extLst>
          </p:cNvPr>
          <p:cNvSpPr>
            <a:spLocks noGrp="1"/>
          </p:cNvSpPr>
          <p:nvPr>
            <p:ph sz="quarter" idx="1"/>
          </p:nvPr>
        </p:nvSpPr>
        <p:spPr/>
        <p:txBody>
          <a:bodyPr/>
          <a:lstStyle/>
          <a:p>
            <a:pPr marL="457200" indent="-457200">
              <a:buFont typeface="+mj-lt"/>
              <a:buAutoNum type="arabicPeriod"/>
            </a:pPr>
            <a:r>
              <a:rPr lang="es-ES"/>
              <a:t>Defining Competitive Advantage- Cost and WTP</a:t>
            </a:r>
          </a:p>
          <a:p>
            <a:pPr marL="457200" indent="-457200">
              <a:buFont typeface="+mj-lt"/>
              <a:buAutoNum type="arabicPeriod"/>
            </a:pPr>
            <a:r>
              <a:rPr lang="es-ES"/>
              <a:t>Positional Advantages</a:t>
            </a:r>
          </a:p>
          <a:p>
            <a:pPr marL="457200" indent="-457200">
              <a:buFont typeface="+mj-lt"/>
              <a:buAutoNum type="arabicPeriod"/>
            </a:pPr>
            <a:r>
              <a:rPr lang="es-ES"/>
              <a:t>Advantages from Resources and Capabilities</a:t>
            </a:r>
          </a:p>
          <a:p>
            <a:pPr lvl="2">
              <a:lnSpc>
                <a:spcPct val="120000"/>
              </a:lnSpc>
            </a:pPr>
            <a:r>
              <a:rPr lang="en-US">
                <a:solidFill>
                  <a:srgbClr val="663300"/>
                </a:solidFill>
              </a:rPr>
              <a:t>Learning Curve Advantages/ Experience  </a:t>
            </a:r>
            <a:r>
              <a:rPr lang="en-US"/>
              <a:t>are important in production</a:t>
            </a:r>
          </a:p>
          <a:p>
            <a:pPr lvl="2">
              <a:lnSpc>
                <a:spcPct val="120000"/>
              </a:lnSpc>
            </a:pPr>
            <a:r>
              <a:rPr lang="en-US"/>
              <a:t>Capability-based  advantages derive from </a:t>
            </a:r>
            <a:r>
              <a:rPr lang="en-US">
                <a:solidFill>
                  <a:srgbClr val="663300"/>
                </a:solidFill>
              </a:rPr>
              <a:t>Organization design</a:t>
            </a:r>
          </a:p>
          <a:p>
            <a:pPr lvl="2">
              <a:lnSpc>
                <a:spcPct val="120000"/>
              </a:lnSpc>
            </a:pPr>
            <a:r>
              <a:rPr lang="en-US">
                <a:solidFill>
                  <a:srgbClr val="663300"/>
                </a:solidFill>
              </a:rPr>
              <a:t>Resources or Assets</a:t>
            </a:r>
          </a:p>
          <a:p>
            <a:pPr marL="823913" lvl="1" indent="-457200">
              <a:buFont typeface="+mj-lt"/>
              <a:buAutoNum type="arabicPeriod"/>
            </a:pPr>
            <a:endParaRPr lang="es-ES"/>
          </a:p>
          <a:p>
            <a:pPr marL="457200" indent="-457200">
              <a:buFont typeface="+mj-lt"/>
              <a:buAutoNum type="arabicPeriod"/>
            </a:pPr>
            <a:r>
              <a:rPr lang="es-ES"/>
              <a:t>Threats to Competitive Advantage </a:t>
            </a:r>
          </a:p>
          <a:p>
            <a:endParaRPr lang="en-US"/>
          </a:p>
        </p:txBody>
      </p:sp>
    </p:spTree>
    <p:extLst>
      <p:ext uri="{BB962C8B-B14F-4D97-AF65-F5344CB8AC3E}">
        <p14:creationId xmlns:p14="http://schemas.microsoft.com/office/powerpoint/2010/main" val="3169059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3200"/>
              <a:t>Organizational </a:t>
            </a:r>
            <a:r>
              <a:rPr lang="en-US" sz="3200" dirty="0"/>
              <a:t>Capabilities</a:t>
            </a:r>
          </a:p>
        </p:txBody>
      </p:sp>
      <p:sp>
        <p:nvSpPr>
          <p:cNvPr id="13315" name="Rectangle 3"/>
          <p:cNvSpPr>
            <a:spLocks noGrp="1" noChangeArrowheads="1"/>
          </p:cNvSpPr>
          <p:nvPr>
            <p:ph sz="quarter" idx="1"/>
          </p:nvPr>
        </p:nvSpPr>
        <p:spPr/>
        <p:txBody>
          <a:bodyPr/>
          <a:lstStyle/>
          <a:p>
            <a:r>
              <a:rPr lang="en-US" b="0" dirty="0"/>
              <a:t>Analogy to individual skill:</a:t>
            </a:r>
          </a:p>
          <a:p>
            <a:pPr lvl="1"/>
            <a:r>
              <a:rPr lang="en-US" dirty="0"/>
              <a:t>Just as human beings differ in their skills (due to initial endowments and their histories), so do organizations. </a:t>
            </a:r>
          </a:p>
          <a:p>
            <a:r>
              <a:rPr lang="en-US" b="0" dirty="0"/>
              <a:t>Key difference: capability must be more than a simple summation of employees’ skills.</a:t>
            </a:r>
          </a:p>
          <a:p>
            <a:pPr lvl="1"/>
            <a:r>
              <a:rPr lang="en-US" dirty="0"/>
              <a:t>Skilled employees have bargaining power!</a:t>
            </a:r>
          </a:p>
          <a:p>
            <a:pPr lvl="1"/>
            <a:r>
              <a:rPr lang="en-US" dirty="0"/>
              <a:t>So, to be the basis for an organizational capability, the same individuals must be more valuable in the firm than in another.</a:t>
            </a:r>
          </a:p>
          <a:p>
            <a:pPr lvl="2">
              <a:buFontTx/>
              <a:buNone/>
            </a:pPr>
            <a:endParaRPr lang="en-US" dirty="0"/>
          </a:p>
          <a:p>
            <a:endParaRPr lang="en-US" b="0" dirty="0"/>
          </a:p>
          <a:p>
            <a:pPr lvl="1"/>
            <a:endParaRPr lang="en-US" sz="2000" dirty="0"/>
          </a:p>
          <a:p>
            <a:endParaRPr lang="en-US" sz="2000" dirty="0"/>
          </a:p>
        </p:txBody>
      </p:sp>
    </p:spTree>
    <p:extLst>
      <p:ext uri="{BB962C8B-B14F-4D97-AF65-F5344CB8AC3E}">
        <p14:creationId xmlns:p14="http://schemas.microsoft.com/office/powerpoint/2010/main" val="344685221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Organization </a:t>
            </a:r>
            <a:r>
              <a:rPr lang="en-US" dirty="0"/>
              <a:t>Capability -- ARC</a:t>
            </a:r>
          </a:p>
        </p:txBody>
      </p:sp>
      <p:sp>
        <p:nvSpPr>
          <p:cNvPr id="14339" name="Rectangle 3"/>
          <p:cNvSpPr>
            <a:spLocks noGrp="1" noChangeArrowheads="1"/>
          </p:cNvSpPr>
          <p:nvPr>
            <p:ph sz="quarter" idx="1"/>
          </p:nvPr>
        </p:nvSpPr>
        <p:spPr>
          <a:xfrm>
            <a:off x="1981200" y="1651592"/>
            <a:ext cx="7467600" cy="4873752"/>
          </a:xfrm>
        </p:spPr>
        <p:txBody>
          <a:bodyPr/>
          <a:lstStyle/>
          <a:p>
            <a:pPr lvl="1"/>
            <a:r>
              <a:rPr lang="en-US" sz="2000" dirty="0"/>
              <a:t>The organizational designer must think about all aspects</a:t>
            </a:r>
            <a:endParaRPr lang="en-US" sz="2000" i="1" dirty="0"/>
          </a:p>
          <a:p>
            <a:pPr lvl="2"/>
            <a:r>
              <a:rPr lang="en-US" sz="2000" i="1" dirty="0"/>
              <a:t>Architecture </a:t>
            </a:r>
            <a:r>
              <a:rPr lang="en-US" sz="2000" dirty="0"/>
              <a:t>(formal and informal organization, incentive systems)</a:t>
            </a:r>
          </a:p>
          <a:p>
            <a:pPr lvl="2"/>
            <a:r>
              <a:rPr lang="en-US" sz="2000" i="1" dirty="0"/>
              <a:t>Routines</a:t>
            </a:r>
            <a:r>
              <a:rPr lang="en-US" sz="2000" dirty="0"/>
              <a:t> (regularized ways of performing activities and coordinating), </a:t>
            </a:r>
          </a:p>
          <a:p>
            <a:pPr lvl="2"/>
            <a:r>
              <a:rPr lang="en-US" sz="2000" i="1" dirty="0"/>
              <a:t>Culture</a:t>
            </a:r>
            <a:r>
              <a:rPr lang="en-US" sz="2000" dirty="0"/>
              <a:t> (shared understandings and beliefs)</a:t>
            </a:r>
          </a:p>
          <a:p>
            <a:pPr lvl="1"/>
            <a:r>
              <a:rPr lang="en-US" sz="2000" dirty="0"/>
              <a:t>and should deal with these challenges in a manner that highly consistent, both internally and externally: complementarities</a:t>
            </a:r>
          </a:p>
          <a:p>
            <a:pPr lvl="2"/>
            <a:endParaRPr lang="en-US" sz="2000" dirty="0"/>
          </a:p>
        </p:txBody>
      </p:sp>
    </p:spTree>
    <p:extLst>
      <p:ext uri="{BB962C8B-B14F-4D97-AF65-F5344CB8AC3E}">
        <p14:creationId xmlns:p14="http://schemas.microsoft.com/office/powerpoint/2010/main" val="1615525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1. What is Competitive advantage?</a:t>
            </a:r>
            <a:endParaRPr lang="en-US" dirty="0"/>
          </a:p>
        </p:txBody>
      </p:sp>
      <p:sp>
        <p:nvSpPr>
          <p:cNvPr id="6147" name="Rectangle 3"/>
          <p:cNvSpPr>
            <a:spLocks noGrp="1" noChangeArrowheads="1"/>
          </p:cNvSpPr>
          <p:nvPr>
            <p:ph type="body" idx="1"/>
          </p:nvPr>
        </p:nvSpPr>
        <p:spPr/>
        <p:txBody>
          <a:bodyPr/>
          <a:lstStyle/>
          <a:p>
            <a:pPr>
              <a:buFontTx/>
              <a:buNone/>
            </a:pPr>
            <a:r>
              <a:rPr lang="en-US" dirty="0"/>
              <a:t>(scope) On a particular segment, for a particular set of uses</a:t>
            </a:r>
          </a:p>
          <a:p>
            <a:pPr>
              <a:buFontTx/>
              <a:buNone/>
            </a:pPr>
            <a:endParaRPr lang="en-US" dirty="0"/>
          </a:p>
          <a:p>
            <a:pPr>
              <a:buFontTx/>
              <a:buNone/>
            </a:pPr>
            <a:r>
              <a:rPr lang="en-US" dirty="0"/>
              <a:t>(comp. adv) We provide higher </a:t>
            </a:r>
            <a:r>
              <a:rPr lang="en-US" dirty="0" err="1"/>
              <a:t>wtp</a:t>
            </a:r>
            <a:r>
              <a:rPr lang="en-US" dirty="0"/>
              <a:t>/lower cost than our rivals</a:t>
            </a:r>
          </a:p>
          <a:p>
            <a:pPr>
              <a:buFontTx/>
              <a:buNone/>
            </a:pPr>
            <a:endParaRPr lang="en-US" dirty="0"/>
          </a:p>
          <a:p>
            <a:pPr>
              <a:buFontTx/>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normAutofit/>
          </a:bodyPr>
          <a:lstStyle/>
          <a:p>
            <a:r>
              <a:rPr lang="en-US" sz="2800" dirty="0"/>
              <a:t>Capabilities advantage from Org </a:t>
            </a:r>
            <a:r>
              <a:rPr lang="en-US" sz="2800" dirty="0" err="1"/>
              <a:t>Desgn</a:t>
            </a:r>
            <a:r>
              <a:rPr lang="en-US" sz="2800" dirty="0"/>
              <a:t>:</a:t>
            </a:r>
            <a:br>
              <a:rPr lang="en-US" sz="2800" dirty="0"/>
            </a:br>
            <a:r>
              <a:rPr lang="en-US" sz="2800" dirty="0"/>
              <a:t> ARC Framework </a:t>
            </a:r>
          </a:p>
        </p:txBody>
      </p:sp>
      <p:sp>
        <p:nvSpPr>
          <p:cNvPr id="4" name="3 Marcador de contenido"/>
          <p:cNvSpPr>
            <a:spLocks noGrp="1"/>
          </p:cNvSpPr>
          <p:nvPr>
            <p:ph sz="quarter" idx="1"/>
          </p:nvPr>
        </p:nvSpPr>
        <p:spPr/>
        <p:txBody>
          <a:bodyPr/>
          <a:lstStyle/>
          <a:p>
            <a:r>
              <a:rPr lang="en-US" dirty="0"/>
              <a:t>Architecture</a:t>
            </a:r>
          </a:p>
          <a:p>
            <a:pPr lvl="1"/>
            <a:r>
              <a:rPr lang="en-US" dirty="0"/>
              <a:t>Org chart, functional v. divisional structure, incentive schemes, &amp; so forth</a:t>
            </a:r>
          </a:p>
          <a:p>
            <a:r>
              <a:rPr lang="en-US" dirty="0"/>
              <a:t>Routines</a:t>
            </a:r>
          </a:p>
          <a:p>
            <a:pPr lvl="1"/>
            <a:r>
              <a:rPr lang="en-US" dirty="0"/>
              <a:t>Day-to-day activities, interfaces between parties for coordinating activities &amp; allocating resources</a:t>
            </a:r>
          </a:p>
          <a:p>
            <a:r>
              <a:rPr lang="en-US" dirty="0"/>
              <a:t>Culture</a:t>
            </a:r>
          </a:p>
          <a:p>
            <a:pPr lvl="1"/>
            <a:r>
              <a:rPr lang="en-US" dirty="0"/>
              <a:t>Commonly held values/beliefs that constrain &amp; enable actions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normAutofit/>
          </a:bodyPr>
          <a:lstStyle/>
          <a:p>
            <a:r>
              <a:rPr lang="en-US" sz="2800" dirty="0"/>
              <a:t>Capabilities advantage from Org </a:t>
            </a:r>
            <a:r>
              <a:rPr lang="en-US" sz="2800" dirty="0" err="1"/>
              <a:t>Desgn</a:t>
            </a:r>
            <a:r>
              <a:rPr lang="en-US" sz="2800" dirty="0"/>
              <a:t>:</a:t>
            </a:r>
            <a:br>
              <a:rPr lang="en-US" sz="2800" dirty="0"/>
            </a:br>
            <a:r>
              <a:rPr lang="en-US" sz="2800" dirty="0"/>
              <a:t> ARC Framework </a:t>
            </a:r>
          </a:p>
        </p:txBody>
      </p:sp>
      <p:sp>
        <p:nvSpPr>
          <p:cNvPr id="4" name="3 Marcador de contenido"/>
          <p:cNvSpPr>
            <a:spLocks noGrp="1"/>
          </p:cNvSpPr>
          <p:nvPr>
            <p:ph sz="quarter" idx="1"/>
          </p:nvPr>
        </p:nvSpPr>
        <p:spPr/>
        <p:txBody>
          <a:bodyPr/>
          <a:lstStyle/>
          <a:p>
            <a:r>
              <a:rPr lang="en-US" dirty="0"/>
              <a:t>Architecture</a:t>
            </a:r>
          </a:p>
          <a:p>
            <a:pPr lvl="1"/>
            <a:r>
              <a:rPr lang="en-US" dirty="0"/>
              <a:t>Org chart, functional v. divisional structure, incentive schemes, &amp; so forth</a:t>
            </a:r>
          </a:p>
          <a:p>
            <a:r>
              <a:rPr lang="en-US" dirty="0"/>
              <a:t>Routines</a:t>
            </a:r>
          </a:p>
          <a:p>
            <a:pPr lvl="1"/>
            <a:r>
              <a:rPr lang="en-US" dirty="0"/>
              <a:t>Day-to-day activities, interfaces between parties for coordinating activities &amp; allocating resources</a:t>
            </a:r>
          </a:p>
          <a:p>
            <a:r>
              <a:rPr lang="en-US" dirty="0"/>
              <a:t>Culture</a:t>
            </a:r>
          </a:p>
          <a:p>
            <a:pPr lvl="1"/>
            <a:r>
              <a:rPr lang="en-US" dirty="0"/>
              <a:t>Commonly held values/beliefs that constrain &amp; enable actions</a:t>
            </a:r>
          </a:p>
          <a:p>
            <a:endParaRPr lang="en-US" dirty="0"/>
          </a:p>
        </p:txBody>
      </p:sp>
      <p:sp>
        <p:nvSpPr>
          <p:cNvPr id="5" name="Text Box 4"/>
          <p:cNvSpPr txBox="1">
            <a:spLocks noChangeArrowheads="1"/>
          </p:cNvSpPr>
          <p:nvPr/>
        </p:nvSpPr>
        <p:spPr bwMode="auto">
          <a:xfrm>
            <a:off x="4953000" y="1196752"/>
            <a:ext cx="5105400" cy="1447800"/>
          </a:xfrm>
          <a:prstGeom prst="rect">
            <a:avLst/>
          </a:prstGeom>
          <a:solidFill>
            <a:srgbClr val="800000"/>
          </a:solidFill>
          <a:ln w="38100">
            <a:solidFill>
              <a:srgbClr val="800000"/>
            </a:solidFill>
            <a:miter lim="800000"/>
            <a:headEnd/>
            <a:tailEnd/>
          </a:ln>
          <a:effectLst/>
        </p:spPr>
        <p:txBody>
          <a:bodyPr anchor="ctr" anchorCtr="1"/>
          <a:lstStyle/>
          <a:p>
            <a:pPr>
              <a:spcBef>
                <a:spcPct val="50000"/>
              </a:spcBef>
            </a:pPr>
            <a:r>
              <a:rPr lang="en-US" sz="3600" b="1" dirty="0">
                <a:solidFill>
                  <a:schemeClr val="bg1"/>
                </a:solidFill>
              </a:rPr>
              <a:t>Easy to change</a:t>
            </a:r>
          </a:p>
        </p:txBody>
      </p:sp>
      <p:sp>
        <p:nvSpPr>
          <p:cNvPr id="6" name="Text Box 5"/>
          <p:cNvSpPr txBox="1">
            <a:spLocks noChangeArrowheads="1"/>
          </p:cNvSpPr>
          <p:nvPr/>
        </p:nvSpPr>
        <p:spPr bwMode="auto">
          <a:xfrm>
            <a:off x="4953000" y="4473352"/>
            <a:ext cx="5105400" cy="1447800"/>
          </a:xfrm>
          <a:prstGeom prst="rect">
            <a:avLst/>
          </a:prstGeom>
          <a:solidFill>
            <a:srgbClr val="800000"/>
          </a:solidFill>
          <a:ln w="38100">
            <a:solidFill>
              <a:srgbClr val="800000"/>
            </a:solidFill>
            <a:miter lim="800000"/>
            <a:headEnd/>
            <a:tailEnd/>
          </a:ln>
          <a:effectLst/>
        </p:spPr>
        <p:txBody>
          <a:bodyPr anchor="ctr" anchorCtr="1"/>
          <a:lstStyle/>
          <a:p>
            <a:pPr>
              <a:spcBef>
                <a:spcPct val="50000"/>
              </a:spcBef>
            </a:pPr>
            <a:r>
              <a:rPr lang="en-US" sz="3600" b="1">
                <a:solidFill>
                  <a:schemeClr val="bg1"/>
                </a:solidFill>
              </a:rPr>
              <a:t>Hard to change</a:t>
            </a:r>
          </a:p>
        </p:txBody>
      </p:sp>
      <p:sp>
        <p:nvSpPr>
          <p:cNvPr id="7" name="AutoShape 6"/>
          <p:cNvSpPr>
            <a:spLocks noChangeArrowheads="1"/>
          </p:cNvSpPr>
          <p:nvPr/>
        </p:nvSpPr>
        <p:spPr bwMode="auto">
          <a:xfrm>
            <a:off x="6400800" y="2720752"/>
            <a:ext cx="2057400" cy="1676400"/>
          </a:xfrm>
          <a:prstGeom prst="upDownArrow">
            <a:avLst>
              <a:gd name="adj1" fmla="val 50000"/>
              <a:gd name="adj2" fmla="val 20000"/>
            </a:avLst>
          </a:prstGeom>
          <a:solidFill>
            <a:srgbClr val="800000"/>
          </a:solidFill>
          <a:ln w="9525">
            <a:solidFill>
              <a:srgbClr val="800000"/>
            </a:solidFill>
            <a:miter lim="800000"/>
            <a:headEnd/>
            <a:tailEnd/>
          </a:ln>
          <a:effec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a:t>Understanding Organizational based  Capabilities: </a:t>
            </a:r>
            <a:r>
              <a:rPr lang="en-US" dirty="0"/>
              <a:t>complementarities</a:t>
            </a:r>
          </a:p>
        </p:txBody>
      </p:sp>
      <p:sp>
        <p:nvSpPr>
          <p:cNvPr id="688131" name="Rectangle 3"/>
          <p:cNvSpPr>
            <a:spLocks noGrp="1" noChangeArrowheads="1"/>
          </p:cNvSpPr>
          <p:nvPr>
            <p:ph sz="quarter" idx="1"/>
          </p:nvPr>
        </p:nvSpPr>
        <p:spPr/>
        <p:txBody>
          <a:bodyPr/>
          <a:lstStyle/>
          <a:p>
            <a:pPr>
              <a:lnSpc>
                <a:spcPct val="80000"/>
              </a:lnSpc>
              <a:buFontTx/>
              <a:buNone/>
            </a:pPr>
            <a:r>
              <a:rPr lang="en-US" sz="2800" dirty="0"/>
              <a:t>Two choice variables are </a:t>
            </a:r>
            <a:r>
              <a:rPr lang="en-US" sz="2800" b="1" dirty="0"/>
              <a:t>complements</a:t>
            </a:r>
            <a:r>
              <a:rPr lang="en-US" sz="2800" dirty="0"/>
              <a:t> if doing (more of) one, increases the returns to doing (more of) the other.</a:t>
            </a:r>
          </a:p>
          <a:p>
            <a:pPr>
              <a:lnSpc>
                <a:spcPct val="80000"/>
              </a:lnSpc>
              <a:buFontTx/>
              <a:buNone/>
            </a:pPr>
            <a:endParaRPr lang="en-US" sz="2800" dirty="0"/>
          </a:p>
          <a:p>
            <a:pPr lvl="1">
              <a:lnSpc>
                <a:spcPct val="80000"/>
              </a:lnSpc>
            </a:pPr>
            <a:endParaRPr lang="en-US" sz="2800" dirty="0"/>
          </a:p>
          <a:p>
            <a:pPr lvl="3">
              <a:lnSpc>
                <a:spcPct val="80000"/>
              </a:lnSpc>
            </a:pPr>
            <a:endParaRPr lang="en-US" sz="2800" dirty="0"/>
          </a:p>
          <a:p>
            <a:pPr>
              <a:lnSpc>
                <a:spcPct val="80000"/>
              </a:lnSpc>
              <a:buFontTx/>
              <a:buNone/>
            </a:pPr>
            <a:r>
              <a:rPr lang="en-US" sz="2800" dirty="0"/>
              <a:t>Two choice variables are </a:t>
            </a:r>
            <a:r>
              <a:rPr lang="en-US" sz="2800" b="1" dirty="0"/>
              <a:t>substitutes</a:t>
            </a:r>
            <a:r>
              <a:rPr lang="en-US" sz="2800" dirty="0"/>
              <a:t> if doing (more) of one, reduces the attractiveness of doing (more of) the other.</a:t>
            </a:r>
          </a:p>
          <a:p>
            <a:pPr>
              <a:lnSpc>
                <a:spcPct val="80000"/>
              </a:lnSpc>
              <a:buFontTx/>
              <a:buNone/>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7568" y="764704"/>
            <a:ext cx="7759700" cy="679450"/>
          </a:xfrm>
        </p:spPr>
        <p:txBody>
          <a:bodyPr/>
          <a:lstStyle/>
          <a:p>
            <a:r>
              <a:rPr lang="en-US" sz="3200" dirty="0"/>
              <a:t>Complementarities: Example</a:t>
            </a:r>
          </a:p>
        </p:txBody>
      </p:sp>
      <p:sp>
        <p:nvSpPr>
          <p:cNvPr id="692227" name="Rectangle 3"/>
          <p:cNvSpPr>
            <a:spLocks noGrp="1" noChangeArrowheads="1"/>
          </p:cNvSpPr>
          <p:nvPr>
            <p:ph type="body" sz="half" idx="1"/>
          </p:nvPr>
        </p:nvSpPr>
        <p:spPr>
          <a:xfrm>
            <a:off x="2279576" y="1988840"/>
            <a:ext cx="3962400" cy="4343400"/>
          </a:xfrm>
        </p:spPr>
        <p:txBody>
          <a:bodyPr/>
          <a:lstStyle/>
          <a:p>
            <a:pPr>
              <a:buFontTx/>
              <a:buNone/>
            </a:pPr>
            <a:r>
              <a:rPr lang="en-US" dirty="0"/>
              <a:t>Example: </a:t>
            </a:r>
          </a:p>
          <a:p>
            <a:r>
              <a:rPr lang="en-US" dirty="0"/>
              <a:t>Flexibility of Manufacturing System</a:t>
            </a:r>
          </a:p>
          <a:p>
            <a:r>
              <a:rPr lang="en-US" dirty="0"/>
              <a:t>Variety of Product offerings </a:t>
            </a:r>
            <a:br>
              <a:rPr lang="en-US" dirty="0"/>
            </a:br>
            <a:r>
              <a:rPr lang="en-US" dirty="0"/>
              <a:t>(breadth product line, </a:t>
            </a:r>
            <a:br>
              <a:rPr lang="en-US" dirty="0"/>
            </a:br>
            <a:r>
              <a:rPr lang="en-US" dirty="0"/>
              <a:t>frequency of changes)</a:t>
            </a:r>
          </a:p>
        </p:txBody>
      </p:sp>
      <p:graphicFrame>
        <p:nvGraphicFramePr>
          <p:cNvPr id="692228" name="Group 4"/>
          <p:cNvGraphicFramePr>
            <a:graphicFrameLocks noGrp="1"/>
          </p:cNvGraphicFramePr>
          <p:nvPr>
            <p:ph sz="half" idx="2"/>
          </p:nvPr>
        </p:nvGraphicFramePr>
        <p:xfrm>
          <a:off x="6019800" y="1447800"/>
          <a:ext cx="3962400" cy="432435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1066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a:noFill/>
                    </a:lnR>
                    <a:lnT cap="flat">
                      <a:noFill/>
                    </a:lnT>
                    <a:lnB>
                      <a:noFill/>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FLEXIBILITY</a:t>
                      </a:r>
                    </a:p>
                  </a:txBody>
                  <a:tcPr anchor="ctr" anchorCtr="1" horzOverflow="overflow">
                    <a:lnL>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1085850">
                <a:tc rowSpan="3">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B</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R</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A</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a:txBody>
                  <a:tcPr anchor="ctr" anchorCtr="1" horzOverflow="overflow">
                    <a:lnL>
                      <a:noFill/>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Low</a:t>
                      </a: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High</a:t>
                      </a:r>
                    </a:p>
                  </a:txBody>
                  <a:tcPr anchor="ctr" anchorCtr="1" horzOverflow="overflow">
                    <a:lnL w="12700" cap="flat" cmpd="sng" algn="ctr">
                      <a:solidFill>
                        <a:schemeClr val="tx1"/>
                      </a:solidFill>
                      <a:prstDash val="solid"/>
                      <a:round/>
                      <a:headEnd type="none" w="sm" len="sm"/>
                      <a:tailEnd type="none" w="sm" len="sm"/>
                    </a:lnL>
                    <a:lnR cap="flat">
                      <a:noFill/>
                    </a:lnR>
                    <a:lnT>
                      <a:noFill/>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085850">
                <a:tc vMerge="1">
                  <a:txBody>
                    <a:bodyPr/>
                    <a:lstStyle/>
                    <a:p>
                      <a:endParaRPr lang="en-GB"/>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Low</a:t>
                      </a:r>
                    </a:p>
                  </a:txBody>
                  <a:tcPr anchor="ctr" anchorCtr="1"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085850">
                <a:tc vMerge="1">
                  <a:txBody>
                    <a:bodyPr/>
                    <a:lstStyle/>
                    <a:p>
                      <a:endParaRPr lang="en-GB"/>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High</a:t>
                      </a:r>
                    </a:p>
                  </a:txBody>
                  <a:tcPr anchor="ctr" anchorCtr="1" horzOverflow="overflow">
                    <a:lnL>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a:txBody>
                  <a:tcPr anchor="ctr" anchorCtr="1"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429" name="Text Box 33"/>
          <p:cNvSpPr txBox="1">
            <a:spLocks noChangeArrowheads="1"/>
          </p:cNvSpPr>
          <p:nvPr/>
        </p:nvSpPr>
        <p:spPr bwMode="auto">
          <a:xfrm>
            <a:off x="8442325" y="3851275"/>
            <a:ext cx="184150" cy="457200"/>
          </a:xfrm>
          <a:prstGeom prst="rect">
            <a:avLst/>
          </a:prstGeom>
          <a:noFill/>
          <a:ln w="12700">
            <a:noFill/>
            <a:miter lim="800000"/>
            <a:headEnd type="none" w="sm" len="sm"/>
            <a:tailEnd type="none" w="sm" len="sm"/>
          </a:ln>
        </p:spPr>
        <p:txBody>
          <a:bodyPr wrap="none">
            <a:spAutoFit/>
          </a:bodyPr>
          <a:lstStyle/>
          <a:p>
            <a:pPr algn="ctr"/>
            <a:endParaRPr lang="es-ES" sz="2400"/>
          </a:p>
        </p:txBody>
      </p:sp>
      <p:sp>
        <p:nvSpPr>
          <p:cNvPr id="692258" name="Text Box 34"/>
          <p:cNvSpPr txBox="1">
            <a:spLocks noChangeArrowheads="1"/>
          </p:cNvSpPr>
          <p:nvPr/>
        </p:nvSpPr>
        <p:spPr bwMode="auto">
          <a:xfrm>
            <a:off x="8006548" y="3830638"/>
            <a:ext cx="954107" cy="677108"/>
          </a:xfrm>
          <a:prstGeom prst="rect">
            <a:avLst/>
          </a:prstGeom>
          <a:noFill/>
          <a:ln w="12700">
            <a:noFill/>
            <a:miter lim="800000"/>
            <a:headEnd type="none" w="sm" len="sm"/>
            <a:tailEnd type="none" w="sm" len="sm"/>
          </a:ln>
        </p:spPr>
        <p:txBody>
          <a:bodyPr wrap="none">
            <a:spAutoFit/>
          </a:bodyPr>
          <a:lstStyle/>
          <a:p>
            <a:pPr algn="ctr"/>
            <a:r>
              <a:rPr lang="en-US" b="0"/>
              <a:t>(Henry)</a:t>
            </a:r>
          </a:p>
          <a:p>
            <a:pPr algn="ctr"/>
            <a:r>
              <a:rPr lang="en-US" sz="2000"/>
              <a:t>FORD</a:t>
            </a:r>
          </a:p>
        </p:txBody>
      </p:sp>
      <p:sp>
        <p:nvSpPr>
          <p:cNvPr id="692259" name="Text Box 35"/>
          <p:cNvSpPr txBox="1">
            <a:spLocks noChangeArrowheads="1"/>
          </p:cNvSpPr>
          <p:nvPr/>
        </p:nvSpPr>
        <p:spPr bwMode="auto">
          <a:xfrm>
            <a:off x="8981118" y="5029200"/>
            <a:ext cx="940129" cy="400110"/>
          </a:xfrm>
          <a:prstGeom prst="rect">
            <a:avLst/>
          </a:prstGeom>
          <a:noFill/>
          <a:ln w="12700">
            <a:noFill/>
            <a:miter lim="800000"/>
            <a:headEnd type="none" w="sm" len="sm"/>
            <a:tailEnd type="none" w="sm" len="sm"/>
          </a:ln>
        </p:spPr>
        <p:txBody>
          <a:bodyPr wrap="none">
            <a:spAutoFit/>
          </a:bodyPr>
          <a:lstStyle/>
          <a:p>
            <a:pPr algn="ctr"/>
            <a:r>
              <a:rPr lang="en-US" sz="2000"/>
              <a:t>Toyota</a:t>
            </a:r>
          </a:p>
        </p:txBody>
      </p:sp>
      <p:sp>
        <p:nvSpPr>
          <p:cNvPr id="692260" name="Text Box 36"/>
          <p:cNvSpPr txBox="1">
            <a:spLocks noChangeArrowheads="1"/>
          </p:cNvSpPr>
          <p:nvPr/>
        </p:nvSpPr>
        <p:spPr bwMode="auto">
          <a:xfrm>
            <a:off x="9077326" y="3962400"/>
            <a:ext cx="676275" cy="457200"/>
          </a:xfrm>
          <a:prstGeom prst="rect">
            <a:avLst/>
          </a:prstGeom>
          <a:noFill/>
          <a:ln w="12700">
            <a:noFill/>
            <a:miter lim="800000"/>
            <a:headEnd type="none" w="sm" len="sm"/>
            <a:tailEnd type="none" w="sm" len="sm"/>
          </a:ln>
        </p:spPr>
        <p:txBody>
          <a:bodyPr wrap="none">
            <a:spAutoFit/>
          </a:bodyPr>
          <a:lstStyle/>
          <a:p>
            <a:pPr algn="ctr"/>
            <a:r>
              <a:rPr lang="en-US" sz="2400"/>
              <a:t>GM</a:t>
            </a:r>
          </a:p>
        </p:txBody>
      </p:sp>
      <p:sp>
        <p:nvSpPr>
          <p:cNvPr id="692261" name="Text Box 37"/>
          <p:cNvSpPr txBox="1">
            <a:spLocks noChangeArrowheads="1"/>
          </p:cNvSpPr>
          <p:nvPr/>
        </p:nvSpPr>
        <p:spPr bwMode="auto">
          <a:xfrm>
            <a:off x="8349163" y="4953001"/>
            <a:ext cx="356188" cy="461665"/>
          </a:xfrm>
          <a:prstGeom prst="rect">
            <a:avLst/>
          </a:prstGeom>
          <a:noFill/>
          <a:ln w="12700">
            <a:noFill/>
            <a:miter lim="800000"/>
            <a:headEnd type="none" w="sm" len="sm"/>
            <a:tailEnd type="none" w="sm" len="sm"/>
          </a:ln>
        </p:spPr>
        <p:txBody>
          <a:bodyPr wrap="none">
            <a:spAutoFit/>
          </a:bodyPr>
          <a:lstStyle/>
          <a:p>
            <a:pPr algn="ctr"/>
            <a:r>
              <a:rPr lang="en-US"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2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22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22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22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2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P spid="692258" grpId="0"/>
      <p:bldP spid="692259" grpId="0"/>
      <p:bldP spid="692260" grpId="0"/>
      <p:bldP spid="6922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Why  capability sustainable?</a:t>
            </a:r>
          </a:p>
        </p:txBody>
      </p:sp>
      <p:sp>
        <p:nvSpPr>
          <p:cNvPr id="18435" name="Rectangle 3"/>
          <p:cNvSpPr>
            <a:spLocks noGrp="1" noChangeArrowheads="1"/>
          </p:cNvSpPr>
          <p:nvPr>
            <p:ph sz="quarter" idx="1"/>
          </p:nvPr>
        </p:nvSpPr>
        <p:spPr/>
        <p:txBody>
          <a:bodyPr/>
          <a:lstStyle/>
          <a:p>
            <a:pPr>
              <a:buFontTx/>
              <a:buNone/>
            </a:pPr>
            <a:r>
              <a:rPr lang="en-US"/>
              <a:t>Key: complementarities.</a:t>
            </a:r>
          </a:p>
          <a:p>
            <a:pPr>
              <a:buFontTx/>
              <a:buNone/>
            </a:pPr>
            <a:endParaRPr lang="en-US"/>
          </a:p>
          <a:p>
            <a:pPr>
              <a:buFontTx/>
              <a:buNone/>
            </a:pPr>
            <a:r>
              <a:rPr lang="en-US"/>
              <a:t>Lots of related, tightly linked choices</a:t>
            </a:r>
          </a:p>
          <a:p>
            <a:pPr>
              <a:buFontTx/>
              <a:buNone/>
            </a:pPr>
            <a:endParaRPr lang="en-US"/>
          </a:p>
          <a:p>
            <a:pPr>
              <a:buFontTx/>
              <a:buNone/>
            </a:pPr>
            <a:r>
              <a:rPr lang="en-US"/>
              <a:t>Generates profit landscapes with many peaks– hard to find and climb the tallest.</a:t>
            </a:r>
          </a:p>
          <a:p>
            <a:pPr>
              <a:buFontTx/>
              <a:buNone/>
            </a:pPr>
            <a:r>
              <a:rPr lang="en-US"/>
              <a:t>		‘Causal ambiguity’ and ‘path dependence’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Non-concavities and Imitation </a:t>
            </a:r>
          </a:p>
        </p:txBody>
      </p:sp>
      <p:pic>
        <p:nvPicPr>
          <p:cNvPr id="19459" name="Picture 3"/>
          <p:cNvPicPr>
            <a:picLocks noChangeAspect="1" noChangeArrowheads="1"/>
          </p:cNvPicPr>
          <p:nvPr/>
        </p:nvPicPr>
        <p:blipFill>
          <a:blip r:embed="rId3" cstate="print"/>
          <a:srcRect/>
          <a:stretch>
            <a:fillRect/>
          </a:stretch>
        </p:blipFill>
        <p:spPr bwMode="auto">
          <a:xfrm>
            <a:off x="2706688" y="1454151"/>
            <a:ext cx="6513512" cy="2824163"/>
          </a:xfrm>
          <a:prstGeom prst="rect">
            <a:avLst/>
          </a:prstGeom>
          <a:noFill/>
          <a:ln w="12700">
            <a:noFill/>
            <a:miter lim="800000"/>
            <a:headEnd type="none" w="sm" len="sm"/>
            <a:tailEnd type="none" w="sm" len="sm"/>
          </a:ln>
        </p:spPr>
      </p:pic>
      <p:sp>
        <p:nvSpPr>
          <p:cNvPr id="19460" name="Text Box 4"/>
          <p:cNvSpPr txBox="1">
            <a:spLocks noChangeArrowheads="1"/>
          </p:cNvSpPr>
          <p:nvPr/>
        </p:nvSpPr>
        <p:spPr bwMode="auto">
          <a:xfrm>
            <a:off x="2062220" y="4572000"/>
            <a:ext cx="7781810" cy="400110"/>
          </a:xfrm>
          <a:prstGeom prst="rect">
            <a:avLst/>
          </a:prstGeom>
          <a:noFill/>
          <a:ln w="12700">
            <a:noFill/>
            <a:miter lim="800000"/>
            <a:headEnd type="none" w="sm" len="sm"/>
            <a:tailEnd type="none" w="sm" len="sm"/>
          </a:ln>
        </p:spPr>
        <p:txBody>
          <a:bodyPr wrap="none">
            <a:spAutoFit/>
          </a:bodyPr>
          <a:lstStyle/>
          <a:p>
            <a:pPr algn="ctr"/>
            <a:r>
              <a:rPr lang="en-US" sz="2000"/>
              <a:t>The classic Model of Choice: A Concave Performance Relationship</a:t>
            </a:r>
          </a:p>
        </p:txBody>
      </p:sp>
      <p:sp>
        <p:nvSpPr>
          <p:cNvPr id="698373" name="Text Box 5"/>
          <p:cNvSpPr txBox="1">
            <a:spLocks noChangeArrowheads="1"/>
          </p:cNvSpPr>
          <p:nvPr/>
        </p:nvSpPr>
        <p:spPr bwMode="auto">
          <a:xfrm>
            <a:off x="2590800" y="5105401"/>
            <a:ext cx="7930376" cy="646331"/>
          </a:xfrm>
          <a:prstGeom prst="rect">
            <a:avLst/>
          </a:prstGeom>
          <a:noFill/>
          <a:ln w="12700">
            <a:noFill/>
            <a:miter lim="800000"/>
            <a:headEnd type="none" w="sm" len="sm"/>
            <a:tailEnd type="none" w="sm" len="sm"/>
          </a:ln>
        </p:spPr>
        <p:txBody>
          <a:bodyPr wrap="none">
            <a:spAutoFit/>
          </a:bodyPr>
          <a:lstStyle/>
          <a:p>
            <a:r>
              <a:rPr lang="en-US"/>
              <a:t>Finding the best choice is relatively simple, because local experiments  that </a:t>
            </a:r>
          </a:p>
          <a:p>
            <a:r>
              <a:rPr lang="en-US"/>
              <a:t>improve performance will  eventually lead to the optimum.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Non-concavities and Imitation</a:t>
            </a:r>
          </a:p>
        </p:txBody>
      </p:sp>
      <p:sp>
        <p:nvSpPr>
          <p:cNvPr id="7" name="6 Marcador de contenido"/>
          <p:cNvSpPr>
            <a:spLocks noGrp="1"/>
          </p:cNvSpPr>
          <p:nvPr>
            <p:ph sz="quarter" idx="1"/>
          </p:nvPr>
        </p:nvSpPr>
        <p:spPr/>
        <p:txBody>
          <a:bodyPr/>
          <a:lstStyle/>
          <a:p>
            <a:r>
              <a:rPr lang="en-US" b="0" dirty="0"/>
              <a:t>There may be multiple choices (or patterns of choice, when there are many choice variables) that are coherent.  </a:t>
            </a:r>
          </a:p>
          <a:p>
            <a:pPr algn="just"/>
            <a:r>
              <a:rPr lang="en-US" b="0" dirty="0"/>
              <a:t>Yet among these multiple coherent patterns, some yield better performance than others do</a:t>
            </a:r>
          </a:p>
          <a:p>
            <a:r>
              <a:rPr lang="en-US" b="0" dirty="0"/>
              <a:t>When choice is multi-dimensional, then no change, however big, in a subset of the variables can improve performance</a:t>
            </a:r>
          </a:p>
          <a:p>
            <a:pPr algn="just"/>
            <a:r>
              <a:rPr lang="en-US" b="0" dirty="0"/>
              <a:t>No small adjustment in the set of choices can increase Performance (locally best choice)</a:t>
            </a:r>
          </a:p>
          <a:p>
            <a:endParaRPr lang="en-US" b="0" dirty="0"/>
          </a:p>
          <a:p>
            <a:pPr algn="ctr"/>
            <a:endParaRPr lang="en-US" b="0" dirty="0"/>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Non-concavities and imitation</a:t>
            </a:r>
          </a:p>
        </p:txBody>
      </p:sp>
      <p:pic>
        <p:nvPicPr>
          <p:cNvPr id="21507" name="Picture 3"/>
          <p:cNvPicPr>
            <a:picLocks noChangeAspect="1" noChangeArrowheads="1"/>
          </p:cNvPicPr>
          <p:nvPr/>
        </p:nvPicPr>
        <p:blipFill>
          <a:blip r:embed="rId3" cstate="print"/>
          <a:srcRect/>
          <a:stretch>
            <a:fillRect/>
          </a:stretch>
        </p:blipFill>
        <p:spPr bwMode="auto">
          <a:xfrm>
            <a:off x="2855641" y="2132857"/>
            <a:ext cx="4759325" cy="3184525"/>
          </a:xfrm>
          <a:prstGeom prst="rect">
            <a:avLst/>
          </a:prstGeom>
          <a:noFill/>
          <a:ln w="12700">
            <a:noFill/>
            <a:miter lim="800000"/>
            <a:headEnd type="none" w="sm" len="sm"/>
            <a:tailEnd type="none" w="sm" len="sm"/>
          </a:ln>
        </p:spPr>
      </p:pic>
      <p:sp>
        <p:nvSpPr>
          <p:cNvPr id="21508" name="Text Box 4"/>
          <p:cNvSpPr txBox="1">
            <a:spLocks noChangeArrowheads="1"/>
          </p:cNvSpPr>
          <p:nvPr/>
        </p:nvSpPr>
        <p:spPr bwMode="auto">
          <a:xfrm>
            <a:off x="2351585" y="5733256"/>
            <a:ext cx="6774611" cy="400110"/>
          </a:xfrm>
          <a:prstGeom prst="rect">
            <a:avLst/>
          </a:prstGeom>
          <a:noFill/>
          <a:ln w="12700">
            <a:noFill/>
            <a:miter lim="800000"/>
            <a:headEnd type="none" w="sm" len="sm"/>
            <a:tailEnd type="none" w="sm" len="sm"/>
          </a:ln>
        </p:spPr>
        <p:txBody>
          <a:bodyPr wrap="none">
            <a:spAutoFit/>
          </a:bodyPr>
          <a:lstStyle/>
          <a:p>
            <a:pPr lvl="1"/>
            <a:r>
              <a:rPr lang="en-US" sz="2000" dirty="0"/>
              <a:t>Non-concavity allows multiple, distinct coherent points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Complementarities and imitation</a:t>
            </a:r>
          </a:p>
        </p:txBody>
      </p:sp>
      <p:sp>
        <p:nvSpPr>
          <p:cNvPr id="22531" name="Rectangle 3"/>
          <p:cNvSpPr>
            <a:spLocks noGrp="1" noChangeArrowheads="1"/>
          </p:cNvSpPr>
          <p:nvPr>
            <p:ph sz="quarter" idx="1"/>
          </p:nvPr>
        </p:nvSpPr>
        <p:spPr/>
        <p:txBody>
          <a:bodyPr/>
          <a:lstStyle/>
          <a:p>
            <a:r>
              <a:rPr lang="en-US"/>
              <a:t>“Causal ambiguity” </a:t>
            </a:r>
          </a:p>
          <a:p>
            <a:pPr lvl="1"/>
            <a:r>
              <a:rPr lang="en-US"/>
              <a:t>Difficult for an outsider to appreciate how the elements of the organization’s ARC combine to produce the capability. </a:t>
            </a:r>
          </a:p>
          <a:p>
            <a:endParaRPr lang="en-US"/>
          </a:p>
          <a:p>
            <a:r>
              <a:rPr lang="en-US"/>
              <a:t>Two main reasons:</a:t>
            </a:r>
          </a:p>
          <a:p>
            <a:pPr lvl="1"/>
            <a:r>
              <a:rPr lang="en-US"/>
              <a:t>Complexity: the system of complementarities is too complex to understand and copy.</a:t>
            </a:r>
          </a:p>
          <a:p>
            <a:pPr lvl="1"/>
            <a:r>
              <a:rPr lang="en-US"/>
              <a:t>Tacit knowledge: system is not codified but embedded in largely unstated routines and shared, but implicit, understandings by insiders.</a:t>
            </a:r>
          </a:p>
          <a:p>
            <a:pPr lvl="2"/>
            <a:r>
              <a:rPr lang="en-US"/>
              <a:t>It may even be hard for insiders to really grasp what makes the system work (hence Intel’s approach to constructing new fabs.)</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a:t>Complementarities and imitation</a:t>
            </a:r>
            <a:endParaRPr lang="en-US" dirty="0"/>
          </a:p>
        </p:txBody>
      </p:sp>
      <p:sp>
        <p:nvSpPr>
          <p:cNvPr id="23554" name="Rectangle 2"/>
          <p:cNvSpPr>
            <a:spLocks noGrp="1" noChangeArrowheads="1"/>
          </p:cNvSpPr>
          <p:nvPr>
            <p:ph sz="quarter" idx="1"/>
          </p:nvPr>
        </p:nvSpPr>
        <p:spPr/>
        <p:txBody>
          <a:bodyPr/>
          <a:lstStyle/>
          <a:p>
            <a:r>
              <a:rPr lang="en-US"/>
              <a:t>Experience clearly important too.</a:t>
            </a:r>
          </a:p>
          <a:p>
            <a:endParaRPr lang="en-US"/>
          </a:p>
          <a:p>
            <a:pPr lvl="1"/>
            <a:r>
              <a:rPr lang="en-US"/>
              <a:t>Organizational capabilities can rarely be created from scratch but typically result from a long process of trial-and-error experimentation (experience curve).</a:t>
            </a:r>
          </a:p>
          <a:p>
            <a:pPr lvl="2"/>
            <a:r>
              <a:rPr lang="en-US"/>
              <a:t>One of the reasons for the “liability of newness” that plagues all start-ups.</a:t>
            </a:r>
          </a:p>
          <a:p>
            <a:pPr lvl="2"/>
            <a:endParaRPr lang="en-US"/>
          </a:p>
          <a:p>
            <a:pPr lvl="1"/>
            <a:r>
              <a:rPr lang="en-US"/>
              <a:t>History has its down side too: can lead to “liability of obsolescence” whereby older organizations are “trapped” in areas of established competence.</a:t>
            </a:r>
            <a:endParaRPr lang="en-US" dirty="0"/>
          </a:p>
        </p:txBody>
      </p:sp>
      <p:sp>
        <p:nvSpPr>
          <p:cNvPr id="23555" name="Rectangle 3"/>
          <p:cNvSpPr>
            <a:spLocks noChangeArrowheads="1"/>
          </p:cNvSpPr>
          <p:nvPr/>
        </p:nvSpPr>
        <p:spPr bwMode="auto">
          <a:xfrm>
            <a:off x="2362200" y="457200"/>
            <a:ext cx="7759700" cy="679450"/>
          </a:xfrm>
          <a:prstGeom prst="rect">
            <a:avLst/>
          </a:prstGeom>
          <a:noFill/>
          <a:ln w="12700">
            <a:noFill/>
            <a:miter lim="800000"/>
            <a:headEnd/>
            <a:tailEnd/>
          </a:ln>
        </p:spPr>
        <p:txBody>
          <a:bodyPr lIns="92075" tIns="46038" rIns="92075" bIns="46038" anchor="ctr"/>
          <a:lstStyle/>
          <a:p>
            <a:endParaRPr lang="en-US" sz="3600" dirty="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Types of Competitive advantage</a:t>
            </a:r>
          </a:p>
        </p:txBody>
      </p:sp>
      <p:sp>
        <p:nvSpPr>
          <p:cNvPr id="3" name="2 Marcador de contenido"/>
          <p:cNvSpPr>
            <a:spLocks noGrp="1"/>
          </p:cNvSpPr>
          <p:nvPr>
            <p:ph sz="quarter" idx="1"/>
          </p:nvPr>
        </p:nvSpPr>
        <p:spPr/>
        <p:txBody>
          <a:bodyPr/>
          <a:lstStyle/>
          <a:p>
            <a:r>
              <a:rPr lang="en-US" dirty="0"/>
              <a:t>Demand-side</a:t>
            </a:r>
          </a:p>
          <a:p>
            <a:pPr lvl="1"/>
            <a:r>
              <a:rPr lang="en-US" dirty="0"/>
              <a:t>Does it affect (some) consumers’ willingness to pay (WTP) for your product relative to competitors’ products?</a:t>
            </a:r>
          </a:p>
          <a:p>
            <a:r>
              <a:rPr lang="en-US" dirty="0"/>
              <a:t>Cost-side.</a:t>
            </a:r>
          </a:p>
          <a:p>
            <a:pPr lvl="1"/>
            <a:r>
              <a:rPr lang="en-US" dirty="0"/>
              <a:t>Does it enable you produce a product at a lower cost than competitors can or could?</a:t>
            </a:r>
          </a:p>
          <a:p>
            <a:r>
              <a:rPr lang="en-US" dirty="0"/>
              <a:t>A combination of both is particularly powerful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78D-7AE1-40B4-BA9F-C5B955DFF309}"/>
              </a:ext>
            </a:extLst>
          </p:cNvPr>
          <p:cNvSpPr>
            <a:spLocks noGrp="1"/>
          </p:cNvSpPr>
          <p:nvPr>
            <p:ph type="title"/>
          </p:nvPr>
        </p:nvSpPr>
        <p:spPr/>
        <p:txBody>
          <a:bodyPr/>
          <a:lstStyle/>
          <a:p>
            <a:r>
              <a:rPr lang="es-ES"/>
              <a:t>Outline of lecture</a:t>
            </a:r>
            <a:endParaRPr lang="en-US"/>
          </a:p>
        </p:txBody>
      </p:sp>
      <p:sp>
        <p:nvSpPr>
          <p:cNvPr id="3" name="Content Placeholder 2">
            <a:extLst>
              <a:ext uri="{FF2B5EF4-FFF2-40B4-BE49-F238E27FC236}">
                <a16:creationId xmlns:a16="http://schemas.microsoft.com/office/drawing/2014/main" id="{A65D0DCC-00D2-4A09-BB93-7109D7069E20}"/>
              </a:ext>
            </a:extLst>
          </p:cNvPr>
          <p:cNvSpPr>
            <a:spLocks noGrp="1"/>
          </p:cNvSpPr>
          <p:nvPr>
            <p:ph sz="quarter" idx="1"/>
          </p:nvPr>
        </p:nvSpPr>
        <p:spPr/>
        <p:txBody>
          <a:bodyPr/>
          <a:lstStyle/>
          <a:p>
            <a:pPr marL="457200" indent="-457200">
              <a:buFont typeface="+mj-lt"/>
              <a:buAutoNum type="arabicPeriod"/>
            </a:pPr>
            <a:r>
              <a:rPr lang="es-ES"/>
              <a:t>Defining Competitive Advantage- Cost and WTP</a:t>
            </a:r>
          </a:p>
          <a:p>
            <a:pPr marL="457200" indent="-457200">
              <a:buFont typeface="+mj-lt"/>
              <a:buAutoNum type="arabicPeriod"/>
            </a:pPr>
            <a:r>
              <a:rPr lang="es-ES"/>
              <a:t>Positional Advantages</a:t>
            </a:r>
          </a:p>
          <a:p>
            <a:pPr marL="457200" indent="-457200">
              <a:buFont typeface="+mj-lt"/>
              <a:buAutoNum type="arabicPeriod"/>
            </a:pPr>
            <a:r>
              <a:rPr lang="es-ES"/>
              <a:t>Advantages from Resources and Capabilities</a:t>
            </a:r>
          </a:p>
          <a:p>
            <a:pPr lvl="2">
              <a:lnSpc>
                <a:spcPct val="120000"/>
              </a:lnSpc>
            </a:pPr>
            <a:r>
              <a:rPr lang="en-US">
                <a:solidFill>
                  <a:srgbClr val="663300"/>
                </a:solidFill>
              </a:rPr>
              <a:t>Learning Curve Advantages/ Experience  </a:t>
            </a:r>
            <a:r>
              <a:rPr lang="en-US"/>
              <a:t>are important in production</a:t>
            </a:r>
          </a:p>
          <a:p>
            <a:pPr lvl="2">
              <a:lnSpc>
                <a:spcPct val="120000"/>
              </a:lnSpc>
            </a:pPr>
            <a:r>
              <a:rPr lang="en-US"/>
              <a:t>Capability-based  advantages derive from </a:t>
            </a:r>
            <a:r>
              <a:rPr lang="en-US">
                <a:solidFill>
                  <a:srgbClr val="663300"/>
                </a:solidFill>
              </a:rPr>
              <a:t>Organization design</a:t>
            </a:r>
          </a:p>
          <a:p>
            <a:pPr lvl="2">
              <a:lnSpc>
                <a:spcPct val="120000"/>
              </a:lnSpc>
            </a:pPr>
            <a:r>
              <a:rPr lang="en-US">
                <a:solidFill>
                  <a:srgbClr val="663300"/>
                </a:solidFill>
              </a:rPr>
              <a:t>Resources or Assets</a:t>
            </a:r>
          </a:p>
          <a:p>
            <a:pPr marL="823913" lvl="1" indent="-457200">
              <a:buFont typeface="+mj-lt"/>
              <a:buAutoNum type="arabicPeriod"/>
            </a:pPr>
            <a:endParaRPr lang="es-ES"/>
          </a:p>
          <a:p>
            <a:pPr marL="457200" indent="-457200">
              <a:buFont typeface="+mj-lt"/>
              <a:buAutoNum type="arabicPeriod"/>
            </a:pPr>
            <a:r>
              <a:rPr lang="es-ES"/>
              <a:t>Threats to Competitive Advantage </a:t>
            </a:r>
          </a:p>
          <a:p>
            <a:endParaRPr lang="en-US"/>
          </a:p>
        </p:txBody>
      </p:sp>
    </p:spTree>
    <p:extLst>
      <p:ext uri="{BB962C8B-B14F-4D97-AF65-F5344CB8AC3E}">
        <p14:creationId xmlns:p14="http://schemas.microsoft.com/office/powerpoint/2010/main" val="2261367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2590800" y="304801"/>
            <a:ext cx="7620000" cy="631825"/>
          </a:xfrm>
          <a:noFill/>
          <a:ln/>
        </p:spPr>
        <p:txBody>
          <a:bodyPr/>
          <a:lstStyle/>
          <a:p>
            <a:r>
              <a:rPr lang="en-US" sz="2800" dirty="0">
                <a:latin typeface="Arial" pitchFamily="34" charset="0"/>
              </a:rPr>
              <a:t>Resource-based Advantage: Logic</a:t>
            </a:r>
            <a:endParaRPr lang="en-US" sz="2800" dirty="0">
              <a:latin typeface="Times" charset="0"/>
            </a:endParaRPr>
          </a:p>
        </p:txBody>
      </p:sp>
      <p:sp>
        <p:nvSpPr>
          <p:cNvPr id="6" name="Rectangle 3"/>
          <p:cNvSpPr txBox="1">
            <a:spLocks noChangeArrowheads="1"/>
          </p:cNvSpPr>
          <p:nvPr/>
        </p:nvSpPr>
        <p:spPr bwMode="auto">
          <a:xfrm>
            <a:off x="2209800" y="15240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rgbClr val="003399"/>
              </a:buClr>
              <a:buFontTx/>
              <a:buChar char="•"/>
              <a:defRPr/>
            </a:pPr>
            <a:r>
              <a:rPr kumimoji="1" lang="en-US" sz="2000" b="1" kern="0" dirty="0">
                <a:solidFill>
                  <a:srgbClr val="0070C0"/>
                </a:solidFill>
                <a:latin typeface="+mj-lt"/>
                <a:cs typeface="+mn-cs"/>
              </a:rPr>
              <a:t>Logic of Resource-based </a:t>
            </a:r>
            <a:r>
              <a:rPr kumimoji="1" lang="en-US" sz="2000" b="1" kern="0" dirty="0">
                <a:solidFill>
                  <a:srgbClr val="0070C0"/>
                </a:solidFill>
                <a:latin typeface="+mj-lt"/>
              </a:rPr>
              <a:t>Competitive A</a:t>
            </a:r>
            <a:r>
              <a:rPr kumimoji="1" lang="en-US" sz="2000" b="1" kern="0" dirty="0" err="1">
                <a:solidFill>
                  <a:srgbClr val="0070C0"/>
                </a:solidFill>
                <a:latin typeface="+mj-lt"/>
                <a:cs typeface="+mn-cs"/>
              </a:rPr>
              <a:t>dvantages</a:t>
            </a:r>
            <a:br>
              <a:rPr kumimoji="1" lang="en-US" sz="2400" kern="0" dirty="0">
                <a:solidFill>
                  <a:srgbClr val="0070C0"/>
                </a:solidFill>
                <a:latin typeface="+mj-lt"/>
              </a:rPr>
            </a:br>
            <a:br>
              <a:rPr kumimoji="1" lang="en-US" sz="2400" kern="0" dirty="0">
                <a:solidFill>
                  <a:srgbClr val="0070C0"/>
                </a:solidFill>
                <a:latin typeface="+mj-lt"/>
                <a:cs typeface="+mn-cs"/>
              </a:rPr>
            </a:br>
            <a:r>
              <a:rPr lang="en-US" sz="2000" dirty="0" err="1"/>
              <a:t>Resoures</a:t>
            </a:r>
            <a:r>
              <a:rPr lang="en-US" sz="2000" dirty="0"/>
              <a:t> are </a:t>
            </a:r>
            <a:r>
              <a:rPr lang="en-US" sz="2000" u="sng" dirty="0"/>
              <a:t>scarce </a:t>
            </a:r>
            <a:r>
              <a:rPr lang="en-US" sz="2000" dirty="0"/>
              <a:t>and </a:t>
            </a:r>
            <a:r>
              <a:rPr lang="en-US" sz="2000" u="sng" dirty="0"/>
              <a:t>co-specialized </a:t>
            </a:r>
            <a:br>
              <a:rPr kumimoji="1" lang="en-US" sz="2400" kern="0" dirty="0">
                <a:solidFill>
                  <a:srgbClr val="0070C0"/>
                </a:solidFill>
                <a:latin typeface="+mj-lt"/>
                <a:cs typeface="+mn-cs"/>
              </a:rPr>
            </a:br>
            <a:endParaRPr lang="en-US" sz="1600" dirty="0">
              <a:solidFill>
                <a:srgbClr val="0070C0"/>
              </a:solidFill>
            </a:endParaRPr>
          </a:p>
          <a:p>
            <a:pPr algn="l">
              <a:lnSpc>
                <a:spcPct val="80000"/>
              </a:lnSpc>
              <a:buFont typeface="Arial" pitchFamily="34" charset="0"/>
              <a:buChar char="•"/>
            </a:pPr>
            <a:endParaRPr lang="en-US" sz="1600" dirty="0">
              <a:solidFill>
                <a:srgbClr val="0070C0"/>
              </a:solidFill>
            </a:endParaRPr>
          </a:p>
          <a:p>
            <a:pPr lvl="2" algn="l">
              <a:lnSpc>
                <a:spcPct val="80000"/>
              </a:lnSpc>
              <a:buFont typeface="Arial" pitchFamily="34" charset="0"/>
              <a:buChar char="•"/>
            </a:pPr>
            <a:r>
              <a:rPr lang="en-US" dirty="0">
                <a:solidFill>
                  <a:srgbClr val="006600"/>
                </a:solidFill>
              </a:rPr>
              <a:t>  </a:t>
            </a:r>
            <a:r>
              <a:rPr lang="en-US" dirty="0">
                <a:solidFill>
                  <a:srgbClr val="663300"/>
                </a:solidFill>
              </a:rPr>
              <a:t>Complementarities between resources</a:t>
            </a:r>
            <a:br>
              <a:rPr lang="en-US" sz="2000" dirty="0">
                <a:solidFill>
                  <a:srgbClr val="C00000"/>
                </a:solidFill>
              </a:rPr>
            </a:br>
            <a:endParaRPr lang="en-US" sz="2000" dirty="0">
              <a:solidFill>
                <a:srgbClr val="C00000"/>
              </a:solidFill>
            </a:endParaRPr>
          </a:p>
          <a:p>
            <a:pPr lvl="3" algn="l">
              <a:lnSpc>
                <a:spcPct val="80000"/>
              </a:lnSpc>
              <a:buFont typeface="Arial" pitchFamily="34" charset="0"/>
              <a:buChar char="•"/>
            </a:pPr>
            <a:r>
              <a:rPr lang="en-US" sz="1600" dirty="0">
                <a:solidFill>
                  <a:srgbClr val="6600CC"/>
                </a:solidFill>
              </a:rPr>
              <a:t> Pixar</a:t>
            </a:r>
            <a:r>
              <a:rPr lang="en-US" sz="1600" dirty="0"/>
              <a:t>: animators, talent,  technology </a:t>
            </a:r>
            <a:br>
              <a:rPr lang="en-US" sz="1600" dirty="0"/>
            </a:br>
            <a:r>
              <a:rPr lang="en-US" sz="1600" dirty="0"/>
              <a:t>             are c</a:t>
            </a:r>
            <a:r>
              <a:rPr lang="en-US" sz="1600" dirty="0">
                <a:cs typeface="Times New Roman" pitchFamily="18" charset="0"/>
              </a:rPr>
              <a:t>o-specialized</a:t>
            </a:r>
          </a:p>
          <a:p>
            <a:pPr lvl="3" algn="l">
              <a:lnSpc>
                <a:spcPct val="80000"/>
              </a:lnSpc>
              <a:buFont typeface="Arial" pitchFamily="34" charset="0"/>
              <a:buChar char="•"/>
            </a:pPr>
            <a:endParaRPr lang="en-US" sz="1600" dirty="0">
              <a:cs typeface="Times New Roman" pitchFamily="18" charset="0"/>
            </a:endParaRPr>
          </a:p>
          <a:p>
            <a:pPr lvl="3" algn="l">
              <a:lnSpc>
                <a:spcPct val="80000"/>
              </a:lnSpc>
              <a:buFont typeface="Arial" pitchFamily="34" charset="0"/>
              <a:buChar char="•"/>
            </a:pPr>
            <a:endParaRPr lang="en-US" sz="1600" dirty="0">
              <a:cs typeface="Times New Roman" pitchFamily="18" charset="0"/>
            </a:endParaRPr>
          </a:p>
          <a:p>
            <a:pPr lvl="3" algn="l">
              <a:lnSpc>
                <a:spcPct val="80000"/>
              </a:lnSpc>
              <a:buFont typeface="Arial" pitchFamily="34" charset="0"/>
              <a:buChar char="•"/>
            </a:pPr>
            <a:endParaRPr kumimoji="1" lang="en-US" kern="0" dirty="0">
              <a:latin typeface="+mn-lt"/>
            </a:endParaRPr>
          </a:p>
          <a:p>
            <a:pPr lvl="2" algn="l">
              <a:lnSpc>
                <a:spcPct val="80000"/>
              </a:lnSpc>
              <a:buFont typeface="Arial" pitchFamily="34" charset="0"/>
              <a:buChar char="•"/>
            </a:pPr>
            <a:r>
              <a:rPr lang="en-US" dirty="0">
                <a:solidFill>
                  <a:srgbClr val="663300"/>
                </a:solidFill>
              </a:rPr>
              <a:t>  Specialized Resources: Value inside larger than value outside</a:t>
            </a:r>
            <a:br>
              <a:rPr lang="en-US" sz="2000" dirty="0">
                <a:solidFill>
                  <a:srgbClr val="C00000"/>
                </a:solidFill>
              </a:rPr>
            </a:br>
            <a:endParaRPr lang="en-US" dirty="0">
              <a:solidFill>
                <a:srgbClr val="C00000"/>
              </a:solidFill>
            </a:endParaRPr>
          </a:p>
          <a:p>
            <a:pPr lvl="3" algn="l">
              <a:lnSpc>
                <a:spcPct val="80000"/>
              </a:lnSpc>
              <a:buFont typeface="Arial" pitchFamily="34" charset="0"/>
              <a:buChar char="•"/>
            </a:pPr>
            <a:r>
              <a:rPr lang="en-US" sz="1600" dirty="0">
                <a:solidFill>
                  <a:srgbClr val="6600CC"/>
                </a:solidFill>
              </a:rPr>
              <a:t>Disney </a:t>
            </a:r>
            <a:r>
              <a:rPr lang="en-US" sz="1600" dirty="0"/>
              <a:t>and Pixar</a:t>
            </a:r>
            <a:br>
              <a:rPr lang="en-US" sz="1600" dirty="0">
                <a:solidFill>
                  <a:srgbClr val="6600CC"/>
                </a:solidFill>
              </a:rPr>
            </a:br>
            <a:endParaRPr lang="en-US" sz="1600" dirty="0">
              <a:solidFill>
                <a:srgbClr val="6600CC"/>
              </a:solidFill>
            </a:endParaRPr>
          </a:p>
          <a:p>
            <a:pPr lvl="3" algn="l">
              <a:lnSpc>
                <a:spcPct val="80000"/>
              </a:lnSpc>
              <a:buFont typeface="Arial" pitchFamily="34" charset="0"/>
              <a:buChar char="•"/>
            </a:pPr>
            <a:r>
              <a:rPr lang="en-US" sz="1600" dirty="0">
                <a:solidFill>
                  <a:srgbClr val="6600CC"/>
                </a:solidFill>
              </a:rPr>
              <a:t>Apple </a:t>
            </a:r>
            <a:r>
              <a:rPr lang="en-US" sz="1600" dirty="0"/>
              <a:t>&amp; </a:t>
            </a:r>
            <a:r>
              <a:rPr lang="en-US" sz="1600" dirty="0">
                <a:solidFill>
                  <a:srgbClr val="002060"/>
                </a:solidFill>
              </a:rPr>
              <a:t>Steve Jobs</a:t>
            </a:r>
            <a:br>
              <a:rPr lang="en-US" sz="1600" dirty="0">
                <a:solidFill>
                  <a:srgbClr val="002060"/>
                </a:solidFill>
              </a:rPr>
            </a:br>
            <a:endParaRPr lang="en-US" sz="1600" dirty="0">
              <a:solidFill>
                <a:srgbClr val="002060"/>
              </a:solidFill>
            </a:endParaRPr>
          </a:p>
          <a:p>
            <a:pPr lvl="3" algn="l">
              <a:lnSpc>
                <a:spcPct val="80000"/>
              </a:lnSpc>
              <a:buFont typeface="Arial" pitchFamily="34" charset="0"/>
              <a:buChar char="•"/>
            </a:pPr>
            <a:r>
              <a:rPr lang="en-US" sz="1600" dirty="0">
                <a:solidFill>
                  <a:srgbClr val="6600CC"/>
                </a:solidFill>
              </a:rPr>
              <a:t>Singapore Airlines </a:t>
            </a:r>
            <a:r>
              <a:rPr lang="en-US" sz="1600" dirty="0"/>
              <a:t>&amp; </a:t>
            </a:r>
            <a:r>
              <a:rPr lang="en-US" sz="1600" dirty="0" err="1"/>
              <a:t>Changi</a:t>
            </a:r>
            <a:r>
              <a:rPr lang="en-US" sz="1600" dirty="0"/>
              <a:t> </a:t>
            </a:r>
            <a:endParaRPr lang="en-US" dirty="0">
              <a:solidFill>
                <a:srgbClr val="663300"/>
              </a:solidFill>
            </a:endParaRPr>
          </a:p>
        </p:txBody>
      </p:sp>
      <p:pic>
        <p:nvPicPr>
          <p:cNvPr id="4" name="Picture 2" descr="http://www.solarnavigator.net/films_movies_actors/film_images/Pixar_animation_studios_logo.jpg"/>
          <p:cNvPicPr>
            <a:picLocks noChangeAspect="1" noChangeArrowheads="1"/>
          </p:cNvPicPr>
          <p:nvPr/>
        </p:nvPicPr>
        <p:blipFill>
          <a:blip r:embed="rId3" cstate="print"/>
          <a:srcRect/>
          <a:stretch>
            <a:fillRect/>
          </a:stretch>
        </p:blipFill>
        <p:spPr bwMode="auto">
          <a:xfrm>
            <a:off x="7467601" y="2819400"/>
            <a:ext cx="2388405" cy="1297314"/>
          </a:xfrm>
          <a:prstGeom prst="rect">
            <a:avLst/>
          </a:prstGeom>
          <a:noFill/>
        </p:spPr>
      </p:pic>
      <p:pic>
        <p:nvPicPr>
          <p:cNvPr id="48130" name="Picture 2" descr="http://www.topnews.in/files/steve-jobs.jpg"/>
          <p:cNvPicPr>
            <a:picLocks noChangeAspect="1" noChangeArrowheads="1"/>
          </p:cNvPicPr>
          <p:nvPr/>
        </p:nvPicPr>
        <p:blipFill>
          <a:blip r:embed="rId4" cstate="print"/>
          <a:srcRect/>
          <a:stretch>
            <a:fillRect/>
          </a:stretch>
        </p:blipFill>
        <p:spPr bwMode="auto">
          <a:xfrm>
            <a:off x="6858000" y="4800600"/>
            <a:ext cx="1905000" cy="1905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Scarce resources</a:t>
            </a:r>
            <a:endParaRPr lang="en-US" dirty="0"/>
          </a:p>
        </p:txBody>
      </p:sp>
      <p:sp>
        <p:nvSpPr>
          <p:cNvPr id="12291" name="Rectangle 3"/>
          <p:cNvSpPr>
            <a:spLocks noGrp="1" noChangeArrowheads="1"/>
          </p:cNvSpPr>
          <p:nvPr>
            <p:ph type="body" idx="1"/>
          </p:nvPr>
        </p:nvSpPr>
        <p:spPr/>
        <p:txBody>
          <a:bodyPr/>
          <a:lstStyle/>
          <a:p>
            <a:r>
              <a:rPr lang="en-US" dirty="0"/>
              <a:t> Legal barriers (patents,  trademarks, licenses)</a:t>
            </a:r>
          </a:p>
          <a:p>
            <a:r>
              <a:rPr lang="en-US" dirty="0"/>
              <a:t> Privileged access to inputs,  channels, or customers</a:t>
            </a:r>
          </a:p>
          <a:p>
            <a:endParaRPr lang="en-US" dirty="0"/>
          </a:p>
          <a:p>
            <a:r>
              <a:rPr lang="en-US" dirty="0"/>
              <a:t>Caveat: resources must be immobile/</a:t>
            </a:r>
            <a:r>
              <a:rPr lang="en-US" dirty="0" err="1"/>
              <a:t>Cospecialized</a:t>
            </a:r>
            <a:endParaRPr lang="en-US" dirty="0"/>
          </a:p>
          <a:p>
            <a:pPr lvl="1"/>
            <a:r>
              <a:rPr lang="en-US" dirty="0"/>
              <a:t>Ensures returns go to firm</a:t>
            </a:r>
          </a:p>
          <a:p>
            <a:pPr lvl="3"/>
            <a:r>
              <a:rPr lang="en-US" dirty="0"/>
              <a:t>Counter-example: Professional sports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When are assets/resource valuable to a firm? </a:t>
            </a:r>
          </a:p>
        </p:txBody>
      </p:sp>
      <p:sp>
        <p:nvSpPr>
          <p:cNvPr id="7" name="6 Marcador de contenido"/>
          <p:cNvSpPr>
            <a:spLocks noGrp="1"/>
          </p:cNvSpPr>
          <p:nvPr>
            <p:ph sz="quarter" idx="1"/>
          </p:nvPr>
        </p:nvSpPr>
        <p:spPr/>
        <p:txBody>
          <a:bodyPr/>
          <a:lstStyle/>
          <a:p>
            <a:pPr marL="403225" indent="-403225" eaLnBrk="1" hangingPunct="1">
              <a:spcAft>
                <a:spcPct val="75000"/>
              </a:spcAft>
              <a:buClr>
                <a:schemeClr val="tx1"/>
              </a:buClr>
              <a:buSzPct val="80000"/>
              <a:buFontTx/>
              <a:buChar char="•"/>
            </a:pPr>
            <a:r>
              <a:rPr lang="en-US" dirty="0">
                <a:latin typeface="Arial" charset="0"/>
              </a:rPr>
              <a:t>Test 1: Value Creation:</a:t>
            </a:r>
          </a:p>
          <a:p>
            <a:pPr marL="852488" lvl="1" indent="-334963" eaLnBrk="1" hangingPunct="1">
              <a:spcAft>
                <a:spcPct val="75000"/>
              </a:spcAft>
              <a:buClr>
                <a:schemeClr val="tx1"/>
              </a:buClr>
              <a:buFontTx/>
              <a:buChar char="•"/>
            </a:pPr>
            <a:r>
              <a:rPr lang="en-US" dirty="0">
                <a:latin typeface="Arial" charset="0"/>
              </a:rPr>
              <a:t>Does the  asset contribute to the  firm’s competitive advantage? </a:t>
            </a:r>
          </a:p>
          <a:p>
            <a:pPr marL="403225" indent="-403225" eaLnBrk="1" hangingPunct="1">
              <a:spcAft>
                <a:spcPct val="75000"/>
              </a:spcAft>
              <a:buClr>
                <a:schemeClr val="tx1"/>
              </a:buClr>
              <a:buSzPct val="80000"/>
              <a:buFontTx/>
              <a:buChar char="•"/>
            </a:pPr>
            <a:r>
              <a:rPr lang="en-US" sz="2200" dirty="0">
                <a:latin typeface="Arial" charset="0"/>
              </a:rPr>
              <a:t>Test 2: Scarcity</a:t>
            </a:r>
          </a:p>
          <a:p>
            <a:pPr marL="852488" lvl="1" indent="-334963" eaLnBrk="1" hangingPunct="1">
              <a:spcAft>
                <a:spcPct val="75000"/>
              </a:spcAft>
              <a:buClr>
                <a:schemeClr val="tx1"/>
              </a:buClr>
              <a:buFontTx/>
              <a:buChar char="•"/>
            </a:pPr>
            <a:r>
              <a:rPr lang="en-US" sz="2200" dirty="0">
                <a:latin typeface="Arial" charset="0"/>
              </a:rPr>
              <a:t>Is the asset/resource hard to imitate/hard to get hold off</a:t>
            </a:r>
          </a:p>
          <a:p>
            <a:pPr marL="403225" indent="-403225" eaLnBrk="1" hangingPunct="1">
              <a:spcAft>
                <a:spcPct val="75000"/>
              </a:spcAft>
              <a:buClr>
                <a:schemeClr val="tx1"/>
              </a:buClr>
              <a:buSzPct val="80000"/>
              <a:buFontTx/>
              <a:buChar char="•"/>
            </a:pPr>
            <a:r>
              <a:rPr lang="en-US" sz="2200" dirty="0">
                <a:latin typeface="Arial" charset="0"/>
              </a:rPr>
              <a:t>Test 3: </a:t>
            </a:r>
            <a:r>
              <a:rPr lang="en-US" sz="2200" dirty="0" err="1">
                <a:latin typeface="Arial" charset="0"/>
              </a:rPr>
              <a:t>Apropriability</a:t>
            </a:r>
            <a:endParaRPr lang="en-US" sz="2200" dirty="0">
              <a:latin typeface="Arial" charset="0"/>
            </a:endParaRPr>
          </a:p>
          <a:p>
            <a:pPr marL="852488" lvl="1" indent="-334963" eaLnBrk="1" hangingPunct="1">
              <a:spcAft>
                <a:spcPct val="75000"/>
              </a:spcAft>
              <a:buClr>
                <a:schemeClr val="tx1"/>
              </a:buClr>
              <a:buFontTx/>
              <a:buChar char="•"/>
            </a:pPr>
            <a:r>
              <a:rPr lang="en-US" sz="2200" dirty="0">
                <a:latin typeface="Arial" charset="0"/>
              </a:rPr>
              <a:t>Can the firm appropriate the rents to the asset? </a:t>
            </a:r>
          </a:p>
        </p:txBody>
      </p:sp>
      <p:sp>
        <p:nvSpPr>
          <p:cNvPr id="4" name="3 Marcador de fecha"/>
          <p:cNvSpPr>
            <a:spLocks noGrp="1"/>
          </p:cNvSpPr>
          <p:nvPr>
            <p:ph type="dt" sz="half" idx="10"/>
          </p:nvPr>
        </p:nvSpPr>
        <p:spPr/>
        <p:txBody>
          <a:bodyPr/>
          <a:lstStyle/>
          <a:p>
            <a:fld id="{1BD9DCDF-D1B8-428D-A79D-896BA3368843}" type="slidenum">
              <a:rPr lang="en-US" smtClean="0"/>
              <a:pPr/>
              <a:t>43</a:t>
            </a:fld>
            <a:endParaRPr lang="en-US"/>
          </a:p>
        </p:txBody>
      </p:sp>
      <p:sp>
        <p:nvSpPr>
          <p:cNvPr id="562179" name="Rectangle 3"/>
          <p:cNvSpPr>
            <a:spLocks noChangeArrowheads="1"/>
          </p:cNvSpPr>
          <p:nvPr/>
        </p:nvSpPr>
        <p:spPr bwMode="auto">
          <a:xfrm>
            <a:off x="2362201" y="1371601"/>
            <a:ext cx="7897813" cy="5038725"/>
          </a:xfrm>
          <a:prstGeom prst="rect">
            <a:avLst/>
          </a:prstGeom>
          <a:noFill/>
          <a:ln w="9525">
            <a:noFill/>
            <a:miter lim="800000"/>
            <a:headEnd/>
            <a:tailEnd/>
          </a:ln>
          <a:effectLst/>
        </p:spPr>
        <p:txBody>
          <a:bodyPr lIns="92075" tIns="46038" rIns="92075" bIns="46038"/>
          <a:lstStyle/>
          <a:p>
            <a:pPr marL="403225" indent="-403225">
              <a:spcAft>
                <a:spcPct val="75000"/>
              </a:spcAft>
              <a:buClr>
                <a:schemeClr val="tx1"/>
              </a:buClr>
              <a:buSzPct val="80000"/>
              <a:buFontTx/>
              <a:buChar char="•"/>
            </a:pPr>
            <a:endParaRPr lang="en-US" sz="2200" dirty="0">
              <a:latin typeface="Arial"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err="1"/>
              <a:t>Appropriability</a:t>
            </a:r>
            <a:r>
              <a:rPr lang="en-US" dirty="0"/>
              <a:t> </a:t>
            </a:r>
          </a:p>
        </p:txBody>
      </p:sp>
      <p:sp>
        <p:nvSpPr>
          <p:cNvPr id="564227" name="Rectangle 3"/>
          <p:cNvSpPr>
            <a:spLocks noGrp="1" noChangeArrowheads="1"/>
          </p:cNvSpPr>
          <p:nvPr>
            <p:ph type="body" idx="1"/>
          </p:nvPr>
        </p:nvSpPr>
        <p:spPr/>
        <p:txBody>
          <a:bodyPr/>
          <a:lstStyle/>
          <a:p>
            <a:pPr lvl="1">
              <a:buNone/>
            </a:pPr>
            <a:r>
              <a:rPr lang="en-US" dirty="0"/>
              <a:t>Counter-example: Resources such as Olympic Games do not generate advantage for TV network.</a:t>
            </a:r>
          </a:p>
          <a:p>
            <a:pPr lvl="1"/>
            <a:endParaRPr lang="en-US" dirty="0"/>
          </a:p>
          <a:p>
            <a:pPr lvl="1"/>
            <a:r>
              <a:rPr lang="en-US" dirty="0"/>
              <a:t>Perfectly immobile: cannot be traded</a:t>
            </a:r>
          </a:p>
          <a:p>
            <a:pPr lvl="3"/>
            <a:r>
              <a:rPr lang="en-US" dirty="0"/>
              <a:t>Firm’s reputation/ tacit knowledge</a:t>
            </a:r>
          </a:p>
          <a:p>
            <a:pPr lvl="1"/>
            <a:r>
              <a:rPr lang="en-US" dirty="0"/>
              <a:t>Factors somewhat specialized to firm</a:t>
            </a:r>
          </a:p>
          <a:p>
            <a:pPr lvl="2"/>
            <a:r>
              <a:rPr lang="en-US" dirty="0"/>
              <a:t>Can be traded, but value inside larger than value outside</a:t>
            </a:r>
          </a:p>
          <a:p>
            <a:pPr lvl="3"/>
            <a:r>
              <a:rPr lang="en-US" dirty="0"/>
              <a:t>Ex. Air-slots at hub more valuable to airline which owns it</a:t>
            </a:r>
          </a:p>
          <a:p>
            <a:pPr lvl="1"/>
            <a:r>
              <a:rPr lang="en-US" dirty="0"/>
              <a:t>Complementarities between assets or other resources: </a:t>
            </a:r>
          </a:p>
          <a:p>
            <a:pPr lvl="2"/>
            <a:r>
              <a:rPr lang="en-US"/>
              <a:t>Netflix doc: Value of Michael Jordan obviously smaller </a:t>
            </a:r>
            <a:r>
              <a:rPr lang="en-US" dirty="0"/>
              <a:t>without Pippen</a:t>
            </a:r>
          </a:p>
          <a:p>
            <a:endParaRPr lang="en-US" dirty="0"/>
          </a:p>
        </p:txBody>
      </p:sp>
      <p:sp>
        <p:nvSpPr>
          <p:cNvPr id="4" name="3 Marcador de fecha"/>
          <p:cNvSpPr>
            <a:spLocks noGrp="1"/>
          </p:cNvSpPr>
          <p:nvPr>
            <p:ph type="dt" sz="half" idx="10"/>
          </p:nvPr>
        </p:nvSpPr>
        <p:spPr/>
        <p:txBody>
          <a:bodyPr/>
          <a:lstStyle/>
          <a:p>
            <a:fld id="{A68381E2-F76C-48E7-9FFF-DD5254596C1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78D-7AE1-40B4-BA9F-C5B955DFF309}"/>
              </a:ext>
            </a:extLst>
          </p:cNvPr>
          <p:cNvSpPr>
            <a:spLocks noGrp="1"/>
          </p:cNvSpPr>
          <p:nvPr>
            <p:ph type="title"/>
          </p:nvPr>
        </p:nvSpPr>
        <p:spPr/>
        <p:txBody>
          <a:bodyPr/>
          <a:lstStyle/>
          <a:p>
            <a:r>
              <a:rPr lang="es-ES"/>
              <a:t>Outline of lecture</a:t>
            </a:r>
            <a:endParaRPr lang="en-US"/>
          </a:p>
        </p:txBody>
      </p:sp>
      <p:sp>
        <p:nvSpPr>
          <p:cNvPr id="3" name="Content Placeholder 2">
            <a:extLst>
              <a:ext uri="{FF2B5EF4-FFF2-40B4-BE49-F238E27FC236}">
                <a16:creationId xmlns:a16="http://schemas.microsoft.com/office/drawing/2014/main" id="{A65D0DCC-00D2-4A09-BB93-7109D7069E20}"/>
              </a:ext>
            </a:extLst>
          </p:cNvPr>
          <p:cNvSpPr>
            <a:spLocks noGrp="1"/>
          </p:cNvSpPr>
          <p:nvPr>
            <p:ph sz="quarter" idx="1"/>
          </p:nvPr>
        </p:nvSpPr>
        <p:spPr/>
        <p:txBody>
          <a:bodyPr/>
          <a:lstStyle/>
          <a:p>
            <a:pPr marL="457200" indent="-457200">
              <a:buFont typeface="+mj-lt"/>
              <a:buAutoNum type="arabicPeriod"/>
            </a:pPr>
            <a:r>
              <a:rPr lang="es-ES"/>
              <a:t>Defining Competitive Advantage- Cost and WTP</a:t>
            </a:r>
          </a:p>
          <a:p>
            <a:pPr marL="457200" indent="-457200">
              <a:buFont typeface="+mj-lt"/>
              <a:buAutoNum type="arabicPeriod"/>
            </a:pPr>
            <a:r>
              <a:rPr lang="es-ES"/>
              <a:t>Positional Advantages</a:t>
            </a:r>
          </a:p>
          <a:p>
            <a:pPr marL="457200" indent="-457200">
              <a:buFont typeface="+mj-lt"/>
              <a:buAutoNum type="arabicPeriod"/>
            </a:pPr>
            <a:r>
              <a:rPr lang="es-ES"/>
              <a:t>Advantages from Resources and Capabilities</a:t>
            </a:r>
          </a:p>
          <a:p>
            <a:pPr marL="457200" indent="-457200">
              <a:buFont typeface="+mj-lt"/>
              <a:buAutoNum type="arabicPeriod"/>
            </a:pPr>
            <a:r>
              <a:rPr lang="es-ES"/>
              <a:t>Threats to Competitive Advantage </a:t>
            </a:r>
          </a:p>
          <a:p>
            <a:endParaRPr lang="en-US"/>
          </a:p>
        </p:txBody>
      </p:sp>
    </p:spTree>
    <p:extLst>
      <p:ext uri="{BB962C8B-B14F-4D97-AF65-F5344CB8AC3E}">
        <p14:creationId xmlns:p14="http://schemas.microsoft.com/office/powerpoint/2010/main" val="43113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1828800" y="304800"/>
            <a:ext cx="8534400" cy="679450"/>
          </a:xfrm>
        </p:spPr>
        <p:txBody>
          <a:bodyPr>
            <a:normAutofit/>
          </a:bodyPr>
          <a:lstStyle/>
          <a:p>
            <a:r>
              <a:rPr lang="en-US" sz="2800"/>
              <a:t>4. Generic </a:t>
            </a:r>
            <a:r>
              <a:rPr lang="en-US" sz="2800" dirty="0"/>
              <a:t>Threats to Competitive Advantage</a:t>
            </a:r>
            <a:endParaRPr lang="en-US" dirty="0"/>
          </a:p>
        </p:txBody>
      </p:sp>
      <p:pic>
        <p:nvPicPr>
          <p:cNvPr id="79874" name="Picture 2" descr="http://www.fortcampbellmwr.com/BusinessActivities/ITR/images/DISNEY20LOGO20COLOR.jpg"/>
          <p:cNvPicPr>
            <a:picLocks noChangeAspect="1" noChangeArrowheads="1"/>
          </p:cNvPicPr>
          <p:nvPr/>
        </p:nvPicPr>
        <p:blipFill>
          <a:blip r:embed="rId3" cstate="print"/>
          <a:srcRect/>
          <a:stretch>
            <a:fillRect/>
          </a:stretch>
        </p:blipFill>
        <p:spPr bwMode="auto">
          <a:xfrm>
            <a:off x="5105400" y="5791200"/>
            <a:ext cx="1511400" cy="697640"/>
          </a:xfrm>
          <a:prstGeom prst="rect">
            <a:avLst/>
          </a:prstGeom>
          <a:noFill/>
        </p:spPr>
      </p:pic>
      <p:sp>
        <p:nvSpPr>
          <p:cNvPr id="6" name="Rectangle 3"/>
          <p:cNvSpPr txBox="1">
            <a:spLocks noChangeArrowheads="1"/>
          </p:cNvSpPr>
          <p:nvPr/>
        </p:nvSpPr>
        <p:spPr bwMode="auto">
          <a:xfrm>
            <a:off x="2362200" y="1219200"/>
            <a:ext cx="8305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150000"/>
              </a:lnSpc>
              <a:spcBef>
                <a:spcPct val="20000"/>
              </a:spcBef>
              <a:buClr>
                <a:srgbClr val="003399"/>
              </a:buClr>
              <a:buFontTx/>
              <a:buChar char="•"/>
              <a:defRPr/>
            </a:pPr>
            <a:r>
              <a:rPr kumimoji="1" lang="en-US" sz="2000" b="1" kern="0" dirty="0">
                <a:solidFill>
                  <a:srgbClr val="0070C0"/>
                </a:solidFill>
                <a:latin typeface="+mj-lt"/>
                <a:cs typeface="+mn-cs"/>
              </a:rPr>
              <a:t>Threats from </a:t>
            </a:r>
            <a:r>
              <a:rPr kumimoji="1" lang="en-US" sz="2000" b="1" i="1" kern="0" dirty="0">
                <a:solidFill>
                  <a:srgbClr val="0070C0"/>
                </a:solidFill>
                <a:latin typeface="+mj-lt"/>
                <a:cs typeface="+mn-cs"/>
              </a:rPr>
              <a:t>imitation</a:t>
            </a:r>
            <a:r>
              <a:rPr kumimoji="1" lang="en-US" sz="2000" b="1" kern="0" dirty="0">
                <a:solidFill>
                  <a:srgbClr val="0070C0"/>
                </a:solidFill>
                <a:latin typeface="+mj-lt"/>
                <a:cs typeface="+mn-cs"/>
              </a:rPr>
              <a:t> by existing competitors or new entrants</a:t>
            </a:r>
            <a:br>
              <a:rPr kumimoji="1" lang="en-US" sz="2000" kern="0" dirty="0">
                <a:solidFill>
                  <a:srgbClr val="006600"/>
                </a:solidFill>
                <a:latin typeface="+mj-lt"/>
                <a:cs typeface="+mn-cs"/>
              </a:rPr>
            </a:br>
            <a:endParaRPr kumimoji="1" lang="en-US" sz="2000" kern="0" dirty="0">
              <a:solidFill>
                <a:srgbClr val="006600"/>
              </a:solidFill>
              <a:latin typeface="+mj-lt"/>
              <a:cs typeface="+mn-cs"/>
            </a:endParaRPr>
          </a:p>
          <a:p>
            <a:pPr marL="342900" indent="-342900">
              <a:lnSpc>
                <a:spcPct val="150000"/>
              </a:lnSpc>
              <a:spcBef>
                <a:spcPct val="20000"/>
              </a:spcBef>
              <a:buClr>
                <a:srgbClr val="003399"/>
              </a:buClr>
              <a:buFontTx/>
              <a:buChar char="•"/>
              <a:defRPr/>
            </a:pPr>
            <a:endParaRPr kumimoji="1" lang="en-US" sz="2000" kern="0" dirty="0">
              <a:solidFill>
                <a:srgbClr val="0070C0"/>
              </a:solidFill>
              <a:latin typeface="+mj-lt"/>
              <a:cs typeface="+mn-cs"/>
            </a:endParaRPr>
          </a:p>
          <a:p>
            <a:pPr marL="342900" indent="-342900">
              <a:lnSpc>
                <a:spcPct val="150000"/>
              </a:lnSpc>
              <a:spcBef>
                <a:spcPct val="20000"/>
              </a:spcBef>
              <a:buClr>
                <a:srgbClr val="003399"/>
              </a:buClr>
              <a:buFontTx/>
              <a:buChar char="•"/>
              <a:defRPr/>
            </a:pPr>
            <a:r>
              <a:rPr kumimoji="1" lang="en-US" sz="2000" b="1" kern="0" dirty="0">
                <a:solidFill>
                  <a:srgbClr val="0070C0"/>
                </a:solidFill>
                <a:latin typeface="+mj-lt"/>
              </a:rPr>
              <a:t>Threats from </a:t>
            </a:r>
            <a:r>
              <a:rPr kumimoji="1" lang="en-US" sz="2000" b="1" i="1" kern="0" dirty="0">
                <a:solidFill>
                  <a:srgbClr val="0070C0"/>
                </a:solidFill>
                <a:latin typeface="+mj-lt"/>
              </a:rPr>
              <a:t>substitution</a:t>
            </a:r>
            <a:r>
              <a:rPr kumimoji="1" lang="en-US" sz="2000" b="1" kern="0" dirty="0">
                <a:solidFill>
                  <a:srgbClr val="0070C0"/>
                </a:solidFill>
                <a:latin typeface="+mj-lt"/>
              </a:rPr>
              <a:t> - </a:t>
            </a:r>
            <a:r>
              <a:rPr kumimoji="1" lang="en-US" sz="2000" b="1" i="1" kern="0" dirty="0">
                <a:solidFill>
                  <a:srgbClr val="0070C0"/>
                </a:solidFill>
                <a:latin typeface="+mj-lt"/>
              </a:rPr>
              <a:t>novel business designs  </a:t>
            </a:r>
            <a:br>
              <a:rPr kumimoji="1" lang="en-US" sz="2000" i="1" kern="0" dirty="0">
                <a:solidFill>
                  <a:srgbClr val="006600"/>
                </a:solidFill>
                <a:latin typeface="+mj-lt"/>
              </a:rPr>
            </a:br>
            <a:r>
              <a:rPr kumimoji="1" lang="en-US" sz="2000" kern="0" dirty="0">
                <a:latin typeface="+mj-lt"/>
              </a:rPr>
              <a:t>Exploit changing customer priorities or changes in technology</a:t>
            </a:r>
          </a:p>
          <a:p>
            <a:pPr marL="342900" indent="-342900">
              <a:lnSpc>
                <a:spcPct val="150000"/>
              </a:lnSpc>
              <a:spcBef>
                <a:spcPct val="20000"/>
              </a:spcBef>
              <a:buClr>
                <a:srgbClr val="003399"/>
              </a:buClr>
              <a:buFontTx/>
              <a:buChar char="•"/>
              <a:defRPr/>
            </a:pPr>
            <a:endParaRPr kumimoji="1" lang="en-US" sz="2000" b="1" kern="0" dirty="0">
              <a:solidFill>
                <a:srgbClr val="006600"/>
              </a:solidFill>
              <a:latin typeface="+mj-lt"/>
            </a:endParaRPr>
          </a:p>
          <a:p>
            <a:pPr marL="342900" indent="-342900">
              <a:lnSpc>
                <a:spcPct val="150000"/>
              </a:lnSpc>
              <a:spcBef>
                <a:spcPct val="20000"/>
              </a:spcBef>
              <a:buClr>
                <a:srgbClr val="003399"/>
              </a:buClr>
              <a:buFontTx/>
              <a:buChar char="•"/>
              <a:defRPr/>
            </a:pPr>
            <a:endParaRPr kumimoji="1" lang="en-US" sz="2000" b="1" kern="0" dirty="0">
              <a:solidFill>
                <a:srgbClr val="006600"/>
              </a:solidFill>
              <a:latin typeface="+mj-lt"/>
            </a:endParaRPr>
          </a:p>
          <a:p>
            <a:pPr marL="342900" indent="-342900">
              <a:lnSpc>
                <a:spcPct val="150000"/>
              </a:lnSpc>
              <a:spcBef>
                <a:spcPct val="20000"/>
              </a:spcBef>
              <a:buClr>
                <a:srgbClr val="003399"/>
              </a:buClr>
              <a:buFontTx/>
              <a:buChar char="•"/>
              <a:defRPr/>
            </a:pPr>
            <a:endParaRPr kumimoji="1" lang="en-US" sz="1000" kern="0" dirty="0">
              <a:solidFill>
                <a:srgbClr val="0070C0"/>
              </a:solidFill>
              <a:latin typeface="+mj-lt"/>
              <a:cs typeface="+mn-cs"/>
            </a:endParaRPr>
          </a:p>
          <a:p>
            <a:pPr marL="342900" indent="-342900">
              <a:lnSpc>
                <a:spcPct val="150000"/>
              </a:lnSpc>
              <a:spcBef>
                <a:spcPct val="20000"/>
              </a:spcBef>
              <a:buClr>
                <a:srgbClr val="003399"/>
              </a:buClr>
              <a:buFontTx/>
              <a:buChar char="•"/>
              <a:defRPr/>
            </a:pPr>
            <a:r>
              <a:rPr kumimoji="1" lang="en-US" sz="2000" b="1" kern="0" dirty="0">
                <a:solidFill>
                  <a:srgbClr val="0070C0"/>
                </a:solidFill>
                <a:latin typeface="+mj-lt"/>
                <a:cs typeface="+mn-cs"/>
              </a:rPr>
              <a:t>Threats from </a:t>
            </a:r>
            <a:r>
              <a:rPr kumimoji="1" lang="en-US" sz="2000" b="1" i="1" kern="0" dirty="0">
                <a:solidFill>
                  <a:srgbClr val="0070C0"/>
                </a:solidFill>
                <a:latin typeface="+mj-lt"/>
              </a:rPr>
              <a:t>hold-up or resource </a:t>
            </a:r>
            <a:r>
              <a:rPr kumimoji="1" lang="en-US" sz="2000" b="1" i="1" kern="0" dirty="0">
                <a:solidFill>
                  <a:srgbClr val="0070C0"/>
                </a:solidFill>
                <a:latin typeface="+mj-lt"/>
                <a:cs typeface="+mn-cs"/>
              </a:rPr>
              <a:t>mobility</a:t>
            </a:r>
            <a:br>
              <a:rPr kumimoji="1" lang="en-US" sz="2000" i="1" kern="0" dirty="0">
                <a:solidFill>
                  <a:srgbClr val="006600"/>
                </a:solidFill>
                <a:latin typeface="+mj-lt"/>
                <a:cs typeface="+mn-cs"/>
              </a:rPr>
            </a:br>
            <a:endParaRPr kumimoji="1" lang="en-US" sz="600" i="1" kern="0" dirty="0">
              <a:solidFill>
                <a:srgbClr val="663300"/>
              </a:solidFill>
              <a:latin typeface="+mj-lt"/>
              <a:cs typeface="+mn-cs"/>
            </a:endParaRPr>
          </a:p>
          <a:p>
            <a:pPr marL="285750" indent="-285750">
              <a:lnSpc>
                <a:spcPct val="150000"/>
              </a:lnSpc>
              <a:spcBef>
                <a:spcPct val="20000"/>
              </a:spcBef>
              <a:buClr>
                <a:srgbClr val="003399"/>
              </a:buClr>
              <a:buFont typeface="Arial" pitchFamily="34" charset="0"/>
              <a:buChar char="•"/>
              <a:defRPr/>
            </a:pPr>
            <a:endParaRPr kumimoji="1" lang="en-US" sz="2000" kern="0" dirty="0">
              <a:solidFill>
                <a:srgbClr val="0070C0"/>
              </a:solidFill>
              <a:latin typeface="+mj-lt"/>
            </a:endParaRPr>
          </a:p>
          <a:p>
            <a:pPr marL="285750" indent="-285750">
              <a:lnSpc>
                <a:spcPct val="150000"/>
              </a:lnSpc>
              <a:spcBef>
                <a:spcPct val="20000"/>
              </a:spcBef>
              <a:buClr>
                <a:srgbClr val="003399"/>
              </a:buClr>
              <a:buFont typeface="Arial" pitchFamily="34" charset="0"/>
              <a:buChar char="•"/>
              <a:defRPr/>
            </a:pPr>
            <a:endParaRPr kumimoji="1" lang="en-US" sz="2000" kern="0" dirty="0">
              <a:solidFill>
                <a:srgbClr val="0070C0"/>
              </a:solidFill>
              <a:latin typeface="+mj-lt"/>
            </a:endParaRPr>
          </a:p>
        </p:txBody>
      </p:sp>
      <p:pic>
        <p:nvPicPr>
          <p:cNvPr id="79876" name="Picture 4" descr="http://www.solarnavigator.net/films_movies_actors/film_images/Pixar_animation_studios_logo.jpg"/>
          <p:cNvPicPr>
            <a:picLocks noChangeAspect="1" noChangeArrowheads="1"/>
          </p:cNvPicPr>
          <p:nvPr/>
        </p:nvPicPr>
        <p:blipFill>
          <a:blip r:embed="rId4" cstate="print"/>
          <a:srcRect/>
          <a:stretch>
            <a:fillRect/>
          </a:stretch>
        </p:blipFill>
        <p:spPr bwMode="auto">
          <a:xfrm>
            <a:off x="2895600" y="5715001"/>
            <a:ext cx="1607458" cy="873125"/>
          </a:xfrm>
          <a:prstGeom prst="rect">
            <a:avLst/>
          </a:prstGeom>
          <a:noFill/>
        </p:spPr>
      </p:pic>
      <p:pic>
        <p:nvPicPr>
          <p:cNvPr id="9" name="Picture 2" descr="http://www.acc-tv.com/images/globalnews/st_dell_0307.jpg"/>
          <p:cNvPicPr>
            <a:picLocks noChangeAspect="1" noChangeArrowheads="1"/>
          </p:cNvPicPr>
          <p:nvPr/>
        </p:nvPicPr>
        <p:blipFill>
          <a:blip r:embed="rId5" cstate="print"/>
          <a:srcRect/>
          <a:stretch>
            <a:fillRect/>
          </a:stretch>
        </p:blipFill>
        <p:spPr bwMode="auto">
          <a:xfrm>
            <a:off x="3048000" y="3733800"/>
            <a:ext cx="1422400" cy="1066800"/>
          </a:xfrm>
          <a:prstGeom prst="rect">
            <a:avLst/>
          </a:prstGeom>
          <a:noFill/>
        </p:spPr>
      </p:pic>
      <p:pic>
        <p:nvPicPr>
          <p:cNvPr id="10" name="Picture 6" descr="http://grfx.cstv.com/schools/cal/graphics/auto/Enterprise.jpg"/>
          <p:cNvPicPr>
            <a:picLocks noChangeAspect="1" noChangeArrowheads="1"/>
          </p:cNvPicPr>
          <p:nvPr/>
        </p:nvPicPr>
        <p:blipFill>
          <a:blip r:embed="rId6" cstate="print"/>
          <a:srcRect/>
          <a:stretch>
            <a:fillRect/>
          </a:stretch>
        </p:blipFill>
        <p:spPr bwMode="auto">
          <a:xfrm>
            <a:off x="5791200" y="1861820"/>
            <a:ext cx="1905000" cy="57658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8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atin typeface="Garamond" pitchFamily="18" charset="0"/>
              </a:rPr>
              <a:t>Sustainable Competitive Advantage</a:t>
            </a:r>
          </a:p>
        </p:txBody>
      </p:sp>
      <p:sp>
        <p:nvSpPr>
          <p:cNvPr id="4099" name="Rectangle 3"/>
          <p:cNvSpPr>
            <a:spLocks noGrp="1" noChangeArrowheads="1"/>
          </p:cNvSpPr>
          <p:nvPr>
            <p:ph sz="quarter" idx="1"/>
          </p:nvPr>
        </p:nvSpPr>
        <p:spPr/>
        <p:txBody>
          <a:bodyPr/>
          <a:lstStyle/>
          <a:p>
            <a:r>
              <a:rPr lang="en-US" b="0" dirty="0"/>
              <a:t>Long-term profits depend on sustaining a competitive advantage</a:t>
            </a:r>
          </a:p>
          <a:p>
            <a:pPr lvl="1"/>
            <a:r>
              <a:rPr lang="en-US" dirty="0"/>
              <a:t>Why can’t entrants or competitors imitate?</a:t>
            </a:r>
          </a:p>
          <a:p>
            <a:pPr lvl="2"/>
            <a:r>
              <a:rPr lang="en-US" dirty="0"/>
              <a:t>What can or will be copied if successful</a:t>
            </a:r>
          </a:p>
          <a:p>
            <a:pPr lvl="1"/>
            <a:r>
              <a:rPr lang="en-US" dirty="0"/>
              <a:t>Why can’t employees not appropriate the rents?</a:t>
            </a:r>
          </a:p>
          <a:p>
            <a:pPr lvl="2"/>
            <a:r>
              <a:rPr lang="en-US" dirty="0"/>
              <a:t>Barriers to mobility</a:t>
            </a:r>
          </a:p>
          <a:p>
            <a:r>
              <a:rPr lang="en-US" b="0" dirty="0"/>
              <a:t>Often, investment necessary to sustain advantage</a:t>
            </a:r>
          </a:p>
          <a:p>
            <a:pPr lvl="1"/>
            <a:r>
              <a:rPr lang="en-US" dirty="0"/>
              <a:t>Harvest is the usual alternative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Threats to Sustaining advantage</a:t>
            </a:r>
          </a:p>
        </p:txBody>
      </p:sp>
      <p:sp>
        <p:nvSpPr>
          <p:cNvPr id="5123" name="Rectangle 3"/>
          <p:cNvSpPr>
            <a:spLocks noGrp="1" noChangeArrowheads="1"/>
          </p:cNvSpPr>
          <p:nvPr>
            <p:ph type="body" idx="1"/>
          </p:nvPr>
        </p:nvSpPr>
        <p:spPr/>
        <p:txBody>
          <a:bodyPr/>
          <a:lstStyle/>
          <a:p>
            <a:pPr>
              <a:lnSpc>
                <a:spcPct val="90000"/>
              </a:lnSpc>
              <a:buFontTx/>
              <a:buNone/>
            </a:pPr>
            <a:r>
              <a:rPr lang="en-US"/>
              <a:t>Threats to Value creation</a:t>
            </a:r>
          </a:p>
          <a:p>
            <a:pPr>
              <a:lnSpc>
                <a:spcPct val="90000"/>
              </a:lnSpc>
              <a:buFontTx/>
              <a:buNone/>
            </a:pPr>
            <a:r>
              <a:rPr lang="en-US"/>
              <a:t>	Shifts in tastes and technology that makes product demand or cost move and squeeze PIE</a:t>
            </a:r>
          </a:p>
          <a:p>
            <a:pPr>
              <a:lnSpc>
                <a:spcPct val="90000"/>
              </a:lnSpc>
            </a:pPr>
            <a:r>
              <a:rPr lang="en-US"/>
              <a:t>Substitution Threat</a:t>
            </a:r>
          </a:p>
          <a:p>
            <a:pPr>
              <a:lnSpc>
                <a:spcPct val="90000"/>
              </a:lnSpc>
            </a:pPr>
            <a:r>
              <a:rPr lang="en-US"/>
              <a:t>Incentives/Slack</a:t>
            </a:r>
          </a:p>
          <a:p>
            <a:pPr>
              <a:lnSpc>
                <a:spcPct val="90000"/>
              </a:lnSpc>
              <a:buFontTx/>
              <a:buNone/>
            </a:pPr>
            <a:r>
              <a:rPr lang="en-US"/>
              <a:t>	</a:t>
            </a:r>
          </a:p>
          <a:p>
            <a:pPr>
              <a:lnSpc>
                <a:spcPct val="90000"/>
              </a:lnSpc>
              <a:buFontTx/>
              <a:buNone/>
            </a:pPr>
            <a:r>
              <a:rPr lang="en-US"/>
              <a:t>Threats to Value Capture</a:t>
            </a:r>
          </a:p>
          <a:p>
            <a:pPr>
              <a:lnSpc>
                <a:spcPct val="90000"/>
              </a:lnSpc>
            </a:pPr>
            <a:r>
              <a:rPr lang="en-US"/>
              <a:t>Entry/Imitation</a:t>
            </a:r>
          </a:p>
          <a:p>
            <a:pPr>
              <a:lnSpc>
                <a:spcPct val="90000"/>
              </a:lnSpc>
            </a:pPr>
            <a:r>
              <a:rPr lang="en-US"/>
              <a:t>Supplier/Buyer Power- hold up</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noFill/>
        </p:spPr>
        <p:txBody>
          <a:bodyPr anchor="b"/>
          <a:lstStyle/>
          <a:p>
            <a:r>
              <a:rPr lang="en-US"/>
              <a:t>I. Threats to value creation</a:t>
            </a:r>
          </a:p>
        </p:txBody>
      </p:sp>
      <p:graphicFrame>
        <p:nvGraphicFramePr>
          <p:cNvPr id="1026" name="Object 3"/>
          <p:cNvGraphicFramePr>
            <a:graphicFrameLocks noGrp="1" noChangeAspect="1"/>
          </p:cNvGraphicFramePr>
          <p:nvPr>
            <p:ph idx="1"/>
          </p:nvPr>
        </p:nvGraphicFramePr>
        <p:xfrm>
          <a:off x="2362200" y="1371600"/>
          <a:ext cx="6896100" cy="5170488"/>
        </p:xfrm>
        <a:graphic>
          <a:graphicData uri="http://schemas.openxmlformats.org/presentationml/2006/ole">
            <mc:AlternateContent xmlns:mc="http://schemas.openxmlformats.org/markup-compatibility/2006">
              <mc:Choice xmlns:v="urn:schemas-microsoft-com:vml" Requires="v">
                <p:oleObj name="Slide" r:id="rId3" imgW="3160923" imgH="2369657" progId="PowerPoint.Slide.8">
                  <p:embed/>
                </p:oleObj>
              </mc:Choice>
              <mc:Fallback>
                <p:oleObj name="Slide" r:id="rId3" imgW="3160923" imgH="2369657" progId="PowerPoint.Slide.8">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371600"/>
                        <a:ext cx="6896100" cy="51704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p:spPr>
        <p:txBody>
          <a:bodyPr anchor="b"/>
          <a:lstStyle/>
          <a:p>
            <a:r>
              <a:rPr lang="en-US"/>
              <a:t>Identifying PIE</a:t>
            </a:r>
          </a:p>
        </p:txBody>
      </p:sp>
      <p:grpSp>
        <p:nvGrpSpPr>
          <p:cNvPr id="2" name="Group 3"/>
          <p:cNvGrpSpPr>
            <a:grpSpLocks/>
          </p:cNvGrpSpPr>
          <p:nvPr/>
        </p:nvGrpSpPr>
        <p:grpSpPr bwMode="auto">
          <a:xfrm>
            <a:off x="2133601" y="609601"/>
            <a:ext cx="8321675" cy="5441865"/>
            <a:chOff x="461" y="1466"/>
            <a:chExt cx="12850" cy="7044"/>
          </a:xfrm>
        </p:grpSpPr>
        <p:sp>
          <p:nvSpPr>
            <p:cNvPr id="3077" name="Freeform 4"/>
            <p:cNvSpPr>
              <a:spLocks/>
            </p:cNvSpPr>
            <p:nvPr/>
          </p:nvSpPr>
          <p:spPr bwMode="auto">
            <a:xfrm>
              <a:off x="1228" y="3390"/>
              <a:ext cx="5643" cy="3568"/>
            </a:xfrm>
            <a:custGeom>
              <a:avLst/>
              <a:gdLst>
                <a:gd name="T0" fmla="*/ 0 w 5643"/>
                <a:gd name="T1" fmla="*/ 0 h 3568"/>
                <a:gd name="T2" fmla="*/ 0 w 5643"/>
                <a:gd name="T3" fmla="*/ 3568 h 3568"/>
                <a:gd name="T4" fmla="*/ 5643 w 5643"/>
                <a:gd name="T5" fmla="*/ 3568 h 3568"/>
                <a:gd name="T6" fmla="*/ 0 w 5643"/>
                <a:gd name="T7" fmla="*/ 0 h 3568"/>
                <a:gd name="T8" fmla="*/ 0 60000 65536"/>
                <a:gd name="T9" fmla="*/ 0 60000 65536"/>
                <a:gd name="T10" fmla="*/ 0 60000 65536"/>
                <a:gd name="T11" fmla="*/ 0 60000 65536"/>
                <a:gd name="T12" fmla="*/ 0 w 5643"/>
                <a:gd name="T13" fmla="*/ 0 h 3568"/>
                <a:gd name="T14" fmla="*/ 5643 w 5643"/>
                <a:gd name="T15" fmla="*/ 3568 h 3568"/>
              </a:gdLst>
              <a:ahLst/>
              <a:cxnLst>
                <a:cxn ang="T8">
                  <a:pos x="T0" y="T1"/>
                </a:cxn>
                <a:cxn ang="T9">
                  <a:pos x="T2" y="T3"/>
                </a:cxn>
                <a:cxn ang="T10">
                  <a:pos x="T4" y="T5"/>
                </a:cxn>
                <a:cxn ang="T11">
                  <a:pos x="T6" y="T7"/>
                </a:cxn>
              </a:cxnLst>
              <a:rect l="T12" t="T13" r="T14" b="T15"/>
              <a:pathLst>
                <a:path w="5643" h="3568">
                  <a:moveTo>
                    <a:pt x="0" y="0"/>
                  </a:moveTo>
                  <a:lnTo>
                    <a:pt x="0" y="3568"/>
                  </a:lnTo>
                  <a:lnTo>
                    <a:pt x="5643" y="3568"/>
                  </a:lnTo>
                  <a:lnTo>
                    <a:pt x="0" y="0"/>
                  </a:lnTo>
                  <a:close/>
                </a:path>
              </a:pathLst>
            </a:custGeom>
            <a:solidFill>
              <a:schemeClr val="accent1"/>
            </a:solidFill>
            <a:ln w="9525">
              <a:noFill/>
              <a:round/>
              <a:headEnd/>
              <a:tailEnd/>
            </a:ln>
          </p:spPr>
          <p:txBody>
            <a:bodyPr/>
            <a:lstStyle/>
            <a:p>
              <a:endParaRPr lang="en-GB"/>
            </a:p>
          </p:txBody>
        </p:sp>
        <p:sp>
          <p:nvSpPr>
            <p:cNvPr id="3078" name="Rectangle 5"/>
            <p:cNvSpPr>
              <a:spLocks noChangeArrowheads="1"/>
            </p:cNvSpPr>
            <p:nvPr/>
          </p:nvSpPr>
          <p:spPr bwMode="auto">
            <a:xfrm>
              <a:off x="1228" y="1466"/>
              <a:ext cx="10577" cy="410"/>
            </a:xfrm>
            <a:prstGeom prst="rect">
              <a:avLst/>
            </a:prstGeom>
            <a:noFill/>
            <a:ln w="9525">
              <a:noFill/>
              <a:miter lim="800000"/>
              <a:headEnd/>
              <a:tailEnd/>
            </a:ln>
          </p:spPr>
          <p:txBody>
            <a:bodyPr/>
            <a:lstStyle/>
            <a:p>
              <a:endParaRPr lang="en-GB"/>
            </a:p>
          </p:txBody>
        </p:sp>
        <p:sp>
          <p:nvSpPr>
            <p:cNvPr id="3079" name="Rectangle 6"/>
            <p:cNvSpPr>
              <a:spLocks noChangeArrowheads="1"/>
            </p:cNvSpPr>
            <p:nvPr/>
          </p:nvSpPr>
          <p:spPr bwMode="auto">
            <a:xfrm>
              <a:off x="3371" y="1542"/>
              <a:ext cx="0" cy="199"/>
            </a:xfrm>
            <a:prstGeom prst="rect">
              <a:avLst/>
            </a:prstGeom>
            <a:noFill/>
            <a:ln w="9525">
              <a:noFill/>
              <a:miter lim="800000"/>
              <a:headEnd/>
              <a:tailEnd/>
            </a:ln>
          </p:spPr>
          <p:txBody>
            <a:bodyPr wrap="none" lIns="0" tIns="0" rIns="0" bIns="0">
              <a:spAutoFit/>
            </a:bodyPr>
            <a:lstStyle/>
            <a:p>
              <a:endParaRPr lang="es-ES" sz="1000"/>
            </a:p>
          </p:txBody>
        </p:sp>
        <p:sp>
          <p:nvSpPr>
            <p:cNvPr id="3080" name="Line 7"/>
            <p:cNvSpPr>
              <a:spLocks noChangeShapeType="1"/>
            </p:cNvSpPr>
            <p:nvPr/>
          </p:nvSpPr>
          <p:spPr bwMode="auto">
            <a:xfrm>
              <a:off x="1228" y="3005"/>
              <a:ext cx="1" cy="4825"/>
            </a:xfrm>
            <a:prstGeom prst="line">
              <a:avLst/>
            </a:prstGeom>
            <a:noFill/>
            <a:ln w="36830">
              <a:solidFill>
                <a:srgbClr val="000000"/>
              </a:solidFill>
              <a:round/>
              <a:headEnd/>
              <a:tailEnd/>
            </a:ln>
          </p:spPr>
          <p:txBody>
            <a:bodyPr/>
            <a:lstStyle/>
            <a:p>
              <a:endParaRPr lang="en-US"/>
            </a:p>
          </p:txBody>
        </p:sp>
        <p:sp>
          <p:nvSpPr>
            <p:cNvPr id="3081" name="Line 8"/>
            <p:cNvSpPr>
              <a:spLocks noChangeShapeType="1"/>
            </p:cNvSpPr>
            <p:nvPr/>
          </p:nvSpPr>
          <p:spPr bwMode="auto">
            <a:xfrm>
              <a:off x="1228" y="7830"/>
              <a:ext cx="8349" cy="13"/>
            </a:xfrm>
            <a:prstGeom prst="line">
              <a:avLst/>
            </a:prstGeom>
            <a:noFill/>
            <a:ln w="36830">
              <a:solidFill>
                <a:srgbClr val="000000"/>
              </a:solidFill>
              <a:round/>
              <a:headEnd/>
              <a:tailEnd/>
            </a:ln>
          </p:spPr>
          <p:txBody>
            <a:bodyPr/>
            <a:lstStyle/>
            <a:p>
              <a:endParaRPr lang="en-US"/>
            </a:p>
          </p:txBody>
        </p:sp>
        <p:sp>
          <p:nvSpPr>
            <p:cNvPr id="3082" name="Line 9"/>
            <p:cNvSpPr>
              <a:spLocks noChangeShapeType="1"/>
            </p:cNvSpPr>
            <p:nvPr/>
          </p:nvSpPr>
          <p:spPr bwMode="auto">
            <a:xfrm>
              <a:off x="1228" y="6958"/>
              <a:ext cx="7452" cy="12"/>
            </a:xfrm>
            <a:prstGeom prst="line">
              <a:avLst/>
            </a:prstGeom>
            <a:noFill/>
            <a:ln w="9525" cap="rnd">
              <a:solidFill>
                <a:srgbClr val="000000"/>
              </a:solidFill>
              <a:round/>
              <a:headEnd/>
              <a:tailEnd/>
            </a:ln>
          </p:spPr>
          <p:txBody>
            <a:bodyPr/>
            <a:lstStyle/>
            <a:p>
              <a:endParaRPr lang="en-US"/>
            </a:p>
          </p:txBody>
        </p:sp>
        <p:sp>
          <p:nvSpPr>
            <p:cNvPr id="3083" name="Line 10"/>
            <p:cNvSpPr>
              <a:spLocks noChangeShapeType="1"/>
            </p:cNvSpPr>
            <p:nvPr/>
          </p:nvSpPr>
          <p:spPr bwMode="auto">
            <a:xfrm>
              <a:off x="1228" y="3390"/>
              <a:ext cx="7003" cy="4440"/>
            </a:xfrm>
            <a:prstGeom prst="line">
              <a:avLst/>
            </a:prstGeom>
            <a:noFill/>
            <a:ln w="9525" cap="rnd">
              <a:solidFill>
                <a:srgbClr val="000000"/>
              </a:solidFill>
              <a:round/>
              <a:headEnd/>
              <a:tailEnd/>
            </a:ln>
          </p:spPr>
          <p:txBody>
            <a:bodyPr/>
            <a:lstStyle/>
            <a:p>
              <a:endParaRPr lang="en-US"/>
            </a:p>
          </p:txBody>
        </p:sp>
        <p:sp>
          <p:nvSpPr>
            <p:cNvPr id="3084" name="Rectangle 11"/>
            <p:cNvSpPr>
              <a:spLocks noChangeArrowheads="1"/>
            </p:cNvSpPr>
            <p:nvPr/>
          </p:nvSpPr>
          <p:spPr bwMode="auto">
            <a:xfrm>
              <a:off x="4035" y="3968"/>
              <a:ext cx="2330" cy="410"/>
            </a:xfrm>
            <a:prstGeom prst="rect">
              <a:avLst/>
            </a:prstGeom>
            <a:noFill/>
            <a:ln w="9525">
              <a:noFill/>
              <a:miter lim="800000"/>
              <a:headEnd/>
              <a:tailEnd/>
            </a:ln>
          </p:spPr>
          <p:txBody>
            <a:bodyPr/>
            <a:lstStyle/>
            <a:p>
              <a:endParaRPr lang="en-GB"/>
            </a:p>
          </p:txBody>
        </p:sp>
        <p:sp>
          <p:nvSpPr>
            <p:cNvPr id="3085" name="Rectangle 12"/>
            <p:cNvSpPr>
              <a:spLocks noChangeArrowheads="1"/>
            </p:cNvSpPr>
            <p:nvPr/>
          </p:nvSpPr>
          <p:spPr bwMode="auto">
            <a:xfrm>
              <a:off x="4180" y="4030"/>
              <a:ext cx="3976" cy="395"/>
            </a:xfrm>
            <a:prstGeom prst="rect">
              <a:avLst/>
            </a:prstGeom>
            <a:noFill/>
            <a:ln w="9525">
              <a:noFill/>
              <a:miter lim="800000"/>
              <a:headEnd/>
              <a:tailEnd/>
            </a:ln>
          </p:spPr>
          <p:txBody>
            <a:bodyPr wrap="none" lIns="0" tIns="0" rIns="0" bIns="0">
              <a:spAutoFit/>
            </a:bodyPr>
            <a:lstStyle/>
            <a:p>
              <a:r>
                <a:rPr lang="en-US" sz="2000"/>
                <a:t>Industry Demand/WTP</a:t>
              </a:r>
            </a:p>
          </p:txBody>
        </p:sp>
        <p:sp>
          <p:nvSpPr>
            <p:cNvPr id="3086" name="Rectangle 13"/>
            <p:cNvSpPr>
              <a:spLocks noChangeArrowheads="1"/>
            </p:cNvSpPr>
            <p:nvPr/>
          </p:nvSpPr>
          <p:spPr bwMode="auto">
            <a:xfrm>
              <a:off x="6350" y="5610"/>
              <a:ext cx="3864" cy="411"/>
            </a:xfrm>
            <a:prstGeom prst="rect">
              <a:avLst/>
            </a:prstGeom>
            <a:noFill/>
            <a:ln w="9525">
              <a:noFill/>
              <a:miter lim="800000"/>
              <a:headEnd/>
              <a:tailEnd/>
            </a:ln>
          </p:spPr>
          <p:txBody>
            <a:bodyPr/>
            <a:lstStyle/>
            <a:p>
              <a:endParaRPr lang="en-GB"/>
            </a:p>
          </p:txBody>
        </p:sp>
        <p:sp>
          <p:nvSpPr>
            <p:cNvPr id="3087" name="Rectangle 14"/>
            <p:cNvSpPr>
              <a:spLocks noChangeArrowheads="1"/>
            </p:cNvSpPr>
            <p:nvPr/>
          </p:nvSpPr>
          <p:spPr bwMode="auto">
            <a:xfrm>
              <a:off x="6494" y="5687"/>
              <a:ext cx="5409" cy="398"/>
            </a:xfrm>
            <a:prstGeom prst="rect">
              <a:avLst/>
            </a:prstGeom>
            <a:noFill/>
            <a:ln w="9525">
              <a:noFill/>
              <a:miter lim="800000"/>
              <a:headEnd/>
              <a:tailEnd/>
            </a:ln>
          </p:spPr>
          <p:txBody>
            <a:bodyPr wrap="none" lIns="0" tIns="0" rIns="0" bIns="0">
              <a:spAutoFit/>
            </a:bodyPr>
            <a:lstStyle/>
            <a:p>
              <a:r>
                <a:rPr lang="en-US" sz="2000"/>
                <a:t>Opportunity Cost of Resources</a:t>
              </a:r>
            </a:p>
          </p:txBody>
        </p:sp>
        <p:sp>
          <p:nvSpPr>
            <p:cNvPr id="3088" name="Rectangle 15"/>
            <p:cNvSpPr>
              <a:spLocks noChangeArrowheads="1"/>
            </p:cNvSpPr>
            <p:nvPr/>
          </p:nvSpPr>
          <p:spPr bwMode="auto">
            <a:xfrm>
              <a:off x="1908" y="5225"/>
              <a:ext cx="1461" cy="488"/>
            </a:xfrm>
            <a:prstGeom prst="rect">
              <a:avLst/>
            </a:prstGeom>
            <a:noFill/>
            <a:ln w="9525">
              <a:noFill/>
              <a:miter lim="800000"/>
              <a:headEnd/>
              <a:tailEnd/>
            </a:ln>
          </p:spPr>
          <p:txBody>
            <a:bodyPr/>
            <a:lstStyle/>
            <a:p>
              <a:endParaRPr lang="en-GB"/>
            </a:p>
          </p:txBody>
        </p:sp>
        <p:sp>
          <p:nvSpPr>
            <p:cNvPr id="3089" name="Rectangle 16"/>
            <p:cNvSpPr>
              <a:spLocks noChangeArrowheads="1"/>
            </p:cNvSpPr>
            <p:nvPr/>
          </p:nvSpPr>
          <p:spPr bwMode="auto">
            <a:xfrm>
              <a:off x="2412" y="5341"/>
              <a:ext cx="0" cy="359"/>
            </a:xfrm>
            <a:prstGeom prst="rect">
              <a:avLst/>
            </a:prstGeom>
            <a:noFill/>
            <a:ln w="9525">
              <a:noFill/>
              <a:miter lim="800000"/>
              <a:headEnd/>
              <a:tailEnd/>
            </a:ln>
          </p:spPr>
          <p:txBody>
            <a:bodyPr wrap="none" lIns="0" tIns="0" rIns="0" bIns="0">
              <a:spAutoFit/>
            </a:bodyPr>
            <a:lstStyle/>
            <a:p>
              <a:endParaRPr lang="es-ES"/>
            </a:p>
          </p:txBody>
        </p:sp>
        <p:grpSp>
          <p:nvGrpSpPr>
            <p:cNvPr id="3" name="Group 17"/>
            <p:cNvGrpSpPr>
              <a:grpSpLocks/>
            </p:cNvGrpSpPr>
            <p:nvPr/>
          </p:nvGrpSpPr>
          <p:grpSpPr bwMode="auto">
            <a:xfrm>
              <a:off x="4049" y="4366"/>
              <a:ext cx="1129" cy="731"/>
              <a:chOff x="4049" y="4366"/>
              <a:chExt cx="1129" cy="731"/>
            </a:xfrm>
          </p:grpSpPr>
          <p:sp>
            <p:nvSpPr>
              <p:cNvPr id="3100" name="Freeform 18"/>
              <p:cNvSpPr>
                <a:spLocks/>
              </p:cNvSpPr>
              <p:nvPr/>
            </p:nvSpPr>
            <p:spPr bwMode="auto">
              <a:xfrm>
                <a:off x="4180" y="4366"/>
                <a:ext cx="998" cy="654"/>
              </a:xfrm>
              <a:custGeom>
                <a:avLst/>
                <a:gdLst>
                  <a:gd name="T0" fmla="*/ 69 w 69"/>
                  <a:gd name="T1" fmla="*/ 0 h 51"/>
                  <a:gd name="T2" fmla="*/ 0 w 69"/>
                  <a:gd name="T3" fmla="*/ 51 h 51"/>
                  <a:gd name="T4" fmla="*/ 0 60000 65536"/>
                  <a:gd name="T5" fmla="*/ 0 60000 65536"/>
                  <a:gd name="T6" fmla="*/ 0 w 69"/>
                  <a:gd name="T7" fmla="*/ 0 h 51"/>
                  <a:gd name="T8" fmla="*/ 69 w 69"/>
                  <a:gd name="T9" fmla="*/ 51 h 51"/>
                </a:gdLst>
                <a:ahLst/>
                <a:cxnLst>
                  <a:cxn ang="T4">
                    <a:pos x="T0" y="T1"/>
                  </a:cxn>
                  <a:cxn ang="T5">
                    <a:pos x="T2" y="T3"/>
                  </a:cxn>
                </a:cxnLst>
                <a:rect l="T6" t="T7" r="T8" b="T9"/>
                <a:pathLst>
                  <a:path w="69" h="51">
                    <a:moveTo>
                      <a:pt x="69" y="0"/>
                    </a:moveTo>
                    <a:cubicBezTo>
                      <a:pt x="69" y="26"/>
                      <a:pt x="39" y="48"/>
                      <a:pt x="0" y="51"/>
                    </a:cubicBezTo>
                  </a:path>
                </a:pathLst>
              </a:custGeom>
              <a:noFill/>
              <a:ln w="9525" cap="rnd">
                <a:solidFill>
                  <a:srgbClr val="000000"/>
                </a:solidFill>
                <a:round/>
                <a:headEnd/>
                <a:tailEnd/>
              </a:ln>
            </p:spPr>
            <p:txBody>
              <a:bodyPr/>
              <a:lstStyle/>
              <a:p>
                <a:endParaRPr lang="en-GB"/>
              </a:p>
            </p:txBody>
          </p:sp>
          <p:sp>
            <p:nvSpPr>
              <p:cNvPr id="3101" name="Freeform 19"/>
              <p:cNvSpPr>
                <a:spLocks/>
              </p:cNvSpPr>
              <p:nvPr/>
            </p:nvSpPr>
            <p:spPr bwMode="auto">
              <a:xfrm>
                <a:off x="4049" y="4956"/>
                <a:ext cx="145" cy="141"/>
              </a:xfrm>
              <a:custGeom>
                <a:avLst/>
                <a:gdLst>
                  <a:gd name="T0" fmla="*/ 145 w 145"/>
                  <a:gd name="T1" fmla="*/ 0 h 141"/>
                  <a:gd name="T2" fmla="*/ 0 w 145"/>
                  <a:gd name="T3" fmla="*/ 77 h 141"/>
                  <a:gd name="T4" fmla="*/ 145 w 145"/>
                  <a:gd name="T5" fmla="*/ 141 h 141"/>
                  <a:gd name="T6" fmla="*/ 145 w 145"/>
                  <a:gd name="T7" fmla="*/ 0 h 141"/>
                  <a:gd name="T8" fmla="*/ 0 60000 65536"/>
                  <a:gd name="T9" fmla="*/ 0 60000 65536"/>
                  <a:gd name="T10" fmla="*/ 0 60000 65536"/>
                  <a:gd name="T11" fmla="*/ 0 60000 65536"/>
                  <a:gd name="T12" fmla="*/ 0 w 145"/>
                  <a:gd name="T13" fmla="*/ 0 h 141"/>
                  <a:gd name="T14" fmla="*/ 145 w 145"/>
                  <a:gd name="T15" fmla="*/ 141 h 141"/>
                </a:gdLst>
                <a:ahLst/>
                <a:cxnLst>
                  <a:cxn ang="T8">
                    <a:pos x="T0" y="T1"/>
                  </a:cxn>
                  <a:cxn ang="T9">
                    <a:pos x="T2" y="T3"/>
                  </a:cxn>
                  <a:cxn ang="T10">
                    <a:pos x="T4" y="T5"/>
                  </a:cxn>
                  <a:cxn ang="T11">
                    <a:pos x="T6" y="T7"/>
                  </a:cxn>
                </a:cxnLst>
                <a:rect l="T12" t="T13" r="T14" b="T15"/>
                <a:pathLst>
                  <a:path w="145" h="141">
                    <a:moveTo>
                      <a:pt x="145" y="0"/>
                    </a:moveTo>
                    <a:lnTo>
                      <a:pt x="0" y="77"/>
                    </a:lnTo>
                    <a:lnTo>
                      <a:pt x="145" y="141"/>
                    </a:lnTo>
                    <a:lnTo>
                      <a:pt x="145" y="0"/>
                    </a:lnTo>
                    <a:close/>
                  </a:path>
                </a:pathLst>
              </a:custGeom>
              <a:solidFill>
                <a:srgbClr val="000000"/>
              </a:solidFill>
              <a:ln w="9525">
                <a:noFill/>
                <a:round/>
                <a:headEnd/>
                <a:tailEnd/>
              </a:ln>
            </p:spPr>
            <p:txBody>
              <a:bodyPr/>
              <a:lstStyle/>
              <a:p>
                <a:endParaRPr lang="en-GB"/>
              </a:p>
            </p:txBody>
          </p:sp>
        </p:grpSp>
        <p:grpSp>
          <p:nvGrpSpPr>
            <p:cNvPr id="4" name="Group 20"/>
            <p:cNvGrpSpPr>
              <a:grpSpLocks/>
            </p:cNvGrpSpPr>
            <p:nvPr/>
          </p:nvGrpSpPr>
          <p:grpSpPr bwMode="auto">
            <a:xfrm>
              <a:off x="7696" y="5995"/>
              <a:ext cx="159" cy="963"/>
              <a:chOff x="7696" y="5995"/>
              <a:chExt cx="159" cy="963"/>
            </a:xfrm>
          </p:grpSpPr>
          <p:sp>
            <p:nvSpPr>
              <p:cNvPr id="3098" name="Line 21"/>
              <p:cNvSpPr>
                <a:spLocks noChangeShapeType="1"/>
              </p:cNvSpPr>
              <p:nvPr/>
            </p:nvSpPr>
            <p:spPr bwMode="auto">
              <a:xfrm>
                <a:off x="7768" y="5995"/>
                <a:ext cx="15" cy="860"/>
              </a:xfrm>
              <a:prstGeom prst="line">
                <a:avLst/>
              </a:prstGeom>
              <a:noFill/>
              <a:ln w="9525" cap="rnd">
                <a:solidFill>
                  <a:srgbClr val="000000"/>
                </a:solidFill>
                <a:round/>
                <a:headEnd/>
                <a:tailEnd/>
              </a:ln>
            </p:spPr>
            <p:txBody>
              <a:bodyPr/>
              <a:lstStyle/>
              <a:p>
                <a:endParaRPr lang="en-US"/>
              </a:p>
            </p:txBody>
          </p:sp>
          <p:sp>
            <p:nvSpPr>
              <p:cNvPr id="3099" name="Freeform 22"/>
              <p:cNvSpPr>
                <a:spLocks/>
              </p:cNvSpPr>
              <p:nvPr/>
            </p:nvSpPr>
            <p:spPr bwMode="auto">
              <a:xfrm>
                <a:off x="7696" y="6829"/>
                <a:ext cx="159" cy="129"/>
              </a:xfrm>
              <a:custGeom>
                <a:avLst/>
                <a:gdLst>
                  <a:gd name="T0" fmla="*/ 0 w 159"/>
                  <a:gd name="T1" fmla="*/ 0 h 129"/>
                  <a:gd name="T2" fmla="*/ 87 w 159"/>
                  <a:gd name="T3" fmla="*/ 129 h 129"/>
                  <a:gd name="T4" fmla="*/ 159 w 159"/>
                  <a:gd name="T5" fmla="*/ 0 h 129"/>
                  <a:gd name="T6" fmla="*/ 0 w 159"/>
                  <a:gd name="T7" fmla="*/ 0 h 129"/>
                  <a:gd name="T8" fmla="*/ 0 60000 65536"/>
                  <a:gd name="T9" fmla="*/ 0 60000 65536"/>
                  <a:gd name="T10" fmla="*/ 0 60000 65536"/>
                  <a:gd name="T11" fmla="*/ 0 60000 65536"/>
                  <a:gd name="T12" fmla="*/ 0 w 159"/>
                  <a:gd name="T13" fmla="*/ 0 h 129"/>
                  <a:gd name="T14" fmla="*/ 159 w 159"/>
                  <a:gd name="T15" fmla="*/ 129 h 129"/>
                </a:gdLst>
                <a:ahLst/>
                <a:cxnLst>
                  <a:cxn ang="T8">
                    <a:pos x="T0" y="T1"/>
                  </a:cxn>
                  <a:cxn ang="T9">
                    <a:pos x="T2" y="T3"/>
                  </a:cxn>
                  <a:cxn ang="T10">
                    <a:pos x="T4" y="T5"/>
                  </a:cxn>
                  <a:cxn ang="T11">
                    <a:pos x="T6" y="T7"/>
                  </a:cxn>
                </a:cxnLst>
                <a:rect l="T12" t="T13" r="T14" b="T15"/>
                <a:pathLst>
                  <a:path w="159" h="129">
                    <a:moveTo>
                      <a:pt x="0" y="0"/>
                    </a:moveTo>
                    <a:lnTo>
                      <a:pt x="87" y="129"/>
                    </a:lnTo>
                    <a:lnTo>
                      <a:pt x="159" y="0"/>
                    </a:lnTo>
                    <a:lnTo>
                      <a:pt x="0" y="0"/>
                    </a:lnTo>
                    <a:close/>
                  </a:path>
                </a:pathLst>
              </a:custGeom>
              <a:solidFill>
                <a:srgbClr val="000000"/>
              </a:solidFill>
              <a:ln w="9525">
                <a:noFill/>
                <a:round/>
                <a:headEnd/>
                <a:tailEnd/>
              </a:ln>
            </p:spPr>
            <p:txBody>
              <a:bodyPr/>
              <a:lstStyle/>
              <a:p>
                <a:endParaRPr lang="en-GB"/>
              </a:p>
            </p:txBody>
          </p:sp>
        </p:grpSp>
        <p:sp>
          <p:nvSpPr>
            <p:cNvPr id="3092" name="Rectangle 23"/>
            <p:cNvSpPr>
              <a:spLocks noChangeArrowheads="1"/>
            </p:cNvSpPr>
            <p:nvPr/>
          </p:nvSpPr>
          <p:spPr bwMode="auto">
            <a:xfrm>
              <a:off x="7218" y="8035"/>
              <a:ext cx="4009" cy="411"/>
            </a:xfrm>
            <a:prstGeom prst="rect">
              <a:avLst/>
            </a:prstGeom>
            <a:noFill/>
            <a:ln w="9525">
              <a:noFill/>
              <a:miter lim="800000"/>
              <a:headEnd/>
              <a:tailEnd/>
            </a:ln>
          </p:spPr>
          <p:txBody>
            <a:bodyPr/>
            <a:lstStyle/>
            <a:p>
              <a:endParaRPr lang="en-GB"/>
            </a:p>
          </p:txBody>
        </p:sp>
        <p:sp>
          <p:nvSpPr>
            <p:cNvPr id="3093" name="Rectangle 24"/>
            <p:cNvSpPr>
              <a:spLocks noChangeArrowheads="1"/>
            </p:cNvSpPr>
            <p:nvPr/>
          </p:nvSpPr>
          <p:spPr bwMode="auto">
            <a:xfrm>
              <a:off x="7347" y="8112"/>
              <a:ext cx="5964" cy="398"/>
            </a:xfrm>
            <a:prstGeom prst="rect">
              <a:avLst/>
            </a:prstGeom>
            <a:noFill/>
            <a:ln w="9525">
              <a:noFill/>
              <a:miter lim="800000"/>
              <a:headEnd/>
              <a:tailEnd/>
            </a:ln>
          </p:spPr>
          <p:txBody>
            <a:bodyPr lIns="0" tIns="0" rIns="0" bIns="0">
              <a:spAutoFit/>
            </a:bodyPr>
            <a:lstStyle/>
            <a:p>
              <a:r>
                <a:rPr lang="en-US" sz="2000"/>
                <a:t>Quantity Produced by the Industry</a:t>
              </a:r>
            </a:p>
          </p:txBody>
        </p:sp>
        <p:sp>
          <p:nvSpPr>
            <p:cNvPr id="3094" name="Rectangle 25"/>
            <p:cNvSpPr>
              <a:spLocks noChangeArrowheads="1"/>
            </p:cNvSpPr>
            <p:nvPr/>
          </p:nvSpPr>
          <p:spPr bwMode="auto">
            <a:xfrm>
              <a:off x="461" y="2851"/>
              <a:ext cx="420" cy="411"/>
            </a:xfrm>
            <a:prstGeom prst="rect">
              <a:avLst/>
            </a:prstGeom>
            <a:noFill/>
            <a:ln w="9525">
              <a:noFill/>
              <a:miter lim="800000"/>
              <a:headEnd/>
              <a:tailEnd/>
            </a:ln>
          </p:spPr>
          <p:txBody>
            <a:bodyPr/>
            <a:lstStyle/>
            <a:p>
              <a:endParaRPr lang="en-GB"/>
            </a:p>
          </p:txBody>
        </p:sp>
        <p:sp>
          <p:nvSpPr>
            <p:cNvPr id="3095" name="Rectangle 26"/>
            <p:cNvSpPr>
              <a:spLocks noChangeArrowheads="1"/>
            </p:cNvSpPr>
            <p:nvPr/>
          </p:nvSpPr>
          <p:spPr bwMode="auto">
            <a:xfrm>
              <a:off x="608" y="2917"/>
              <a:ext cx="220" cy="398"/>
            </a:xfrm>
            <a:prstGeom prst="rect">
              <a:avLst/>
            </a:prstGeom>
            <a:noFill/>
            <a:ln w="9525">
              <a:noFill/>
              <a:miter lim="800000"/>
              <a:headEnd/>
              <a:tailEnd/>
            </a:ln>
          </p:spPr>
          <p:txBody>
            <a:bodyPr wrap="none" lIns="0" tIns="0" rIns="0" bIns="0">
              <a:spAutoFit/>
            </a:bodyPr>
            <a:lstStyle/>
            <a:p>
              <a:r>
                <a:rPr lang="en-US" sz="2000"/>
                <a:t>$</a:t>
              </a:r>
            </a:p>
          </p:txBody>
        </p:sp>
        <p:sp>
          <p:nvSpPr>
            <p:cNvPr id="3096" name="Rectangle 27"/>
            <p:cNvSpPr>
              <a:spLocks noChangeArrowheads="1"/>
            </p:cNvSpPr>
            <p:nvPr/>
          </p:nvSpPr>
          <p:spPr bwMode="auto">
            <a:xfrm>
              <a:off x="649" y="3159"/>
              <a:ext cx="825" cy="411"/>
            </a:xfrm>
            <a:prstGeom prst="rect">
              <a:avLst/>
            </a:prstGeom>
            <a:noFill/>
            <a:ln w="9525">
              <a:noFill/>
              <a:miter lim="800000"/>
              <a:headEnd/>
              <a:tailEnd/>
            </a:ln>
          </p:spPr>
          <p:txBody>
            <a:bodyPr/>
            <a:lstStyle/>
            <a:p>
              <a:endParaRPr lang="en-GB"/>
            </a:p>
          </p:txBody>
        </p:sp>
        <p:sp>
          <p:nvSpPr>
            <p:cNvPr id="3097" name="Rectangle 28"/>
            <p:cNvSpPr>
              <a:spLocks noChangeArrowheads="1"/>
            </p:cNvSpPr>
            <p:nvPr/>
          </p:nvSpPr>
          <p:spPr bwMode="auto">
            <a:xfrm>
              <a:off x="780" y="3235"/>
              <a:ext cx="158" cy="239"/>
            </a:xfrm>
            <a:prstGeom prst="rect">
              <a:avLst/>
            </a:prstGeom>
            <a:noFill/>
            <a:ln w="9525">
              <a:noFill/>
              <a:miter lim="800000"/>
              <a:headEnd/>
              <a:tailEnd/>
            </a:ln>
          </p:spPr>
          <p:txBody>
            <a:bodyPr wrap="none" lIns="0" tIns="0" rIns="0" bIns="0">
              <a:spAutoFit/>
            </a:bodyPr>
            <a:lstStyle/>
            <a:p>
              <a:r>
                <a:rPr lang="en-US" sz="1200"/>
                <a:t>A</a:t>
              </a:r>
              <a:endParaRPr lang="en-US" sz="1000"/>
            </a:p>
          </p:txBody>
        </p:sp>
      </p:grpSp>
      <p:sp>
        <p:nvSpPr>
          <p:cNvPr id="3076" name="Rectangle 29"/>
          <p:cNvSpPr>
            <a:spLocks noChangeArrowheads="1"/>
          </p:cNvSpPr>
          <p:nvPr/>
        </p:nvSpPr>
        <p:spPr bwMode="auto">
          <a:xfrm>
            <a:off x="3544889" y="3586163"/>
            <a:ext cx="556563" cy="369332"/>
          </a:xfrm>
          <a:prstGeom prst="rect">
            <a:avLst/>
          </a:prstGeom>
          <a:noFill/>
          <a:ln w="12700">
            <a:noFill/>
            <a:miter lim="800000"/>
            <a:headEnd type="none" w="sm" len="sm"/>
            <a:tailEnd type="none" w="sm" len="sm"/>
          </a:ln>
        </p:spPr>
        <p:txBody>
          <a:bodyPr wrap="none">
            <a:spAutoFit/>
          </a:bodyPr>
          <a:lstStyle/>
          <a:p>
            <a:r>
              <a:rPr lang="en-US"/>
              <a:t>PIE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nchor="b"/>
          <a:lstStyle/>
          <a:p>
            <a:r>
              <a:rPr lang="en-US"/>
              <a:t>a. Substitution </a:t>
            </a:r>
          </a:p>
        </p:txBody>
      </p:sp>
      <p:sp>
        <p:nvSpPr>
          <p:cNvPr id="6147" name="Rectangle 3"/>
          <p:cNvSpPr>
            <a:spLocks noGrp="1" noChangeArrowheads="1"/>
          </p:cNvSpPr>
          <p:nvPr>
            <p:ph type="body" idx="1"/>
          </p:nvPr>
        </p:nvSpPr>
        <p:spPr>
          <a:xfrm>
            <a:off x="1874838" y="1557338"/>
            <a:ext cx="8031162" cy="4157662"/>
          </a:xfrm>
          <a:noFill/>
        </p:spPr>
        <p:txBody>
          <a:bodyPr/>
          <a:lstStyle/>
          <a:p>
            <a:pPr lvl="1"/>
            <a:r>
              <a:rPr lang="en-US" sz="2000"/>
              <a:t>Substitution reduces the demand for what a firm uniquely provides by shifting the demand elsewhere</a:t>
            </a:r>
          </a:p>
          <a:p>
            <a:pPr lvl="2"/>
            <a:r>
              <a:rPr lang="en-US" sz="2000"/>
              <a:t>Due to changes in technology, customer needs, input prices, etc.</a:t>
            </a:r>
          </a:p>
          <a:p>
            <a:pPr lvl="2"/>
            <a:r>
              <a:rPr lang="en-US" sz="2000"/>
              <a:t>Provides higher WTP and / or lower costs to substantial segment of customer base</a:t>
            </a:r>
          </a:p>
          <a:p>
            <a:pPr lvl="1">
              <a:spcBef>
                <a:spcPct val="50000"/>
              </a:spcBef>
            </a:pPr>
            <a:r>
              <a:rPr lang="en-US" sz="2000"/>
              <a:t>Substitution threats can be subtle and unexpected</a:t>
            </a:r>
          </a:p>
          <a:p>
            <a:pPr lvl="2"/>
            <a:r>
              <a:rPr lang="en-US" sz="2000"/>
              <a:t>Videoconferencing vs. air travel</a:t>
            </a:r>
          </a:p>
          <a:p>
            <a:pPr lvl="2"/>
            <a:r>
              <a:rPr lang="en-US" sz="2000"/>
              <a:t>Telegraph vs. the telephone</a:t>
            </a:r>
          </a:p>
          <a:p>
            <a:pPr lvl="1">
              <a:spcBef>
                <a:spcPct val="50000"/>
              </a:spcBef>
            </a:pPr>
            <a:r>
              <a:rPr lang="en-US" sz="2000"/>
              <a:t>For this reason, substitution is an especially effective way to attack dominant players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Robustness to Substitution</a:t>
            </a:r>
          </a:p>
        </p:txBody>
      </p:sp>
      <p:sp>
        <p:nvSpPr>
          <p:cNvPr id="7171" name="Rectangle 3"/>
          <p:cNvSpPr>
            <a:spLocks noGrp="1" noChangeArrowheads="1"/>
          </p:cNvSpPr>
          <p:nvPr>
            <p:ph type="body" idx="1"/>
          </p:nvPr>
        </p:nvSpPr>
        <p:spPr>
          <a:xfrm>
            <a:off x="2209800" y="1600200"/>
            <a:ext cx="7772400" cy="4343400"/>
          </a:xfrm>
        </p:spPr>
        <p:txBody>
          <a:bodyPr/>
          <a:lstStyle/>
          <a:p>
            <a:pPr lvl="1">
              <a:lnSpc>
                <a:spcPct val="90000"/>
              </a:lnSpc>
            </a:pPr>
            <a:r>
              <a:rPr lang="en-US" sz="2000"/>
              <a:t>Fight the threat</a:t>
            </a:r>
          </a:p>
          <a:p>
            <a:pPr lvl="2">
              <a:lnSpc>
                <a:spcPct val="90000"/>
              </a:lnSpc>
            </a:pPr>
            <a:r>
              <a:rPr lang="en-US" sz="2000"/>
              <a:t>Incorporate their WTP benefits (e.g., orange juice with calcium)</a:t>
            </a:r>
          </a:p>
          <a:p>
            <a:pPr lvl="2">
              <a:lnSpc>
                <a:spcPct val="90000"/>
              </a:lnSpc>
            </a:pPr>
            <a:r>
              <a:rPr lang="en-US" sz="2000"/>
              <a:t>Incorporate their cost reductions (e.g., bulk items in supermarkets)</a:t>
            </a:r>
          </a:p>
          <a:p>
            <a:pPr lvl="2">
              <a:lnSpc>
                <a:spcPct val="90000"/>
              </a:lnSpc>
            </a:pPr>
            <a:r>
              <a:rPr lang="en-US" sz="2000"/>
              <a:t>Face up to your loss of uniqueness, and reduce price before the substitute gets a foothold</a:t>
            </a:r>
          </a:p>
          <a:p>
            <a:pPr lvl="2">
              <a:lnSpc>
                <a:spcPct val="90000"/>
              </a:lnSpc>
            </a:pPr>
            <a:r>
              <a:rPr lang="en-US" sz="2000"/>
              <a:t>Further differentiate</a:t>
            </a:r>
          </a:p>
          <a:p>
            <a:pPr lvl="1">
              <a:lnSpc>
                <a:spcPct val="90000"/>
              </a:lnSpc>
            </a:pPr>
            <a:r>
              <a:rPr lang="en-US" sz="2000"/>
              <a:t>If you can’t beat them, join them</a:t>
            </a:r>
          </a:p>
          <a:p>
            <a:pPr lvl="2">
              <a:lnSpc>
                <a:spcPct val="90000"/>
              </a:lnSpc>
            </a:pPr>
            <a:r>
              <a:rPr lang="en-US" sz="2000"/>
              <a:t>Will you have a competitive advantage?</a:t>
            </a:r>
          </a:p>
          <a:p>
            <a:pPr lvl="2">
              <a:lnSpc>
                <a:spcPct val="90000"/>
              </a:lnSpc>
            </a:pPr>
            <a:r>
              <a:rPr lang="en-US" sz="2000"/>
              <a:t>Will you </a:t>
            </a:r>
            <a:r>
              <a:rPr lang="en-US" sz="2000" u="sng"/>
              <a:t>accelerate</a:t>
            </a:r>
            <a:r>
              <a:rPr lang="en-US" sz="2000"/>
              <a:t> undesirable cannibalization?</a:t>
            </a:r>
          </a:p>
          <a:p>
            <a:pPr lvl="2">
              <a:lnSpc>
                <a:spcPct val="90000"/>
              </a:lnSpc>
            </a:pPr>
            <a:r>
              <a:rPr lang="en-US" sz="2000"/>
              <a:t>Will you face straddling problems?</a:t>
            </a:r>
          </a:p>
          <a:p>
            <a:pPr lvl="1">
              <a:lnSpc>
                <a:spcPct val="90000"/>
              </a:lnSpc>
            </a:pPr>
            <a:r>
              <a:rPr lang="en-US" sz="2000"/>
              <a:t>Take the money and run</a:t>
            </a:r>
          </a:p>
          <a:p>
            <a:pPr lvl="2">
              <a:lnSpc>
                <a:spcPct val="90000"/>
              </a:lnSpc>
            </a:pPr>
            <a:r>
              <a:rPr lang="en-US" sz="2000"/>
              <a:t>Harvest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nchor="b"/>
          <a:lstStyle/>
          <a:p>
            <a:r>
              <a:rPr lang="en-US"/>
              <a:t>b. Cost increases -- Slack</a:t>
            </a:r>
          </a:p>
        </p:txBody>
      </p:sp>
      <p:sp>
        <p:nvSpPr>
          <p:cNvPr id="8195" name="Rectangle 3"/>
          <p:cNvSpPr>
            <a:spLocks noGrp="1" noChangeArrowheads="1"/>
          </p:cNvSpPr>
          <p:nvPr>
            <p:ph type="body" idx="1"/>
          </p:nvPr>
        </p:nvSpPr>
        <p:spPr>
          <a:xfrm>
            <a:off x="2514600" y="1295400"/>
            <a:ext cx="7467600" cy="4343400"/>
          </a:xfrm>
          <a:noFill/>
        </p:spPr>
        <p:txBody>
          <a:bodyPr/>
          <a:lstStyle/>
          <a:p>
            <a:pPr lvl="1"/>
            <a:r>
              <a:rPr lang="en-US"/>
              <a:t>Costs may increase for many reasons. </a:t>
            </a:r>
          </a:p>
          <a:p>
            <a:pPr lvl="1"/>
            <a:r>
              <a:rPr lang="en-US"/>
              <a:t>One common problem in successful firms is slack or waste within the firm</a:t>
            </a:r>
          </a:p>
          <a:p>
            <a:pPr lvl="1">
              <a:spcBef>
                <a:spcPct val="50000"/>
              </a:spcBef>
            </a:pPr>
            <a:r>
              <a:rPr lang="en-US"/>
              <a:t>Slack is hard to identify...</a:t>
            </a:r>
          </a:p>
          <a:p>
            <a:pPr lvl="2"/>
            <a:r>
              <a:rPr lang="en-US"/>
              <a:t>Plush carpets for their own sake are slack</a:t>
            </a:r>
          </a:p>
          <a:p>
            <a:pPr lvl="2"/>
            <a:r>
              <a:rPr lang="en-US"/>
              <a:t>But plush carpets to win customers and recruit talent might be wise investments</a:t>
            </a:r>
          </a:p>
          <a:p>
            <a:pPr lvl="1"/>
            <a:r>
              <a:rPr lang="en-US"/>
              <a:t>…but slack is thought to be large</a:t>
            </a:r>
          </a:p>
          <a:p>
            <a:pPr lvl="2"/>
            <a:r>
              <a:rPr lang="en-US"/>
              <a:t>10-40% of revenues, typically!?!</a:t>
            </a:r>
          </a:p>
          <a:p>
            <a:pPr lvl="1">
              <a:spcBef>
                <a:spcPct val="50000"/>
              </a:spcBef>
            </a:pPr>
            <a:r>
              <a:rPr lang="en-US"/>
              <a:t>Slack tends to be worst under certain conditions</a:t>
            </a:r>
          </a:p>
          <a:p>
            <a:pPr lvl="2"/>
            <a:r>
              <a:rPr lang="en-US"/>
              <a:t>Forgiving competitive environments</a:t>
            </a:r>
          </a:p>
          <a:p>
            <a:pPr lvl="2"/>
            <a:r>
              <a:rPr lang="en-US"/>
              <a:t>Settings in which managers must have wide discretion over productive processes</a:t>
            </a:r>
          </a:p>
          <a:p>
            <a:pPr lvl="1"/>
            <a:endParaRPr lang="en-US"/>
          </a:p>
          <a:p>
            <a:pPr lvl="2"/>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nchor="b"/>
          <a:lstStyle/>
          <a:p>
            <a:r>
              <a:rPr lang="en-US"/>
              <a:t>Robustness to Slack</a:t>
            </a:r>
          </a:p>
        </p:txBody>
      </p:sp>
      <p:sp>
        <p:nvSpPr>
          <p:cNvPr id="9219" name="Rectangle 3"/>
          <p:cNvSpPr>
            <a:spLocks noGrp="1" noChangeArrowheads="1"/>
          </p:cNvSpPr>
          <p:nvPr>
            <p:ph type="body" idx="1"/>
          </p:nvPr>
        </p:nvSpPr>
        <p:spPr>
          <a:noFill/>
        </p:spPr>
        <p:txBody>
          <a:bodyPr/>
          <a:lstStyle/>
          <a:p>
            <a:pPr lvl="1"/>
            <a:r>
              <a:rPr lang="en-US" sz="2000"/>
              <a:t>Managerial incentives</a:t>
            </a:r>
          </a:p>
          <a:p>
            <a:pPr lvl="2"/>
            <a:r>
              <a:rPr lang="en-US" sz="2000"/>
              <a:t>On average, top executives get roughly $3.25 for each $1,000 of shareholder value created  (Jensen and Murphy, 1990)</a:t>
            </a:r>
            <a:br>
              <a:rPr lang="en-US" sz="2000"/>
            </a:br>
            <a:endParaRPr lang="en-US" sz="2000"/>
          </a:p>
          <a:p>
            <a:pPr lvl="1"/>
            <a:r>
              <a:rPr lang="en-US" sz="2000"/>
              <a:t>Monitoring of performance</a:t>
            </a:r>
          </a:p>
          <a:p>
            <a:pPr lvl="1">
              <a:spcBef>
                <a:spcPct val="80000"/>
              </a:spcBef>
            </a:pPr>
            <a:r>
              <a:rPr lang="en-US" sz="2000"/>
              <a:t>Appeals to a higher calling, a sense of mission</a:t>
            </a:r>
          </a:p>
          <a:p>
            <a:pPr lvl="1">
              <a:spcBef>
                <a:spcPct val="80000"/>
              </a:spcBef>
            </a:pPr>
            <a:endParaRPr lang="en-US" sz="2000"/>
          </a:p>
          <a:p>
            <a:pPr lvl="1">
              <a:spcBef>
                <a:spcPct val="80000"/>
              </a:spcBef>
            </a:pPr>
            <a:r>
              <a:rPr lang="en-US" sz="2000"/>
              <a:t>But: careful- it may be necessary for innovation (Google, 3M)</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II. Threats to value captured</a:t>
            </a:r>
          </a:p>
        </p:txBody>
      </p:sp>
      <p:sp>
        <p:nvSpPr>
          <p:cNvPr id="10243" name="Rectangle 3"/>
          <p:cNvSpPr>
            <a:spLocks noGrp="1" noChangeArrowheads="1"/>
          </p:cNvSpPr>
          <p:nvPr>
            <p:ph type="body" idx="1"/>
          </p:nvPr>
        </p:nvSpPr>
        <p:spPr/>
        <p:txBody>
          <a:bodyPr/>
          <a:lstStyle/>
          <a:p>
            <a:pPr marL="533400" indent="-533400">
              <a:lnSpc>
                <a:spcPct val="90000"/>
              </a:lnSpc>
              <a:buNone/>
            </a:pPr>
            <a:r>
              <a:rPr lang="en-US" dirty="0"/>
              <a:t>a.	Increase in competition due to imitation</a:t>
            </a:r>
          </a:p>
          <a:p>
            <a:pPr marL="914400" lvl="1" indent="-457200">
              <a:lnSpc>
                <a:spcPct val="90000"/>
              </a:lnSpc>
            </a:pPr>
            <a:r>
              <a:rPr lang="en-US" dirty="0"/>
              <a:t>Imitation increases the “supply” of what a firm uniquely provides: Profits draw a crowd</a:t>
            </a:r>
            <a:br>
              <a:rPr lang="en-US" dirty="0"/>
            </a:br>
            <a:endParaRPr lang="en-US" dirty="0"/>
          </a:p>
          <a:p>
            <a:pPr marL="914400" lvl="1" indent="-457200">
              <a:lnSpc>
                <a:spcPct val="90000"/>
              </a:lnSpc>
            </a:pPr>
            <a:r>
              <a:rPr lang="en-US" dirty="0"/>
              <a:t>Imitation is pervasive and can be deadly</a:t>
            </a:r>
          </a:p>
          <a:p>
            <a:pPr marL="1371600" lvl="2" indent="-457200">
              <a:lnSpc>
                <a:spcPct val="90000"/>
              </a:lnSpc>
            </a:pPr>
            <a:r>
              <a:rPr lang="en-US"/>
              <a:t>Netscape/Firefox/Chrome </a:t>
            </a:r>
            <a:r>
              <a:rPr lang="en-US" dirty="0"/>
              <a:t>in browsers</a:t>
            </a:r>
          </a:p>
          <a:p>
            <a:pPr marL="1096963" lvl="1" indent="-457200">
              <a:lnSpc>
                <a:spcPct val="90000"/>
              </a:lnSpc>
            </a:pPr>
            <a:r>
              <a:rPr lang="en-US" dirty="0"/>
              <a:t>Answer: positional advantage </a:t>
            </a:r>
            <a:r>
              <a:rPr lang="en-US"/>
              <a:t>or capability</a:t>
            </a:r>
          </a:p>
          <a:p>
            <a:pPr marL="1096963" lvl="1" indent="-457200">
              <a:lnSpc>
                <a:spcPct val="90000"/>
              </a:lnSpc>
            </a:pPr>
            <a:r>
              <a:rPr lang="en-US"/>
              <a:t>Study competitive responses in S3 and S4</a:t>
            </a:r>
            <a:endParaRPr lang="en-US" dirty="0"/>
          </a:p>
          <a:p>
            <a:pPr marL="533400" indent="-533400">
              <a:lnSpc>
                <a:spcPct val="90000"/>
              </a:lnSpc>
              <a:buNone/>
            </a:pPr>
            <a:r>
              <a:rPr lang="en-US" dirty="0"/>
              <a:t>b. 	Threat to capture by buyers and suppliers- hold up</a:t>
            </a:r>
          </a:p>
          <a:p>
            <a:pPr marL="914400" lvl="1" indent="-457200">
              <a:lnSpc>
                <a:spcPct val="90000"/>
              </a:lnSpc>
              <a:buFontTx/>
              <a:buAutoNum type="arabicPeriod"/>
            </a:pPr>
            <a:endParaRPr lang="en-US" dirty="0"/>
          </a:p>
          <a:p>
            <a:pPr marL="914400" lvl="1" indent="-457200">
              <a:lnSpc>
                <a:spcPct val="90000"/>
              </a:lnSpc>
              <a:buFontTx/>
              <a:buAutoNum type="arabicPeriod"/>
            </a:pPr>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
              <a:t>b. Holdup</a:t>
            </a:r>
          </a:p>
        </p:txBody>
      </p:sp>
      <p:sp>
        <p:nvSpPr>
          <p:cNvPr id="30723" name="Rectangle 3"/>
          <p:cNvSpPr>
            <a:spLocks noGrp="1" noChangeArrowheads="1"/>
          </p:cNvSpPr>
          <p:nvPr>
            <p:ph sz="quarter" idx="1"/>
          </p:nvPr>
        </p:nvSpPr>
        <p:spPr/>
        <p:txBody>
          <a:bodyPr/>
          <a:lstStyle/>
          <a:p>
            <a:pPr lvl="1"/>
            <a:r>
              <a:rPr lang="en-US"/>
              <a:t>Holdup diverts value to buyers, suppliers who have some bargaining leverage</a:t>
            </a:r>
          </a:p>
          <a:p>
            <a:pPr lvl="2"/>
            <a:r>
              <a:rPr lang="en-US"/>
              <a:t>They have bargaining leverage because they have something you need and can’t get elsewhere</a:t>
            </a:r>
          </a:p>
          <a:p>
            <a:pPr lvl="2"/>
            <a:r>
              <a:rPr lang="en-US"/>
              <a:t>Ex:  Who makes all the profits from PCs?</a:t>
            </a:r>
          </a:p>
          <a:p>
            <a:pPr lvl="1"/>
            <a:r>
              <a:rPr lang="en-US"/>
              <a:t>Holdup is especially threatening when parties in a relationship have invested in assets that are specific to that relationship (so it’s hard to walk away)</a:t>
            </a:r>
          </a:p>
          <a:p>
            <a:pPr lvl="2"/>
            <a:r>
              <a:rPr lang="en-US"/>
              <a:t>Coke bottlers</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Robustness to Holdup (More in S5 S9)</a:t>
            </a:r>
          </a:p>
        </p:txBody>
      </p:sp>
      <p:sp>
        <p:nvSpPr>
          <p:cNvPr id="31747" name="Rectangle 3"/>
          <p:cNvSpPr>
            <a:spLocks noGrp="1" noChangeArrowheads="1"/>
          </p:cNvSpPr>
          <p:nvPr>
            <p:ph sz="quarter" idx="1"/>
          </p:nvPr>
        </p:nvSpPr>
        <p:spPr/>
        <p:txBody>
          <a:bodyPr/>
          <a:lstStyle/>
          <a:p>
            <a:pPr lvl="1"/>
            <a:r>
              <a:rPr lang="en-US"/>
              <a:t>Governance structure</a:t>
            </a:r>
            <a:br>
              <a:rPr lang="en-US"/>
            </a:br>
            <a:endParaRPr lang="en-US"/>
          </a:p>
          <a:p>
            <a:pPr lvl="1"/>
            <a:r>
              <a:rPr lang="en-US"/>
              <a:t>Contractual arrangements</a:t>
            </a:r>
          </a:p>
          <a:p>
            <a:pPr lvl="2"/>
            <a:r>
              <a:rPr lang="en-US"/>
              <a:t>But contractual incompleteness limits this option</a:t>
            </a:r>
          </a:p>
          <a:p>
            <a:pPr lvl="1"/>
            <a:r>
              <a:rPr lang="en-US"/>
              <a:t>Vertical integration</a:t>
            </a:r>
            <a:br>
              <a:rPr lang="en-US"/>
            </a:br>
            <a:endParaRPr lang="en-US"/>
          </a:p>
          <a:p>
            <a:pPr lvl="1"/>
            <a:r>
              <a:rPr lang="en-US"/>
              <a:t>Multiple sourcing (make others dispensable)</a:t>
            </a:r>
          </a:p>
          <a:p>
            <a:pPr lvl="2"/>
            <a:r>
              <a:rPr lang="en-US"/>
              <a:t>But investments in relationship specific assets are important</a:t>
            </a:r>
          </a:p>
          <a:p>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How should I compete within Market</a:t>
            </a:r>
            <a:r>
              <a:rPr lang="en-US"/>
              <a:t>? Sessions 3, </a:t>
            </a:r>
            <a:r>
              <a:rPr lang="en-US" dirty="0"/>
              <a:t>4</a:t>
            </a:r>
            <a:r>
              <a:rPr lang="en-US"/>
              <a:t>, </a:t>
            </a:r>
            <a:r>
              <a:rPr lang="en-US" dirty="0"/>
              <a:t>5</a:t>
            </a:r>
            <a:r>
              <a:rPr lang="en-US"/>
              <a:t> </a:t>
            </a:r>
            <a:endParaRPr lang="en-US" dirty="0"/>
          </a:p>
        </p:txBody>
      </p:sp>
      <p:sp>
        <p:nvSpPr>
          <p:cNvPr id="145411" name="Rectangle 3"/>
          <p:cNvSpPr>
            <a:spLocks noGrp="1" noChangeArrowheads="1"/>
          </p:cNvSpPr>
          <p:nvPr>
            <p:ph sz="quarter" idx="1"/>
          </p:nvPr>
        </p:nvSpPr>
        <p:spPr/>
        <p:txBody>
          <a:bodyPr/>
          <a:lstStyle/>
          <a:p>
            <a:pPr marL="457200" indent="-457200">
              <a:buNone/>
            </a:pPr>
            <a:r>
              <a:rPr lang="en-US" dirty="0">
                <a:solidFill>
                  <a:srgbClr val="0070C0"/>
                </a:solidFill>
              </a:rPr>
              <a:t>How to Manage Competitive Interactions with:</a:t>
            </a:r>
            <a:br>
              <a:rPr lang="en-US" sz="1800" dirty="0"/>
            </a:br>
            <a:endParaRPr lang="en-US" sz="1800" dirty="0"/>
          </a:p>
          <a:p>
            <a:pPr marL="366713" lvl="1" indent="0">
              <a:buNone/>
            </a:pPr>
            <a:r>
              <a:rPr lang="en-US">
                <a:solidFill>
                  <a:srgbClr val="663300"/>
                </a:solidFill>
              </a:rPr>
              <a:t>S3. Competitors</a:t>
            </a:r>
            <a:endParaRPr lang="en-US" dirty="0">
              <a:solidFill>
                <a:srgbClr val="663300"/>
              </a:solidFill>
            </a:endParaRPr>
          </a:p>
          <a:p>
            <a:pPr lvl="2">
              <a:buNone/>
            </a:pPr>
            <a:r>
              <a:rPr lang="en-US" dirty="0"/>
              <a:t>	</a:t>
            </a:r>
            <a:r>
              <a:rPr lang="en-US" i="1" dirty="0"/>
              <a:t>Shrimp Game, RTE Cereal Industry, Airlines,</a:t>
            </a:r>
          </a:p>
          <a:p>
            <a:pPr lvl="2">
              <a:buNone/>
            </a:pPr>
            <a:endParaRPr lang="en-US" dirty="0">
              <a:solidFill>
                <a:srgbClr val="663300"/>
              </a:solidFill>
            </a:endParaRPr>
          </a:p>
          <a:p>
            <a:pPr marL="366713" lvl="1" indent="0">
              <a:buNone/>
            </a:pPr>
            <a:r>
              <a:rPr lang="en-US">
                <a:solidFill>
                  <a:srgbClr val="663300"/>
                </a:solidFill>
              </a:rPr>
              <a:t>S4. Entrants</a:t>
            </a:r>
            <a:r>
              <a:rPr lang="en-US" dirty="0">
                <a:solidFill>
                  <a:srgbClr val="663300"/>
                </a:solidFill>
              </a:rPr>
              <a:t>/Incumbents.</a:t>
            </a:r>
          </a:p>
          <a:p>
            <a:pPr lvl="2">
              <a:buNone/>
            </a:pPr>
            <a:r>
              <a:rPr lang="en-US" dirty="0"/>
              <a:t>	</a:t>
            </a:r>
            <a:r>
              <a:rPr lang="en-US" i="1" dirty="0"/>
              <a:t>Cereals, </a:t>
            </a:r>
            <a:r>
              <a:rPr lang="en-US" i="1" dirty="0" err="1"/>
              <a:t>Ryanair</a:t>
            </a:r>
            <a:r>
              <a:rPr lang="en-US" i="1" dirty="0"/>
              <a:t>, Google-Microsoft, Nintendo, </a:t>
            </a:r>
            <a:br>
              <a:rPr lang="en-US" i="1" dirty="0"/>
            </a:br>
            <a:endParaRPr lang="en-US" dirty="0"/>
          </a:p>
          <a:p>
            <a:pPr marL="366713" lvl="1" indent="0">
              <a:buNone/>
            </a:pPr>
            <a:r>
              <a:rPr lang="en-US">
                <a:solidFill>
                  <a:srgbClr val="663300"/>
                </a:solidFill>
              </a:rPr>
              <a:t>S5. Buyers </a:t>
            </a:r>
            <a:r>
              <a:rPr lang="en-US" dirty="0">
                <a:solidFill>
                  <a:srgbClr val="663300"/>
                </a:solidFill>
              </a:rPr>
              <a:t>– Suppliers – </a:t>
            </a:r>
            <a:r>
              <a:rPr lang="en-US" dirty="0" err="1">
                <a:solidFill>
                  <a:srgbClr val="663300"/>
                </a:solidFill>
              </a:rPr>
              <a:t>Complementors</a:t>
            </a:r>
            <a:r>
              <a:rPr lang="en-US" dirty="0">
                <a:solidFill>
                  <a:srgbClr val="663300"/>
                </a:solidFill>
              </a:rPr>
              <a:t>:  </a:t>
            </a:r>
          </a:p>
          <a:p>
            <a:pPr lvl="2">
              <a:buNone/>
            </a:pPr>
            <a:r>
              <a:rPr lang="en-US" i="1" dirty="0"/>
              <a:t>   Nintendo, Coke, Shimano </a:t>
            </a:r>
          </a:p>
          <a:p>
            <a:pPr lvl="1"/>
            <a:endParaRPr lang="en-US" sz="2000" dirty="0">
              <a:latin typeface="Garamond" pitchFamily="18" charset="0"/>
            </a:endParaRPr>
          </a:p>
          <a:p>
            <a:pPr lvl="1">
              <a:buFontTx/>
              <a:buNone/>
            </a:pPr>
            <a:endParaRPr lang="en-US" dirty="0"/>
          </a:p>
          <a:p>
            <a:pPr lvl="1"/>
            <a:endParaRPr lang="en-US" dirty="0"/>
          </a:p>
          <a:p>
            <a:pPr lvl="1"/>
            <a:endParaRPr lang="en-US" dirty="0"/>
          </a:p>
          <a:p>
            <a:pPr lvl="1"/>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41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4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41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28800" y="381000"/>
            <a:ext cx="7848600" cy="762000"/>
          </a:xfrm>
          <a:noFill/>
        </p:spPr>
        <p:txBody>
          <a:bodyPr anchor="b"/>
          <a:lstStyle/>
          <a:p>
            <a:r>
              <a:rPr lang="en-US" altLang="en-US">
                <a:cs typeface="Arial" pitchFamily="34" charset="0"/>
              </a:rPr>
              <a:t>Value Division</a:t>
            </a:r>
          </a:p>
        </p:txBody>
      </p:sp>
      <p:sp>
        <p:nvSpPr>
          <p:cNvPr id="4099" name="Rectangle 3"/>
          <p:cNvSpPr>
            <a:spLocks noChangeArrowheads="1"/>
          </p:cNvSpPr>
          <p:nvPr/>
        </p:nvSpPr>
        <p:spPr bwMode="auto">
          <a:xfrm>
            <a:off x="2798842" y="1524001"/>
            <a:ext cx="1296830" cy="3478517"/>
          </a:xfrm>
          <a:prstGeom prst="rect">
            <a:avLst/>
          </a:prstGeom>
          <a:noFill/>
          <a:ln w="9525">
            <a:noFill/>
            <a:miter lim="800000"/>
            <a:headEnd/>
            <a:tailEnd/>
          </a:ln>
        </p:spPr>
        <p:txBody>
          <a:bodyPr wrap="none" lIns="92075" tIns="46038" rIns="92075" bIns="46038">
            <a:spAutoFit/>
          </a:bodyPr>
          <a:lstStyle/>
          <a:p>
            <a:pPr algn="ctr"/>
            <a:r>
              <a:rPr lang="en-US" altLang="en-US" sz="2000">
                <a:solidFill>
                  <a:schemeClr val="tx2"/>
                </a:solidFill>
              </a:rPr>
              <a:t>Customer</a:t>
            </a:r>
          </a:p>
          <a:p>
            <a:pPr algn="ctr"/>
            <a:endParaRPr lang="en-US" altLang="en-US" sz="2000">
              <a:solidFill>
                <a:schemeClr val="tx2"/>
              </a:solidFill>
            </a:endParaRPr>
          </a:p>
          <a:p>
            <a:pPr algn="ctr"/>
            <a:endParaRPr lang="en-US" altLang="en-US" sz="2000">
              <a:solidFill>
                <a:schemeClr val="tx2"/>
              </a:solidFill>
            </a:endParaRPr>
          </a:p>
          <a:p>
            <a:pPr algn="ctr"/>
            <a:endParaRPr lang="en-US" altLang="en-US" sz="2000">
              <a:solidFill>
                <a:schemeClr val="tx2"/>
              </a:solidFill>
            </a:endParaRPr>
          </a:p>
          <a:p>
            <a:pPr algn="ctr"/>
            <a:endParaRPr lang="en-US" altLang="en-US" sz="2000">
              <a:solidFill>
                <a:schemeClr val="tx2"/>
              </a:solidFill>
            </a:endParaRPr>
          </a:p>
          <a:p>
            <a:pPr algn="ctr"/>
            <a:r>
              <a:rPr lang="en-US" altLang="en-US" sz="2000">
                <a:solidFill>
                  <a:schemeClr val="tx2"/>
                </a:solidFill>
              </a:rPr>
              <a:t>  Firm</a:t>
            </a:r>
          </a:p>
          <a:p>
            <a:pPr algn="ctr"/>
            <a:endParaRPr lang="en-US" altLang="en-US" sz="2000">
              <a:solidFill>
                <a:schemeClr val="tx2"/>
              </a:solidFill>
            </a:endParaRPr>
          </a:p>
          <a:p>
            <a:pPr algn="ctr"/>
            <a:endParaRPr lang="en-US" altLang="en-US" sz="2000">
              <a:solidFill>
                <a:schemeClr val="tx2"/>
              </a:solidFill>
            </a:endParaRPr>
          </a:p>
          <a:p>
            <a:pPr algn="ctr"/>
            <a:endParaRPr lang="en-US" altLang="en-US" sz="2000">
              <a:solidFill>
                <a:schemeClr val="tx2"/>
              </a:solidFill>
            </a:endParaRPr>
          </a:p>
          <a:p>
            <a:pPr algn="ctr"/>
            <a:endParaRPr lang="en-US" altLang="en-US" sz="2000">
              <a:solidFill>
                <a:schemeClr val="tx2"/>
              </a:solidFill>
            </a:endParaRPr>
          </a:p>
          <a:p>
            <a:pPr algn="ctr"/>
            <a:r>
              <a:rPr lang="en-US" altLang="en-US" sz="2000">
                <a:solidFill>
                  <a:schemeClr val="tx2"/>
                </a:solidFill>
              </a:rPr>
              <a:t>Supplier</a:t>
            </a:r>
          </a:p>
        </p:txBody>
      </p:sp>
      <p:sp>
        <p:nvSpPr>
          <p:cNvPr id="4100" name="Line 4"/>
          <p:cNvSpPr>
            <a:spLocks noChangeShapeType="1"/>
          </p:cNvSpPr>
          <p:nvPr/>
        </p:nvSpPr>
        <p:spPr bwMode="auto">
          <a:xfrm>
            <a:off x="5340350" y="1798638"/>
            <a:ext cx="69215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101" name="Line 5"/>
          <p:cNvSpPr>
            <a:spLocks noChangeShapeType="1"/>
          </p:cNvSpPr>
          <p:nvPr/>
        </p:nvSpPr>
        <p:spPr bwMode="auto">
          <a:xfrm>
            <a:off x="5686425" y="1798639"/>
            <a:ext cx="0" cy="401637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102" name="Line 6"/>
          <p:cNvSpPr>
            <a:spLocks noChangeShapeType="1"/>
          </p:cNvSpPr>
          <p:nvPr/>
        </p:nvSpPr>
        <p:spPr bwMode="auto">
          <a:xfrm>
            <a:off x="5340350" y="5815013"/>
            <a:ext cx="69215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103" name="Rectangle 7"/>
          <p:cNvSpPr>
            <a:spLocks noChangeArrowheads="1"/>
          </p:cNvSpPr>
          <p:nvPr/>
        </p:nvSpPr>
        <p:spPr bwMode="auto">
          <a:xfrm>
            <a:off x="6122988" y="1608138"/>
            <a:ext cx="2253822" cy="400752"/>
          </a:xfrm>
          <a:prstGeom prst="rect">
            <a:avLst/>
          </a:prstGeom>
          <a:noFill/>
          <a:ln w="9525">
            <a:noFill/>
            <a:miter lim="800000"/>
            <a:headEnd/>
            <a:tailEnd/>
          </a:ln>
        </p:spPr>
        <p:txBody>
          <a:bodyPr wrap="none" lIns="92075" tIns="46038" rIns="92075" bIns="46038">
            <a:spAutoFit/>
          </a:bodyPr>
          <a:lstStyle/>
          <a:p>
            <a:r>
              <a:rPr lang="en-US" altLang="en-US" sz="2000">
                <a:solidFill>
                  <a:schemeClr val="tx2"/>
                </a:solidFill>
              </a:rPr>
              <a:t>Willingness to pay</a:t>
            </a:r>
          </a:p>
        </p:txBody>
      </p:sp>
      <p:sp>
        <p:nvSpPr>
          <p:cNvPr id="4104" name="Rectangle 8"/>
          <p:cNvSpPr>
            <a:spLocks noChangeArrowheads="1"/>
          </p:cNvSpPr>
          <p:nvPr/>
        </p:nvSpPr>
        <p:spPr bwMode="auto">
          <a:xfrm>
            <a:off x="6122989" y="5624513"/>
            <a:ext cx="3007233" cy="708528"/>
          </a:xfrm>
          <a:prstGeom prst="rect">
            <a:avLst/>
          </a:prstGeom>
          <a:noFill/>
          <a:ln w="9525">
            <a:noFill/>
            <a:miter lim="800000"/>
            <a:headEnd/>
            <a:tailEnd/>
          </a:ln>
        </p:spPr>
        <p:txBody>
          <a:bodyPr wrap="none" lIns="92075" tIns="46038" rIns="92075" bIns="46038">
            <a:spAutoFit/>
          </a:bodyPr>
          <a:lstStyle/>
          <a:p>
            <a:r>
              <a:rPr lang="en-US" altLang="en-US" sz="2000">
                <a:solidFill>
                  <a:schemeClr val="tx2"/>
                </a:solidFill>
              </a:rPr>
              <a:t>Supplier opportunity cost</a:t>
            </a:r>
          </a:p>
          <a:p>
            <a:r>
              <a:rPr lang="en-US" altLang="en-US" sz="2000">
                <a:solidFill>
                  <a:schemeClr val="tx2"/>
                </a:solidFill>
              </a:rPr>
              <a:t>(willingness to sell)</a:t>
            </a:r>
          </a:p>
        </p:txBody>
      </p:sp>
      <p:sp>
        <p:nvSpPr>
          <p:cNvPr id="4105" name="Rectangle 9"/>
          <p:cNvSpPr>
            <a:spLocks noChangeArrowheads="1"/>
          </p:cNvSpPr>
          <p:nvPr/>
        </p:nvSpPr>
        <p:spPr bwMode="auto">
          <a:xfrm>
            <a:off x="6122989" y="2835275"/>
            <a:ext cx="771045" cy="400752"/>
          </a:xfrm>
          <a:prstGeom prst="rect">
            <a:avLst/>
          </a:prstGeom>
          <a:noFill/>
          <a:ln w="9525">
            <a:noFill/>
            <a:miter lim="800000"/>
            <a:headEnd/>
            <a:tailEnd/>
          </a:ln>
        </p:spPr>
        <p:txBody>
          <a:bodyPr wrap="none" lIns="92075" tIns="46038" rIns="92075" bIns="46038">
            <a:spAutoFit/>
          </a:bodyPr>
          <a:lstStyle/>
          <a:p>
            <a:r>
              <a:rPr lang="en-US" altLang="en-US" sz="2000">
                <a:solidFill>
                  <a:schemeClr val="tx2"/>
                </a:solidFill>
              </a:rPr>
              <a:t>Price</a:t>
            </a:r>
          </a:p>
        </p:txBody>
      </p:sp>
      <p:grpSp>
        <p:nvGrpSpPr>
          <p:cNvPr id="2" name="Group 10"/>
          <p:cNvGrpSpPr>
            <a:grpSpLocks/>
          </p:cNvGrpSpPr>
          <p:nvPr/>
        </p:nvGrpSpPr>
        <p:grpSpPr bwMode="auto">
          <a:xfrm>
            <a:off x="5570539" y="2914650"/>
            <a:ext cx="231775" cy="222250"/>
            <a:chOff x="2544" y="1872"/>
            <a:chExt cx="96" cy="96"/>
          </a:xfrm>
        </p:grpSpPr>
        <p:sp>
          <p:nvSpPr>
            <p:cNvPr id="4117" name="Line 11"/>
            <p:cNvSpPr>
              <a:spLocks noChangeShapeType="1"/>
            </p:cNvSpPr>
            <p:nvPr/>
          </p:nvSpPr>
          <p:spPr bwMode="auto">
            <a:xfrm>
              <a:off x="2544" y="1872"/>
              <a:ext cx="96" cy="9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118" name="Line 12"/>
            <p:cNvSpPr>
              <a:spLocks noChangeShapeType="1"/>
            </p:cNvSpPr>
            <p:nvPr/>
          </p:nvSpPr>
          <p:spPr bwMode="auto">
            <a:xfrm flipH="1">
              <a:off x="2544" y="1872"/>
              <a:ext cx="96"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3" name="Group 13"/>
          <p:cNvGrpSpPr>
            <a:grpSpLocks/>
          </p:cNvGrpSpPr>
          <p:nvPr/>
        </p:nvGrpSpPr>
        <p:grpSpPr bwMode="auto">
          <a:xfrm>
            <a:off x="5570539" y="4364039"/>
            <a:ext cx="231775" cy="223837"/>
            <a:chOff x="2544" y="2496"/>
            <a:chExt cx="96" cy="96"/>
          </a:xfrm>
        </p:grpSpPr>
        <p:sp>
          <p:nvSpPr>
            <p:cNvPr id="4115" name="Line 14"/>
            <p:cNvSpPr>
              <a:spLocks noChangeShapeType="1"/>
            </p:cNvSpPr>
            <p:nvPr/>
          </p:nvSpPr>
          <p:spPr bwMode="auto">
            <a:xfrm>
              <a:off x="2544" y="2496"/>
              <a:ext cx="96" cy="9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116" name="Line 15"/>
            <p:cNvSpPr>
              <a:spLocks noChangeShapeType="1"/>
            </p:cNvSpPr>
            <p:nvPr/>
          </p:nvSpPr>
          <p:spPr bwMode="auto">
            <a:xfrm flipH="1">
              <a:off x="2544" y="2496"/>
              <a:ext cx="96" cy="96"/>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4108" name="Rectangle 16"/>
          <p:cNvSpPr>
            <a:spLocks noChangeArrowheads="1"/>
          </p:cNvSpPr>
          <p:nvPr/>
        </p:nvSpPr>
        <p:spPr bwMode="auto">
          <a:xfrm>
            <a:off x="6122989" y="4284663"/>
            <a:ext cx="713337" cy="400752"/>
          </a:xfrm>
          <a:prstGeom prst="rect">
            <a:avLst/>
          </a:prstGeom>
          <a:noFill/>
          <a:ln w="9525">
            <a:noFill/>
            <a:miter lim="800000"/>
            <a:headEnd/>
            <a:tailEnd/>
          </a:ln>
        </p:spPr>
        <p:txBody>
          <a:bodyPr wrap="none" lIns="92075" tIns="46038" rIns="92075" bIns="46038">
            <a:spAutoFit/>
          </a:bodyPr>
          <a:lstStyle/>
          <a:p>
            <a:r>
              <a:rPr lang="en-US" altLang="en-US" sz="2000">
                <a:solidFill>
                  <a:schemeClr val="tx2"/>
                </a:solidFill>
              </a:rPr>
              <a:t>Cost</a:t>
            </a:r>
          </a:p>
        </p:txBody>
      </p:sp>
      <p:sp>
        <p:nvSpPr>
          <p:cNvPr id="4109" name="Line 17"/>
          <p:cNvSpPr>
            <a:spLocks noChangeShapeType="1"/>
          </p:cNvSpPr>
          <p:nvPr/>
        </p:nvSpPr>
        <p:spPr bwMode="auto">
          <a:xfrm>
            <a:off x="6492875" y="2020888"/>
            <a:ext cx="0" cy="781050"/>
          </a:xfrm>
          <a:prstGeom prst="line">
            <a:avLst/>
          </a:prstGeom>
          <a:noFill/>
          <a:ln w="12700">
            <a:solidFill>
              <a:schemeClr val="tx1"/>
            </a:solidFill>
            <a:round/>
            <a:headEnd type="stealth" w="med" len="med"/>
            <a:tailEnd type="stealth" w="med" len="med"/>
          </a:ln>
        </p:spPr>
        <p:txBody>
          <a:bodyPr wrap="none" anchor="ctr"/>
          <a:lstStyle/>
          <a:p>
            <a:endParaRPr lang="en-US"/>
          </a:p>
        </p:txBody>
      </p:sp>
      <p:sp>
        <p:nvSpPr>
          <p:cNvPr id="4110" name="Line 18"/>
          <p:cNvSpPr>
            <a:spLocks noChangeShapeType="1"/>
          </p:cNvSpPr>
          <p:nvPr/>
        </p:nvSpPr>
        <p:spPr bwMode="auto">
          <a:xfrm>
            <a:off x="6492875" y="3360739"/>
            <a:ext cx="0" cy="892175"/>
          </a:xfrm>
          <a:prstGeom prst="line">
            <a:avLst/>
          </a:prstGeom>
          <a:noFill/>
          <a:ln w="12700">
            <a:solidFill>
              <a:schemeClr val="tx1"/>
            </a:solidFill>
            <a:round/>
            <a:headEnd type="stealth" w="med" len="med"/>
            <a:tailEnd type="stealth" w="med" len="med"/>
          </a:ln>
        </p:spPr>
        <p:txBody>
          <a:bodyPr wrap="none" anchor="ctr"/>
          <a:lstStyle/>
          <a:p>
            <a:endParaRPr lang="en-US"/>
          </a:p>
        </p:txBody>
      </p:sp>
      <p:sp>
        <p:nvSpPr>
          <p:cNvPr id="4111" name="Line 19"/>
          <p:cNvSpPr>
            <a:spLocks noChangeShapeType="1"/>
          </p:cNvSpPr>
          <p:nvPr/>
        </p:nvSpPr>
        <p:spPr bwMode="auto">
          <a:xfrm>
            <a:off x="6492875" y="4699001"/>
            <a:ext cx="0" cy="892175"/>
          </a:xfrm>
          <a:prstGeom prst="line">
            <a:avLst/>
          </a:prstGeom>
          <a:noFill/>
          <a:ln w="12700">
            <a:solidFill>
              <a:schemeClr val="tx1"/>
            </a:solidFill>
            <a:round/>
            <a:headEnd type="stealth" w="med" len="med"/>
            <a:tailEnd type="stealth" w="med" len="med"/>
          </a:ln>
        </p:spPr>
        <p:txBody>
          <a:bodyPr wrap="none" anchor="ctr"/>
          <a:lstStyle/>
          <a:p>
            <a:endParaRPr lang="en-US"/>
          </a:p>
        </p:txBody>
      </p:sp>
      <p:sp>
        <p:nvSpPr>
          <p:cNvPr id="4112" name="Rectangle 20"/>
          <p:cNvSpPr>
            <a:spLocks noChangeArrowheads="1"/>
          </p:cNvSpPr>
          <p:nvPr/>
        </p:nvSpPr>
        <p:spPr bwMode="auto">
          <a:xfrm>
            <a:off x="6583363" y="2165350"/>
            <a:ext cx="3366434" cy="400752"/>
          </a:xfrm>
          <a:prstGeom prst="rect">
            <a:avLst/>
          </a:prstGeom>
          <a:noFill/>
          <a:ln w="9525">
            <a:noFill/>
            <a:miter lim="800000"/>
            <a:headEnd/>
            <a:tailEnd/>
          </a:ln>
        </p:spPr>
        <p:txBody>
          <a:bodyPr wrap="none" lIns="92075" tIns="46038" rIns="92075" bIns="46038">
            <a:spAutoFit/>
          </a:bodyPr>
          <a:lstStyle/>
          <a:p>
            <a:r>
              <a:rPr lang="en-US" altLang="en-US" sz="2000" i="1"/>
              <a:t>Value captured by customer</a:t>
            </a:r>
          </a:p>
        </p:txBody>
      </p:sp>
      <p:sp>
        <p:nvSpPr>
          <p:cNvPr id="4113" name="Rectangle 21"/>
          <p:cNvSpPr>
            <a:spLocks noChangeArrowheads="1"/>
          </p:cNvSpPr>
          <p:nvPr/>
        </p:nvSpPr>
        <p:spPr bwMode="auto">
          <a:xfrm>
            <a:off x="6583364" y="3503613"/>
            <a:ext cx="2739661" cy="400752"/>
          </a:xfrm>
          <a:prstGeom prst="rect">
            <a:avLst/>
          </a:prstGeom>
          <a:noFill/>
          <a:ln w="9525">
            <a:noFill/>
            <a:miter lim="800000"/>
            <a:headEnd/>
            <a:tailEnd/>
          </a:ln>
        </p:spPr>
        <p:txBody>
          <a:bodyPr wrap="none" lIns="92075" tIns="46038" rIns="92075" bIns="46038">
            <a:spAutoFit/>
          </a:bodyPr>
          <a:lstStyle/>
          <a:p>
            <a:r>
              <a:rPr lang="en-US" altLang="en-US" sz="2000" i="1"/>
              <a:t>Value captured by firm</a:t>
            </a:r>
          </a:p>
        </p:txBody>
      </p:sp>
      <p:sp>
        <p:nvSpPr>
          <p:cNvPr id="4114" name="Rectangle 22"/>
          <p:cNvSpPr>
            <a:spLocks noChangeArrowheads="1"/>
          </p:cNvSpPr>
          <p:nvPr/>
        </p:nvSpPr>
        <p:spPr bwMode="auto">
          <a:xfrm>
            <a:off x="6583363" y="4843463"/>
            <a:ext cx="3212546" cy="400752"/>
          </a:xfrm>
          <a:prstGeom prst="rect">
            <a:avLst/>
          </a:prstGeom>
          <a:noFill/>
          <a:ln w="9525">
            <a:noFill/>
            <a:miter lim="800000"/>
            <a:headEnd/>
            <a:tailEnd/>
          </a:ln>
        </p:spPr>
        <p:txBody>
          <a:bodyPr wrap="none" lIns="92075" tIns="46038" rIns="92075" bIns="46038">
            <a:spAutoFit/>
          </a:bodyPr>
          <a:lstStyle/>
          <a:p>
            <a:r>
              <a:rPr lang="en-US" altLang="en-US" sz="2000" i="1"/>
              <a:t>Value captured by supplier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676400" y="3657600"/>
            <a:ext cx="1981200" cy="838200"/>
          </a:xfrm>
          <a:prstGeom prst="rect">
            <a:avLst/>
          </a:prstGeom>
          <a:solidFill>
            <a:schemeClr val="accent1"/>
          </a:solidFill>
          <a:ln w="9525">
            <a:solidFill>
              <a:schemeClr val="tx1"/>
            </a:solidFill>
            <a:miter lim="800000"/>
            <a:headEnd/>
            <a:tailEnd/>
          </a:ln>
        </p:spPr>
        <p:txBody>
          <a:bodyPr wrap="none" anchor="ctr"/>
          <a:lstStyle/>
          <a:p>
            <a:pPr algn="ctr"/>
            <a:r>
              <a:rPr lang="en-US" sz="1600"/>
              <a:t>Control cost drivers</a:t>
            </a:r>
          </a:p>
          <a:p>
            <a:pPr algn="ctr"/>
            <a:r>
              <a:rPr lang="en-US" sz="1600"/>
              <a:t>within the firm’s </a:t>
            </a:r>
          </a:p>
          <a:p>
            <a:pPr algn="ctr"/>
            <a:r>
              <a:rPr lang="en-US" sz="1600"/>
              <a:t>activities</a:t>
            </a:r>
          </a:p>
        </p:txBody>
      </p:sp>
      <p:sp>
        <p:nvSpPr>
          <p:cNvPr id="7171" name="Rectangle 3"/>
          <p:cNvSpPr>
            <a:spLocks noChangeArrowheads="1"/>
          </p:cNvSpPr>
          <p:nvPr/>
        </p:nvSpPr>
        <p:spPr bwMode="auto">
          <a:xfrm>
            <a:off x="1752600" y="5867400"/>
            <a:ext cx="1981200" cy="838200"/>
          </a:xfrm>
          <a:prstGeom prst="rect">
            <a:avLst/>
          </a:prstGeom>
          <a:solidFill>
            <a:schemeClr val="accent1"/>
          </a:solidFill>
          <a:ln w="9525">
            <a:solidFill>
              <a:schemeClr val="tx1"/>
            </a:solidFill>
            <a:miter lim="800000"/>
            <a:headEnd/>
            <a:tailEnd/>
          </a:ln>
        </p:spPr>
        <p:txBody>
          <a:bodyPr wrap="none" anchor="ctr"/>
          <a:lstStyle/>
          <a:p>
            <a:pPr algn="ctr"/>
            <a:r>
              <a:rPr lang="en-US" sz="1600"/>
              <a:t>Dramatically</a:t>
            </a:r>
          </a:p>
          <a:p>
            <a:pPr algn="ctr"/>
            <a:r>
              <a:rPr lang="en-US" sz="1600"/>
              <a:t>reconfigure firm’s</a:t>
            </a:r>
          </a:p>
          <a:p>
            <a:pPr algn="ctr"/>
            <a:r>
              <a:rPr lang="en-US" sz="1600"/>
              <a:t>value chain</a:t>
            </a:r>
          </a:p>
        </p:txBody>
      </p:sp>
      <p:sp>
        <p:nvSpPr>
          <p:cNvPr id="7172" name="Text Box 4"/>
          <p:cNvSpPr txBox="1">
            <a:spLocks noChangeArrowheads="1"/>
          </p:cNvSpPr>
          <p:nvPr/>
        </p:nvSpPr>
        <p:spPr bwMode="auto">
          <a:xfrm>
            <a:off x="3886200" y="3048000"/>
            <a:ext cx="5715000" cy="3046988"/>
          </a:xfrm>
          <a:prstGeom prst="rect">
            <a:avLst/>
          </a:prstGeom>
          <a:noFill/>
          <a:ln w="9525">
            <a:solidFill>
              <a:schemeClr val="tx1"/>
            </a:solidFill>
            <a:miter lim="800000"/>
            <a:headEnd/>
            <a:tailEnd/>
          </a:ln>
        </p:spPr>
        <p:txBody>
          <a:bodyPr>
            <a:spAutoFit/>
          </a:bodyPr>
          <a:lstStyle/>
          <a:p>
            <a:pPr>
              <a:buFontTx/>
              <a:buChar char="•"/>
            </a:pPr>
            <a:r>
              <a:rPr lang="en-US" sz="1600" dirty="0"/>
              <a:t> Reallocation of production within existing facilities</a:t>
            </a:r>
          </a:p>
          <a:p>
            <a:pPr>
              <a:buFontTx/>
              <a:buChar char="•"/>
            </a:pPr>
            <a:r>
              <a:rPr lang="en-US" sz="1600" dirty="0"/>
              <a:t> Relocation of facilities to low input-cost regions</a:t>
            </a:r>
          </a:p>
          <a:p>
            <a:pPr>
              <a:buFontTx/>
              <a:buChar char="•"/>
            </a:pPr>
            <a:r>
              <a:rPr lang="en-US" sz="1600" dirty="0"/>
              <a:t> Input substitution (e.g., capital for labor) </a:t>
            </a:r>
          </a:p>
          <a:p>
            <a:pPr>
              <a:buFontTx/>
              <a:buChar char="•"/>
            </a:pPr>
            <a:r>
              <a:rPr lang="en-US" sz="1600" dirty="0"/>
              <a:t> Use lower-cost components</a:t>
            </a:r>
          </a:p>
          <a:p>
            <a:pPr>
              <a:buFontTx/>
              <a:buChar char="•"/>
            </a:pPr>
            <a:r>
              <a:rPr lang="en-US" sz="1600" dirty="0"/>
              <a:t> Enhance worker productivity through incentive systems</a:t>
            </a:r>
          </a:p>
          <a:p>
            <a:pPr>
              <a:buFontTx/>
              <a:buChar char="•"/>
            </a:pPr>
            <a:r>
              <a:rPr lang="en-US" sz="1600" dirty="0"/>
              <a:t> Outsource major cost centers</a:t>
            </a:r>
          </a:p>
          <a:p>
            <a:pPr>
              <a:buFontTx/>
              <a:buChar char="•"/>
            </a:pPr>
            <a:r>
              <a:rPr lang="en-US" sz="1600" dirty="0"/>
              <a:t> Reductions in work force </a:t>
            </a:r>
          </a:p>
          <a:p>
            <a:pPr>
              <a:buFontTx/>
              <a:buChar char="•"/>
            </a:pPr>
            <a:r>
              <a:rPr lang="en-US" sz="1600" dirty="0"/>
              <a:t> Improve material yields</a:t>
            </a:r>
          </a:p>
          <a:p>
            <a:pPr>
              <a:buFontTx/>
              <a:buChar char="•"/>
            </a:pPr>
            <a:r>
              <a:rPr lang="en-US" sz="1600" dirty="0"/>
              <a:t> Reduce complexity of operations (e.g., reduce SKUs)</a:t>
            </a:r>
          </a:p>
          <a:p>
            <a:pPr>
              <a:buFontTx/>
              <a:buChar char="•"/>
            </a:pPr>
            <a:r>
              <a:rPr lang="en-US" sz="1600" dirty="0"/>
              <a:t> Alterations in product design to improve manufacturability</a:t>
            </a:r>
          </a:p>
          <a:p>
            <a:pPr>
              <a:buFontTx/>
              <a:buChar char="•"/>
            </a:pPr>
            <a:r>
              <a:rPr lang="en-US" sz="1600" dirty="0"/>
              <a:t> Improvements in asset management (i.e., lower inventories)</a:t>
            </a:r>
          </a:p>
          <a:p>
            <a:pPr>
              <a:buFontTx/>
              <a:buChar char="•"/>
            </a:pPr>
            <a:r>
              <a:rPr lang="en-US" sz="1600" dirty="0"/>
              <a:t> Enhance productivity through changes in architecture</a:t>
            </a:r>
          </a:p>
        </p:txBody>
      </p:sp>
      <p:sp>
        <p:nvSpPr>
          <p:cNvPr id="7173" name="Text Box 5"/>
          <p:cNvSpPr txBox="1">
            <a:spLocks noChangeArrowheads="1"/>
          </p:cNvSpPr>
          <p:nvPr/>
        </p:nvSpPr>
        <p:spPr bwMode="auto">
          <a:xfrm>
            <a:off x="3886200" y="6096001"/>
            <a:ext cx="5715000" cy="584775"/>
          </a:xfrm>
          <a:prstGeom prst="rect">
            <a:avLst/>
          </a:prstGeom>
          <a:noFill/>
          <a:ln w="9525">
            <a:solidFill>
              <a:schemeClr val="tx1"/>
            </a:solidFill>
            <a:miter lim="800000"/>
            <a:headEnd/>
            <a:tailEnd/>
          </a:ln>
        </p:spPr>
        <p:txBody>
          <a:bodyPr>
            <a:spAutoFit/>
          </a:bodyPr>
          <a:lstStyle/>
          <a:p>
            <a:pPr>
              <a:buFontTx/>
              <a:buChar char="•"/>
            </a:pPr>
            <a:r>
              <a:rPr lang="en-US" sz="1600" dirty="0"/>
              <a:t>  e.g., major re-engineering initiatives</a:t>
            </a:r>
          </a:p>
          <a:p>
            <a:pPr>
              <a:buFontTx/>
              <a:buChar char="•"/>
            </a:pPr>
            <a:endParaRPr lang="en-US" sz="1600" dirty="0"/>
          </a:p>
        </p:txBody>
      </p:sp>
      <p:sp>
        <p:nvSpPr>
          <p:cNvPr id="7174" name="Rectangle 6"/>
          <p:cNvSpPr>
            <a:spLocks noChangeArrowheads="1"/>
          </p:cNvSpPr>
          <p:nvPr/>
        </p:nvSpPr>
        <p:spPr bwMode="auto">
          <a:xfrm>
            <a:off x="1676400" y="1752600"/>
            <a:ext cx="1981200" cy="990600"/>
          </a:xfrm>
          <a:prstGeom prst="rect">
            <a:avLst/>
          </a:prstGeom>
          <a:solidFill>
            <a:schemeClr val="accent1"/>
          </a:solidFill>
          <a:ln w="9525">
            <a:solidFill>
              <a:schemeClr val="tx1"/>
            </a:solidFill>
            <a:miter lim="800000"/>
            <a:headEnd/>
            <a:tailEnd/>
          </a:ln>
        </p:spPr>
        <p:txBody>
          <a:bodyPr wrap="none" anchor="ctr"/>
          <a:lstStyle/>
          <a:p>
            <a:pPr algn="ctr"/>
            <a:r>
              <a:rPr lang="en-US" sz="1600"/>
              <a:t>Drive cost reductions </a:t>
            </a:r>
          </a:p>
          <a:p>
            <a:pPr algn="ctr"/>
            <a:r>
              <a:rPr lang="en-US" sz="1600"/>
              <a:t>through</a:t>
            </a:r>
          </a:p>
          <a:p>
            <a:pPr algn="ctr"/>
            <a:r>
              <a:rPr lang="en-US" sz="1600"/>
              <a:t>product market activities</a:t>
            </a:r>
          </a:p>
        </p:txBody>
      </p:sp>
      <p:sp>
        <p:nvSpPr>
          <p:cNvPr id="7175" name="Text Box 7"/>
          <p:cNvSpPr txBox="1">
            <a:spLocks noChangeArrowheads="1"/>
          </p:cNvSpPr>
          <p:nvPr/>
        </p:nvSpPr>
        <p:spPr bwMode="auto">
          <a:xfrm>
            <a:off x="3886200" y="1371600"/>
            <a:ext cx="5715000" cy="1568450"/>
          </a:xfrm>
          <a:prstGeom prst="rect">
            <a:avLst/>
          </a:prstGeom>
          <a:noFill/>
          <a:ln w="9525">
            <a:solidFill>
              <a:schemeClr val="tx1"/>
            </a:solidFill>
            <a:miter lim="800000"/>
            <a:headEnd/>
            <a:tailEnd/>
          </a:ln>
        </p:spPr>
        <p:txBody>
          <a:bodyPr>
            <a:spAutoFit/>
          </a:bodyPr>
          <a:lstStyle/>
          <a:p>
            <a:pPr>
              <a:buFontTx/>
              <a:buChar char="•"/>
            </a:pPr>
            <a:r>
              <a:rPr lang="en-US" sz="1600" dirty="0"/>
              <a:t> “Buy” share in existing markets through low prices to increase scale </a:t>
            </a:r>
          </a:p>
          <a:p>
            <a:pPr>
              <a:buFontTx/>
              <a:buChar char="•"/>
            </a:pPr>
            <a:r>
              <a:rPr lang="en-US" sz="1600" dirty="0"/>
              <a:t> “Buy” share in existing markets to accumulate experience</a:t>
            </a:r>
          </a:p>
          <a:p>
            <a:pPr>
              <a:buFontTx/>
              <a:buChar char="•"/>
            </a:pPr>
            <a:r>
              <a:rPr lang="en-US" sz="1600" dirty="0"/>
              <a:t> Introduce new products to better utilize shared facilities</a:t>
            </a:r>
          </a:p>
          <a:p>
            <a:pPr>
              <a:buFontTx/>
              <a:buChar char="•"/>
            </a:pPr>
            <a:r>
              <a:rPr lang="en-US" sz="1600" dirty="0"/>
              <a:t> Enter new locations to improve capacity utilization or increase scale</a:t>
            </a:r>
          </a:p>
        </p:txBody>
      </p:sp>
      <p:sp>
        <p:nvSpPr>
          <p:cNvPr id="7176" name="AutoShape 8"/>
          <p:cNvSpPr>
            <a:spLocks noChangeArrowheads="1"/>
          </p:cNvSpPr>
          <p:nvPr/>
        </p:nvSpPr>
        <p:spPr bwMode="auto">
          <a:xfrm>
            <a:off x="3505200" y="2133600"/>
            <a:ext cx="457200" cy="228600"/>
          </a:xfrm>
          <a:prstGeom prst="rightArrow">
            <a:avLst>
              <a:gd name="adj1" fmla="val 50000"/>
              <a:gd name="adj2" fmla="val 50000"/>
            </a:avLst>
          </a:prstGeom>
          <a:solidFill>
            <a:srgbClr val="0066FF"/>
          </a:solidFill>
          <a:ln w="9525">
            <a:solidFill>
              <a:schemeClr val="tx1"/>
            </a:solidFill>
            <a:miter lim="800000"/>
            <a:headEnd/>
            <a:tailEnd/>
          </a:ln>
        </p:spPr>
        <p:txBody>
          <a:bodyPr wrap="none" anchor="ctr"/>
          <a:lstStyle/>
          <a:p>
            <a:endParaRPr lang="en-GB" sz="1600"/>
          </a:p>
        </p:txBody>
      </p:sp>
      <p:sp>
        <p:nvSpPr>
          <p:cNvPr id="7177" name="AutoShape 9"/>
          <p:cNvSpPr>
            <a:spLocks noChangeArrowheads="1"/>
          </p:cNvSpPr>
          <p:nvPr/>
        </p:nvSpPr>
        <p:spPr bwMode="auto">
          <a:xfrm>
            <a:off x="3505200" y="3962400"/>
            <a:ext cx="457200" cy="228600"/>
          </a:xfrm>
          <a:prstGeom prst="rightArrow">
            <a:avLst>
              <a:gd name="adj1" fmla="val 50000"/>
              <a:gd name="adj2" fmla="val 50000"/>
            </a:avLst>
          </a:prstGeom>
          <a:solidFill>
            <a:srgbClr val="0066FF"/>
          </a:solidFill>
          <a:ln w="9525">
            <a:solidFill>
              <a:schemeClr val="tx1"/>
            </a:solidFill>
            <a:miter lim="800000"/>
            <a:headEnd/>
            <a:tailEnd/>
          </a:ln>
        </p:spPr>
        <p:txBody>
          <a:bodyPr wrap="none" anchor="ctr"/>
          <a:lstStyle/>
          <a:p>
            <a:endParaRPr lang="en-GB" sz="1600"/>
          </a:p>
        </p:txBody>
      </p:sp>
      <p:sp>
        <p:nvSpPr>
          <p:cNvPr id="7178" name="AutoShape 10"/>
          <p:cNvSpPr>
            <a:spLocks noChangeArrowheads="1"/>
          </p:cNvSpPr>
          <p:nvPr/>
        </p:nvSpPr>
        <p:spPr bwMode="auto">
          <a:xfrm>
            <a:off x="3657600" y="6248400"/>
            <a:ext cx="457200" cy="228600"/>
          </a:xfrm>
          <a:prstGeom prst="rightArrow">
            <a:avLst>
              <a:gd name="adj1" fmla="val 50000"/>
              <a:gd name="adj2" fmla="val 50000"/>
            </a:avLst>
          </a:prstGeom>
          <a:solidFill>
            <a:srgbClr val="0066FF"/>
          </a:solidFill>
          <a:ln w="9525">
            <a:solidFill>
              <a:schemeClr val="tx1"/>
            </a:solidFill>
            <a:miter lim="800000"/>
            <a:headEnd/>
            <a:tailEnd/>
          </a:ln>
        </p:spPr>
        <p:txBody>
          <a:bodyPr wrap="none" anchor="ctr"/>
          <a:lstStyle/>
          <a:p>
            <a:endParaRPr lang="en-GB" sz="1600"/>
          </a:p>
        </p:txBody>
      </p:sp>
      <p:sp>
        <p:nvSpPr>
          <p:cNvPr id="7179" name="Text Box 11"/>
          <p:cNvSpPr txBox="1">
            <a:spLocks noChangeArrowheads="1"/>
          </p:cNvSpPr>
          <p:nvPr/>
        </p:nvSpPr>
        <p:spPr bwMode="auto">
          <a:xfrm>
            <a:off x="9677400" y="1296989"/>
            <a:ext cx="1295400" cy="2062103"/>
          </a:xfrm>
          <a:prstGeom prst="rect">
            <a:avLst/>
          </a:prstGeom>
          <a:noFill/>
          <a:ln w="9525">
            <a:noFill/>
            <a:miter lim="800000"/>
            <a:headEnd/>
            <a:tailEnd/>
          </a:ln>
        </p:spPr>
        <p:txBody>
          <a:bodyPr>
            <a:spAutoFit/>
          </a:bodyPr>
          <a:lstStyle/>
          <a:p>
            <a:r>
              <a:rPr lang="en-US" sz="1600" i="1"/>
              <a:t>Easy to </a:t>
            </a:r>
          </a:p>
          <a:p>
            <a:r>
              <a:rPr lang="en-US" sz="1600" i="1"/>
              <a:t>imitate, but</a:t>
            </a:r>
          </a:p>
          <a:p>
            <a:r>
              <a:rPr lang="en-US" sz="1600" i="1"/>
              <a:t>may create</a:t>
            </a:r>
          </a:p>
          <a:p>
            <a:r>
              <a:rPr lang="en-US" sz="1600" i="1"/>
              <a:t>positional</a:t>
            </a:r>
          </a:p>
          <a:p>
            <a:r>
              <a:rPr lang="en-US" sz="1600" i="1"/>
              <a:t> or early-mover</a:t>
            </a:r>
          </a:p>
          <a:p>
            <a:r>
              <a:rPr lang="en-US" sz="1600" i="1"/>
              <a:t>advantages</a:t>
            </a:r>
          </a:p>
          <a:p>
            <a:endParaRPr lang="en-US" sz="1600" i="1"/>
          </a:p>
        </p:txBody>
      </p:sp>
      <p:sp>
        <p:nvSpPr>
          <p:cNvPr id="7180" name="Text Box 12"/>
          <p:cNvSpPr txBox="1">
            <a:spLocks noChangeArrowheads="1"/>
          </p:cNvSpPr>
          <p:nvPr/>
        </p:nvSpPr>
        <p:spPr bwMode="auto">
          <a:xfrm>
            <a:off x="9677400" y="3352801"/>
            <a:ext cx="1245854" cy="1323439"/>
          </a:xfrm>
          <a:prstGeom prst="rect">
            <a:avLst/>
          </a:prstGeom>
          <a:noFill/>
          <a:ln w="9525">
            <a:noFill/>
            <a:miter lim="800000"/>
            <a:headEnd/>
            <a:tailEnd/>
          </a:ln>
        </p:spPr>
        <p:txBody>
          <a:bodyPr wrap="none">
            <a:spAutoFit/>
          </a:bodyPr>
          <a:lstStyle/>
          <a:p>
            <a:endParaRPr lang="en-US" sz="1600" i="1"/>
          </a:p>
          <a:p>
            <a:r>
              <a:rPr lang="en-US" sz="1600" i="1"/>
              <a:t>Not that </a:t>
            </a:r>
          </a:p>
          <a:p>
            <a:r>
              <a:rPr lang="en-US" sz="1600" i="1"/>
              <a:t>difficult for</a:t>
            </a:r>
          </a:p>
          <a:p>
            <a:r>
              <a:rPr lang="en-US" sz="1600" i="1"/>
              <a:t>competitors</a:t>
            </a:r>
          </a:p>
          <a:p>
            <a:r>
              <a:rPr lang="en-US" sz="1600" i="1"/>
              <a:t>to imitate</a:t>
            </a:r>
          </a:p>
        </p:txBody>
      </p:sp>
      <p:sp>
        <p:nvSpPr>
          <p:cNvPr id="7181" name="Text Box 13"/>
          <p:cNvSpPr txBox="1">
            <a:spLocks noChangeArrowheads="1"/>
          </p:cNvSpPr>
          <p:nvPr/>
        </p:nvSpPr>
        <p:spPr bwMode="auto">
          <a:xfrm>
            <a:off x="9753600" y="4800601"/>
            <a:ext cx="914400" cy="1069975"/>
          </a:xfrm>
          <a:prstGeom prst="rect">
            <a:avLst/>
          </a:prstGeom>
          <a:noFill/>
          <a:ln w="9525">
            <a:noFill/>
            <a:miter lim="800000"/>
            <a:headEnd/>
            <a:tailEnd/>
          </a:ln>
        </p:spPr>
        <p:txBody>
          <a:bodyPr>
            <a:spAutoFit/>
          </a:bodyPr>
          <a:lstStyle/>
          <a:p>
            <a:r>
              <a:rPr lang="en-US" sz="1600" i="1"/>
              <a:t>More</a:t>
            </a:r>
          </a:p>
          <a:p>
            <a:r>
              <a:rPr lang="en-US" sz="1600" i="1"/>
              <a:t>difficult </a:t>
            </a:r>
          </a:p>
          <a:p>
            <a:r>
              <a:rPr lang="en-US" sz="1600" i="1"/>
              <a:t>to imitate</a:t>
            </a:r>
          </a:p>
        </p:txBody>
      </p:sp>
      <p:sp>
        <p:nvSpPr>
          <p:cNvPr id="7182" name="Text Box 14"/>
          <p:cNvSpPr txBox="1">
            <a:spLocks noChangeArrowheads="1"/>
          </p:cNvSpPr>
          <p:nvPr/>
        </p:nvSpPr>
        <p:spPr bwMode="auto">
          <a:xfrm>
            <a:off x="9753600" y="6019801"/>
            <a:ext cx="971550" cy="581025"/>
          </a:xfrm>
          <a:prstGeom prst="rect">
            <a:avLst/>
          </a:prstGeom>
          <a:noFill/>
          <a:ln w="9525">
            <a:noFill/>
            <a:miter lim="800000"/>
            <a:headEnd/>
            <a:tailEnd/>
          </a:ln>
        </p:spPr>
        <p:txBody>
          <a:bodyPr>
            <a:spAutoFit/>
          </a:bodyPr>
          <a:lstStyle/>
          <a:p>
            <a:r>
              <a:rPr lang="en-US" sz="1600" i="1"/>
              <a:t>Hard to</a:t>
            </a:r>
          </a:p>
          <a:p>
            <a:r>
              <a:rPr lang="en-US" sz="1600" i="1"/>
              <a:t> do well.</a:t>
            </a:r>
          </a:p>
        </p:txBody>
      </p:sp>
      <p:sp>
        <p:nvSpPr>
          <p:cNvPr id="7183" name="Line 15"/>
          <p:cNvSpPr>
            <a:spLocks noChangeShapeType="1"/>
          </p:cNvSpPr>
          <p:nvPr/>
        </p:nvSpPr>
        <p:spPr bwMode="auto">
          <a:xfrm flipH="1">
            <a:off x="4191000" y="4800600"/>
            <a:ext cx="5029200" cy="0"/>
          </a:xfrm>
          <a:prstGeom prst="line">
            <a:avLst/>
          </a:prstGeom>
          <a:noFill/>
          <a:ln w="9525">
            <a:solidFill>
              <a:schemeClr val="tx1"/>
            </a:solidFill>
            <a:prstDash val="dash"/>
            <a:round/>
            <a:headEnd/>
            <a:tailEnd/>
          </a:ln>
        </p:spPr>
        <p:txBody>
          <a:bodyPr wrap="none" anchor="ctr"/>
          <a:lstStyle/>
          <a:p>
            <a:endParaRPr lang="en-US" sz="1600"/>
          </a:p>
        </p:txBody>
      </p:sp>
      <p:sp>
        <p:nvSpPr>
          <p:cNvPr id="7184" name="Rectangle 16"/>
          <p:cNvSpPr>
            <a:spLocks noGrp="1" noChangeArrowheads="1"/>
          </p:cNvSpPr>
          <p:nvPr>
            <p:ph type="title"/>
          </p:nvPr>
        </p:nvSpPr>
        <p:spPr>
          <a:xfrm>
            <a:off x="1991544" y="0"/>
            <a:ext cx="7467600" cy="1143000"/>
          </a:xfrm>
        </p:spPr>
        <p:txBody>
          <a:bodyPr/>
          <a:lstStyle/>
          <a:p>
            <a:r>
              <a:rPr lang="en-US" dirty="0"/>
              <a:t>Lower Cost: Drivers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Higher WTP: Drivers</a:t>
            </a:r>
          </a:p>
        </p:txBody>
      </p:sp>
      <p:sp>
        <p:nvSpPr>
          <p:cNvPr id="12291" name="Rectangle 3"/>
          <p:cNvSpPr>
            <a:spLocks noGrp="1" noChangeArrowheads="1"/>
          </p:cNvSpPr>
          <p:nvPr>
            <p:ph sz="quarter" idx="1"/>
          </p:nvPr>
        </p:nvSpPr>
        <p:spPr/>
        <p:txBody>
          <a:bodyPr/>
          <a:lstStyle/>
          <a:p>
            <a:pPr>
              <a:buNone/>
            </a:pPr>
            <a:r>
              <a:rPr lang="en-US" dirty="0"/>
              <a:t>Product as a bundle of attributes</a:t>
            </a:r>
          </a:p>
          <a:p>
            <a:pPr lvl="2"/>
            <a:r>
              <a:rPr lang="en-US" b="1" dirty="0"/>
              <a:t>Physical characteristics </a:t>
            </a:r>
          </a:p>
          <a:p>
            <a:pPr lvl="3"/>
            <a:r>
              <a:rPr lang="en-US" dirty="0"/>
              <a:t>e.g. quality, durability, aesthetics</a:t>
            </a:r>
          </a:p>
          <a:p>
            <a:pPr lvl="2"/>
            <a:r>
              <a:rPr lang="en-US" b="1" dirty="0"/>
              <a:t>Quantity and characteristics of complementary goods and services </a:t>
            </a:r>
          </a:p>
          <a:p>
            <a:pPr lvl="3"/>
            <a:r>
              <a:rPr lang="en-US" dirty="0"/>
              <a:t>e.g. after-sale, consulting, spare parts,…</a:t>
            </a:r>
          </a:p>
          <a:p>
            <a:pPr lvl="2"/>
            <a:r>
              <a:rPr lang="en-US" b="1" dirty="0"/>
              <a:t>Attributes associated with sale and delivery </a:t>
            </a:r>
          </a:p>
          <a:p>
            <a:pPr lvl="3"/>
            <a:r>
              <a:rPr lang="en-US" dirty="0"/>
              <a:t>e.g. credit, delivery, location of seller,…</a:t>
            </a:r>
          </a:p>
          <a:p>
            <a:pPr lvl="2"/>
            <a:r>
              <a:rPr lang="en-US" b="1" dirty="0"/>
              <a:t>Characteristics that shape consumer’s perception expectations </a:t>
            </a:r>
          </a:p>
          <a:p>
            <a:pPr lvl="3"/>
            <a:r>
              <a:rPr lang="en-US" dirty="0"/>
              <a:t>(e.g. reputation, financial stability, installed base)</a:t>
            </a:r>
          </a:p>
          <a:p>
            <a:pPr lvl="2"/>
            <a:r>
              <a:rPr lang="en-US" b="1" dirty="0"/>
              <a:t>Subjective image of the product</a:t>
            </a:r>
          </a:p>
          <a:p>
            <a:pPr lvl="1"/>
            <a:endParaRPr lang="en-US" b="1" dirty="0"/>
          </a:p>
          <a:p>
            <a:pPr lvl="1"/>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Drivers of WTP advantage</a:t>
            </a:r>
          </a:p>
        </p:txBody>
      </p:sp>
      <p:sp>
        <p:nvSpPr>
          <p:cNvPr id="13315" name="Rectangle 3"/>
          <p:cNvSpPr>
            <a:spLocks noChangeArrowheads="1"/>
          </p:cNvSpPr>
          <p:nvPr/>
        </p:nvSpPr>
        <p:spPr bwMode="auto">
          <a:xfrm>
            <a:off x="2133600" y="2438400"/>
            <a:ext cx="1981200" cy="838200"/>
          </a:xfrm>
          <a:prstGeom prst="rect">
            <a:avLst/>
          </a:prstGeom>
          <a:solidFill>
            <a:schemeClr val="accent1"/>
          </a:solidFill>
          <a:ln w="9525">
            <a:solidFill>
              <a:schemeClr val="tx1"/>
            </a:solidFill>
            <a:miter lim="800000"/>
            <a:headEnd/>
            <a:tailEnd/>
          </a:ln>
        </p:spPr>
        <p:txBody>
          <a:bodyPr wrap="none" anchor="ctr"/>
          <a:lstStyle/>
          <a:p>
            <a:pPr algn="ctr"/>
            <a:r>
              <a:rPr lang="en-US" sz="1600"/>
              <a:t>Bundled complementary </a:t>
            </a:r>
          </a:p>
          <a:p>
            <a:pPr algn="ctr"/>
            <a:r>
              <a:rPr lang="en-US" sz="1600"/>
              <a:t>products</a:t>
            </a:r>
          </a:p>
          <a:p>
            <a:pPr algn="ctr"/>
            <a:r>
              <a:rPr lang="en-US" sz="1600"/>
              <a:t>or services</a:t>
            </a:r>
          </a:p>
        </p:txBody>
      </p:sp>
      <p:sp>
        <p:nvSpPr>
          <p:cNvPr id="13316" name="Rectangle 4"/>
          <p:cNvSpPr>
            <a:spLocks noChangeArrowheads="1"/>
          </p:cNvSpPr>
          <p:nvPr/>
        </p:nvSpPr>
        <p:spPr bwMode="auto">
          <a:xfrm>
            <a:off x="2133600" y="1524000"/>
            <a:ext cx="1981200" cy="838200"/>
          </a:xfrm>
          <a:prstGeom prst="rect">
            <a:avLst/>
          </a:prstGeom>
          <a:solidFill>
            <a:schemeClr val="accent1"/>
          </a:solidFill>
          <a:ln w="9525">
            <a:solidFill>
              <a:schemeClr val="tx1"/>
            </a:solidFill>
            <a:miter lim="800000"/>
            <a:headEnd/>
            <a:tailEnd/>
          </a:ln>
        </p:spPr>
        <p:txBody>
          <a:bodyPr wrap="none" anchor="ctr"/>
          <a:lstStyle/>
          <a:p>
            <a:pPr algn="ctr"/>
            <a:r>
              <a:rPr lang="en-US" sz="1600"/>
              <a:t>Physical </a:t>
            </a:r>
          </a:p>
          <a:p>
            <a:pPr algn="ctr"/>
            <a:r>
              <a:rPr lang="en-US" sz="1600"/>
              <a:t>characteristics</a:t>
            </a:r>
          </a:p>
          <a:p>
            <a:pPr algn="ctr"/>
            <a:r>
              <a:rPr lang="en-US" sz="1600"/>
              <a:t>of the product</a:t>
            </a:r>
          </a:p>
        </p:txBody>
      </p:sp>
      <p:sp>
        <p:nvSpPr>
          <p:cNvPr id="13317" name="Text Box 5"/>
          <p:cNvSpPr txBox="1">
            <a:spLocks noChangeArrowheads="1"/>
          </p:cNvSpPr>
          <p:nvPr/>
        </p:nvSpPr>
        <p:spPr bwMode="auto">
          <a:xfrm>
            <a:off x="4800601" y="1717676"/>
            <a:ext cx="2037737" cy="830997"/>
          </a:xfrm>
          <a:prstGeom prst="rect">
            <a:avLst/>
          </a:prstGeom>
          <a:noFill/>
          <a:ln w="9525">
            <a:noFill/>
            <a:miter lim="800000"/>
            <a:headEnd/>
            <a:tailEnd/>
          </a:ln>
        </p:spPr>
        <p:txBody>
          <a:bodyPr wrap="none">
            <a:spAutoFit/>
          </a:bodyPr>
          <a:lstStyle/>
          <a:p>
            <a:pPr>
              <a:buFontTx/>
              <a:buChar char="•"/>
            </a:pPr>
            <a:r>
              <a:rPr lang="en-US" sz="1600"/>
              <a:t> Add features</a:t>
            </a:r>
          </a:p>
          <a:p>
            <a:pPr>
              <a:buFontTx/>
              <a:buChar char="•"/>
            </a:pPr>
            <a:r>
              <a:rPr lang="en-US" sz="1600"/>
              <a:t> Improve aesthetics</a:t>
            </a:r>
          </a:p>
          <a:p>
            <a:pPr>
              <a:buFontTx/>
              <a:buChar char="•"/>
            </a:pPr>
            <a:endParaRPr lang="en-US" sz="1600"/>
          </a:p>
        </p:txBody>
      </p:sp>
      <p:sp>
        <p:nvSpPr>
          <p:cNvPr id="13318" name="AutoShape 6"/>
          <p:cNvSpPr>
            <a:spLocks noChangeArrowheads="1"/>
          </p:cNvSpPr>
          <p:nvPr/>
        </p:nvSpPr>
        <p:spPr bwMode="auto">
          <a:xfrm>
            <a:off x="4114800" y="1828800"/>
            <a:ext cx="685800" cy="228600"/>
          </a:xfrm>
          <a:prstGeom prst="rightArrow">
            <a:avLst>
              <a:gd name="adj1" fmla="val 50000"/>
              <a:gd name="adj2" fmla="val 75000"/>
            </a:avLst>
          </a:prstGeom>
          <a:solidFill>
            <a:srgbClr val="0066FF"/>
          </a:solidFill>
          <a:ln w="9525">
            <a:solidFill>
              <a:schemeClr val="tx1"/>
            </a:solidFill>
            <a:miter lim="800000"/>
            <a:headEnd/>
            <a:tailEnd/>
          </a:ln>
        </p:spPr>
        <p:txBody>
          <a:bodyPr wrap="none" anchor="ctr"/>
          <a:lstStyle/>
          <a:p>
            <a:endParaRPr lang="en-GB" sz="1600"/>
          </a:p>
        </p:txBody>
      </p:sp>
      <p:sp>
        <p:nvSpPr>
          <p:cNvPr id="13319" name="AutoShape 7"/>
          <p:cNvSpPr>
            <a:spLocks noChangeArrowheads="1"/>
          </p:cNvSpPr>
          <p:nvPr/>
        </p:nvSpPr>
        <p:spPr bwMode="auto">
          <a:xfrm>
            <a:off x="4114800" y="2743200"/>
            <a:ext cx="685800" cy="228600"/>
          </a:xfrm>
          <a:prstGeom prst="rightArrow">
            <a:avLst>
              <a:gd name="adj1" fmla="val 50000"/>
              <a:gd name="adj2" fmla="val 75000"/>
            </a:avLst>
          </a:prstGeom>
          <a:solidFill>
            <a:srgbClr val="0066FF"/>
          </a:solidFill>
          <a:ln w="9525">
            <a:solidFill>
              <a:schemeClr val="tx1"/>
            </a:solidFill>
            <a:miter lim="800000"/>
            <a:headEnd/>
            <a:tailEnd/>
          </a:ln>
        </p:spPr>
        <p:txBody>
          <a:bodyPr wrap="none" anchor="ctr"/>
          <a:lstStyle/>
          <a:p>
            <a:endParaRPr lang="en-GB" sz="1600"/>
          </a:p>
        </p:txBody>
      </p:sp>
      <p:sp>
        <p:nvSpPr>
          <p:cNvPr id="13320" name="AutoShape 8"/>
          <p:cNvSpPr>
            <a:spLocks noChangeArrowheads="1"/>
          </p:cNvSpPr>
          <p:nvPr/>
        </p:nvSpPr>
        <p:spPr bwMode="auto">
          <a:xfrm>
            <a:off x="4114800" y="4572000"/>
            <a:ext cx="685800" cy="228600"/>
          </a:xfrm>
          <a:prstGeom prst="rightArrow">
            <a:avLst>
              <a:gd name="adj1" fmla="val 50000"/>
              <a:gd name="adj2" fmla="val 75000"/>
            </a:avLst>
          </a:prstGeom>
          <a:solidFill>
            <a:srgbClr val="0066FF"/>
          </a:solidFill>
          <a:ln w="9525">
            <a:solidFill>
              <a:schemeClr val="tx1"/>
            </a:solidFill>
            <a:miter lim="800000"/>
            <a:headEnd/>
            <a:tailEnd/>
          </a:ln>
        </p:spPr>
        <p:txBody>
          <a:bodyPr wrap="none" anchor="ctr"/>
          <a:lstStyle/>
          <a:p>
            <a:endParaRPr lang="en-GB" sz="1600"/>
          </a:p>
        </p:txBody>
      </p:sp>
      <p:sp>
        <p:nvSpPr>
          <p:cNvPr id="13321" name="Text Box 9"/>
          <p:cNvSpPr txBox="1">
            <a:spLocks noChangeArrowheads="1"/>
          </p:cNvSpPr>
          <p:nvPr/>
        </p:nvSpPr>
        <p:spPr bwMode="auto">
          <a:xfrm>
            <a:off x="4810125" y="2540000"/>
            <a:ext cx="2897332" cy="1077218"/>
          </a:xfrm>
          <a:prstGeom prst="rect">
            <a:avLst/>
          </a:prstGeom>
          <a:noFill/>
          <a:ln w="9525">
            <a:noFill/>
            <a:miter lim="800000"/>
            <a:headEnd/>
            <a:tailEnd/>
          </a:ln>
        </p:spPr>
        <p:txBody>
          <a:bodyPr wrap="none">
            <a:spAutoFit/>
          </a:bodyPr>
          <a:lstStyle/>
          <a:p>
            <a:pPr>
              <a:buFontTx/>
              <a:buChar char="•"/>
            </a:pPr>
            <a:r>
              <a:rPr lang="en-US" sz="1600"/>
              <a:t> Warranties/service contracts</a:t>
            </a:r>
          </a:p>
          <a:p>
            <a:pPr>
              <a:buFontTx/>
              <a:buChar char="•"/>
            </a:pPr>
            <a:r>
              <a:rPr lang="en-US" sz="1600"/>
              <a:t> Spare parts</a:t>
            </a:r>
          </a:p>
          <a:p>
            <a:pPr>
              <a:buFontTx/>
              <a:buChar char="•"/>
            </a:pPr>
            <a:endParaRPr lang="en-US" sz="1600"/>
          </a:p>
          <a:p>
            <a:pPr>
              <a:buFontTx/>
              <a:buChar char="•"/>
            </a:pPr>
            <a:endParaRPr lang="en-US" sz="1600"/>
          </a:p>
        </p:txBody>
      </p:sp>
      <p:sp>
        <p:nvSpPr>
          <p:cNvPr id="13322" name="Rectangle 10"/>
          <p:cNvSpPr>
            <a:spLocks noChangeArrowheads="1"/>
          </p:cNvSpPr>
          <p:nvPr/>
        </p:nvSpPr>
        <p:spPr bwMode="auto">
          <a:xfrm>
            <a:off x="2133600" y="3352800"/>
            <a:ext cx="1981200" cy="838200"/>
          </a:xfrm>
          <a:prstGeom prst="rect">
            <a:avLst/>
          </a:prstGeom>
          <a:solidFill>
            <a:schemeClr val="accent1"/>
          </a:solidFill>
          <a:ln w="9525">
            <a:solidFill>
              <a:schemeClr val="tx1"/>
            </a:solidFill>
            <a:miter lim="800000"/>
            <a:headEnd/>
            <a:tailEnd/>
          </a:ln>
        </p:spPr>
        <p:txBody>
          <a:bodyPr wrap="none" anchor="ctr"/>
          <a:lstStyle/>
          <a:p>
            <a:pPr algn="ctr"/>
            <a:r>
              <a:rPr lang="en-US" sz="1600"/>
              <a:t>Enhanced sale or </a:t>
            </a:r>
          </a:p>
          <a:p>
            <a:pPr algn="ctr"/>
            <a:r>
              <a:rPr lang="en-US" sz="1600"/>
              <a:t>delivery of good/reduce </a:t>
            </a:r>
          </a:p>
          <a:p>
            <a:pPr algn="ctr"/>
            <a:r>
              <a:rPr lang="en-US" sz="1600"/>
              <a:t>buyer purchase</a:t>
            </a:r>
          </a:p>
          <a:p>
            <a:pPr algn="ctr"/>
            <a:r>
              <a:rPr lang="en-US" sz="1600"/>
              <a:t>costs</a:t>
            </a:r>
          </a:p>
        </p:txBody>
      </p:sp>
      <p:sp>
        <p:nvSpPr>
          <p:cNvPr id="13323" name="AutoShape 11"/>
          <p:cNvSpPr>
            <a:spLocks noChangeArrowheads="1"/>
          </p:cNvSpPr>
          <p:nvPr/>
        </p:nvSpPr>
        <p:spPr bwMode="auto">
          <a:xfrm>
            <a:off x="4114800" y="3657600"/>
            <a:ext cx="685800" cy="228600"/>
          </a:xfrm>
          <a:prstGeom prst="rightArrow">
            <a:avLst>
              <a:gd name="adj1" fmla="val 50000"/>
              <a:gd name="adj2" fmla="val 75000"/>
            </a:avLst>
          </a:prstGeom>
          <a:solidFill>
            <a:srgbClr val="0066FF"/>
          </a:solidFill>
          <a:ln w="9525">
            <a:solidFill>
              <a:schemeClr val="tx1"/>
            </a:solidFill>
            <a:miter lim="800000"/>
            <a:headEnd/>
            <a:tailEnd/>
          </a:ln>
        </p:spPr>
        <p:txBody>
          <a:bodyPr wrap="none" anchor="ctr"/>
          <a:lstStyle/>
          <a:p>
            <a:endParaRPr lang="en-GB" sz="1600"/>
          </a:p>
        </p:txBody>
      </p:sp>
      <p:sp>
        <p:nvSpPr>
          <p:cNvPr id="13324" name="Text Box 12"/>
          <p:cNvSpPr txBox="1">
            <a:spLocks noChangeArrowheads="1"/>
          </p:cNvSpPr>
          <p:nvPr/>
        </p:nvSpPr>
        <p:spPr bwMode="auto">
          <a:xfrm>
            <a:off x="4800601" y="3470276"/>
            <a:ext cx="2698175" cy="1323439"/>
          </a:xfrm>
          <a:prstGeom prst="rect">
            <a:avLst/>
          </a:prstGeom>
          <a:noFill/>
          <a:ln w="9525">
            <a:noFill/>
            <a:miter lim="800000"/>
            <a:headEnd/>
            <a:tailEnd/>
          </a:ln>
        </p:spPr>
        <p:txBody>
          <a:bodyPr wrap="none">
            <a:spAutoFit/>
          </a:bodyPr>
          <a:lstStyle/>
          <a:p>
            <a:pPr>
              <a:buFontTx/>
              <a:buChar char="•"/>
            </a:pPr>
            <a:r>
              <a:rPr lang="en-US" sz="1600"/>
              <a:t> Generosity of trade credit</a:t>
            </a:r>
          </a:p>
          <a:p>
            <a:pPr>
              <a:buFontTx/>
              <a:buChar char="•"/>
            </a:pPr>
            <a:r>
              <a:rPr lang="en-US" sz="1600"/>
              <a:t> Easy order-placing</a:t>
            </a:r>
          </a:p>
          <a:p>
            <a:pPr>
              <a:buFontTx/>
              <a:buChar char="•"/>
            </a:pPr>
            <a:r>
              <a:rPr lang="en-US" sz="1600"/>
              <a:t> Product-line extension for </a:t>
            </a:r>
          </a:p>
          <a:p>
            <a:r>
              <a:rPr lang="en-US" sz="1600"/>
              <a:t>  “one-stop” shopping</a:t>
            </a:r>
          </a:p>
          <a:p>
            <a:pPr>
              <a:buFontTx/>
              <a:buChar char="•"/>
            </a:pPr>
            <a:endParaRPr lang="en-US" sz="1600"/>
          </a:p>
        </p:txBody>
      </p:sp>
      <p:sp>
        <p:nvSpPr>
          <p:cNvPr id="13325" name="Rectangle 13"/>
          <p:cNvSpPr>
            <a:spLocks noChangeArrowheads="1"/>
          </p:cNvSpPr>
          <p:nvPr/>
        </p:nvSpPr>
        <p:spPr bwMode="auto">
          <a:xfrm>
            <a:off x="2133600" y="4267200"/>
            <a:ext cx="1981200" cy="838200"/>
          </a:xfrm>
          <a:prstGeom prst="rect">
            <a:avLst/>
          </a:prstGeom>
          <a:solidFill>
            <a:schemeClr val="accent1"/>
          </a:solidFill>
          <a:ln w="9525">
            <a:solidFill>
              <a:schemeClr val="tx1"/>
            </a:solidFill>
            <a:miter lim="800000"/>
            <a:headEnd/>
            <a:tailEnd/>
          </a:ln>
        </p:spPr>
        <p:txBody>
          <a:bodyPr wrap="none" anchor="ctr"/>
          <a:lstStyle/>
          <a:p>
            <a:pPr algn="ctr"/>
            <a:r>
              <a:rPr lang="en-US" sz="1600"/>
              <a:t>Product image</a:t>
            </a:r>
          </a:p>
        </p:txBody>
      </p:sp>
      <p:sp>
        <p:nvSpPr>
          <p:cNvPr id="13326" name="Text Box 14"/>
          <p:cNvSpPr txBox="1">
            <a:spLocks noChangeArrowheads="1"/>
          </p:cNvSpPr>
          <p:nvPr/>
        </p:nvSpPr>
        <p:spPr bwMode="auto">
          <a:xfrm>
            <a:off x="7620000" y="4495801"/>
            <a:ext cx="2443298" cy="830997"/>
          </a:xfrm>
          <a:prstGeom prst="rect">
            <a:avLst/>
          </a:prstGeom>
          <a:noFill/>
          <a:ln w="9525">
            <a:noFill/>
            <a:miter lim="800000"/>
            <a:headEnd/>
            <a:tailEnd/>
          </a:ln>
        </p:spPr>
        <p:txBody>
          <a:bodyPr wrap="none">
            <a:spAutoFit/>
          </a:bodyPr>
          <a:lstStyle/>
          <a:p>
            <a:pPr>
              <a:buFontTx/>
              <a:buChar char="•"/>
            </a:pPr>
            <a:r>
              <a:rPr lang="en-US" sz="1600" dirty="0"/>
              <a:t> Compelling advertising </a:t>
            </a:r>
          </a:p>
          <a:p>
            <a:r>
              <a:rPr lang="en-US" sz="1600" dirty="0"/>
              <a:t>messages</a:t>
            </a:r>
          </a:p>
          <a:p>
            <a:pPr>
              <a:buFontTx/>
              <a:buChar char="•"/>
            </a:pPr>
            <a:endParaRPr lang="en-US" sz="1600" dirty="0"/>
          </a:p>
        </p:txBody>
      </p:sp>
      <p:sp>
        <p:nvSpPr>
          <p:cNvPr id="13327" name="Rectangle 15"/>
          <p:cNvSpPr>
            <a:spLocks noChangeArrowheads="1"/>
          </p:cNvSpPr>
          <p:nvPr/>
        </p:nvSpPr>
        <p:spPr bwMode="auto">
          <a:xfrm>
            <a:off x="7467600" y="1747839"/>
            <a:ext cx="2332690" cy="830997"/>
          </a:xfrm>
          <a:prstGeom prst="rect">
            <a:avLst/>
          </a:prstGeom>
          <a:noFill/>
          <a:ln w="9525">
            <a:noFill/>
            <a:miter lim="800000"/>
            <a:headEnd/>
            <a:tailEnd/>
          </a:ln>
        </p:spPr>
        <p:txBody>
          <a:bodyPr wrap="none">
            <a:spAutoFit/>
          </a:bodyPr>
          <a:lstStyle/>
          <a:p>
            <a:pPr>
              <a:buFontTx/>
              <a:buChar char="•"/>
            </a:pPr>
            <a:r>
              <a:rPr lang="en-US" sz="1600"/>
              <a:t> Enhance performance</a:t>
            </a:r>
          </a:p>
          <a:p>
            <a:pPr>
              <a:buFontTx/>
              <a:buChar char="•"/>
            </a:pPr>
            <a:r>
              <a:rPr lang="en-US" sz="1600"/>
              <a:t> Enhance durability</a:t>
            </a:r>
          </a:p>
          <a:p>
            <a:pPr>
              <a:buFontTx/>
              <a:buChar char="•"/>
            </a:pPr>
            <a:r>
              <a:rPr lang="en-US" sz="1600"/>
              <a:t> Reduce defect rates</a:t>
            </a:r>
          </a:p>
        </p:txBody>
      </p:sp>
      <p:sp>
        <p:nvSpPr>
          <p:cNvPr id="13328" name="Rectangle 16"/>
          <p:cNvSpPr>
            <a:spLocks noChangeArrowheads="1"/>
          </p:cNvSpPr>
          <p:nvPr/>
        </p:nvSpPr>
        <p:spPr bwMode="auto">
          <a:xfrm>
            <a:off x="7467601" y="2540001"/>
            <a:ext cx="2957861" cy="830997"/>
          </a:xfrm>
          <a:prstGeom prst="rect">
            <a:avLst/>
          </a:prstGeom>
          <a:noFill/>
          <a:ln w="9525">
            <a:noFill/>
            <a:miter lim="800000"/>
            <a:headEnd/>
            <a:tailEnd/>
          </a:ln>
        </p:spPr>
        <p:txBody>
          <a:bodyPr wrap="none">
            <a:spAutoFit/>
          </a:bodyPr>
          <a:lstStyle/>
          <a:p>
            <a:pPr>
              <a:buFontTx/>
              <a:buChar char="•"/>
            </a:pPr>
            <a:r>
              <a:rPr lang="en-US" sz="1600"/>
              <a:t> Quality pre-sale technical</a:t>
            </a:r>
          </a:p>
          <a:p>
            <a:r>
              <a:rPr lang="en-US" sz="1600"/>
              <a:t> advice/training</a:t>
            </a:r>
          </a:p>
          <a:p>
            <a:pPr>
              <a:buFontTx/>
              <a:buChar char="•"/>
            </a:pPr>
            <a:r>
              <a:rPr lang="en-US" sz="1600"/>
              <a:t> Post-sale consulting services</a:t>
            </a:r>
          </a:p>
        </p:txBody>
      </p:sp>
      <p:sp>
        <p:nvSpPr>
          <p:cNvPr id="13329" name="Rectangle 17"/>
          <p:cNvSpPr>
            <a:spLocks noChangeArrowheads="1"/>
          </p:cNvSpPr>
          <p:nvPr/>
        </p:nvSpPr>
        <p:spPr bwMode="auto">
          <a:xfrm>
            <a:off x="7467600" y="3505201"/>
            <a:ext cx="2667000" cy="1323439"/>
          </a:xfrm>
          <a:prstGeom prst="rect">
            <a:avLst/>
          </a:prstGeom>
          <a:noFill/>
          <a:ln w="9525">
            <a:noFill/>
            <a:miter lim="800000"/>
            <a:headEnd/>
            <a:tailEnd/>
          </a:ln>
        </p:spPr>
        <p:txBody>
          <a:bodyPr>
            <a:spAutoFit/>
          </a:bodyPr>
          <a:lstStyle/>
          <a:p>
            <a:pPr>
              <a:buFontTx/>
              <a:buChar char="•"/>
            </a:pPr>
            <a:r>
              <a:rPr lang="en-US" sz="1600"/>
              <a:t> Speed/timeliness of delivery</a:t>
            </a:r>
          </a:p>
          <a:p>
            <a:pPr>
              <a:buFontTx/>
              <a:buChar char="•"/>
            </a:pPr>
            <a:endParaRPr lang="en-US" sz="1600"/>
          </a:p>
          <a:p>
            <a:pPr>
              <a:buFontTx/>
              <a:buChar char="•"/>
            </a:pPr>
            <a:endParaRPr lang="en-US" sz="1600"/>
          </a:p>
          <a:p>
            <a:pPr>
              <a:buFontTx/>
              <a:buChar char="•"/>
            </a:pPr>
            <a:endParaRPr lang="en-US" sz="1600"/>
          </a:p>
        </p:txBody>
      </p:sp>
      <p:sp>
        <p:nvSpPr>
          <p:cNvPr id="13330" name="Text Box 18"/>
          <p:cNvSpPr txBox="1">
            <a:spLocks noChangeArrowheads="1"/>
          </p:cNvSpPr>
          <p:nvPr/>
        </p:nvSpPr>
        <p:spPr bwMode="auto">
          <a:xfrm>
            <a:off x="4868863" y="1458913"/>
            <a:ext cx="2489784" cy="338554"/>
          </a:xfrm>
          <a:prstGeom prst="rect">
            <a:avLst/>
          </a:prstGeom>
          <a:noFill/>
          <a:ln w="9525">
            <a:noFill/>
            <a:miter lim="800000"/>
            <a:headEnd/>
            <a:tailEnd/>
          </a:ln>
        </p:spPr>
        <p:txBody>
          <a:bodyPr wrap="none">
            <a:spAutoFit/>
          </a:bodyPr>
          <a:lstStyle/>
          <a:p>
            <a:r>
              <a:rPr lang="en-US" sz="1600" u="sng"/>
              <a:t>Easier for rivals to imitate</a:t>
            </a:r>
          </a:p>
        </p:txBody>
      </p:sp>
      <p:sp>
        <p:nvSpPr>
          <p:cNvPr id="13331" name="Text Box 19"/>
          <p:cNvSpPr txBox="1">
            <a:spLocks noChangeArrowheads="1"/>
          </p:cNvSpPr>
          <p:nvPr/>
        </p:nvSpPr>
        <p:spPr bwMode="auto">
          <a:xfrm>
            <a:off x="7467600" y="1447800"/>
            <a:ext cx="2536272" cy="338554"/>
          </a:xfrm>
          <a:prstGeom prst="rect">
            <a:avLst/>
          </a:prstGeom>
          <a:noFill/>
          <a:ln w="9525">
            <a:noFill/>
            <a:miter lim="800000"/>
            <a:headEnd/>
            <a:tailEnd/>
          </a:ln>
        </p:spPr>
        <p:txBody>
          <a:bodyPr wrap="none">
            <a:spAutoFit/>
          </a:bodyPr>
          <a:lstStyle/>
          <a:p>
            <a:r>
              <a:rPr lang="en-US" sz="1600" u="sng"/>
              <a:t>Harder for rivals to imitate</a:t>
            </a:r>
          </a:p>
        </p:txBody>
      </p:sp>
      <p:sp>
        <p:nvSpPr>
          <p:cNvPr id="13332" name="Text Box 20"/>
          <p:cNvSpPr txBox="1">
            <a:spLocks noChangeArrowheads="1"/>
          </p:cNvSpPr>
          <p:nvPr/>
        </p:nvSpPr>
        <p:spPr bwMode="auto">
          <a:xfrm>
            <a:off x="4827588" y="4572001"/>
            <a:ext cx="2792412" cy="581025"/>
          </a:xfrm>
          <a:prstGeom prst="rect">
            <a:avLst/>
          </a:prstGeom>
          <a:noFill/>
          <a:ln w="9525">
            <a:noFill/>
            <a:miter lim="800000"/>
            <a:headEnd/>
            <a:tailEnd/>
          </a:ln>
        </p:spPr>
        <p:txBody>
          <a:bodyPr>
            <a:spAutoFit/>
          </a:bodyPr>
          <a:lstStyle/>
          <a:p>
            <a:pPr>
              <a:buFontTx/>
              <a:buChar char="•"/>
            </a:pPr>
            <a:r>
              <a:rPr lang="en-US" sz="1600"/>
              <a:t> Compelling packaging/labeling</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8664</TotalTime>
  <Words>5405</Words>
  <Application>Microsoft Office PowerPoint</Application>
  <PresentationFormat>Widescreen</PresentationFormat>
  <Paragraphs>604</Paragraphs>
  <Slides>57</Slides>
  <Notes>43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8" baseType="lpstr">
      <vt:lpstr>Arial</vt:lpstr>
      <vt:lpstr>Calibri</vt:lpstr>
      <vt:lpstr>Century Schoolbook</vt:lpstr>
      <vt:lpstr>Garamond</vt:lpstr>
      <vt:lpstr>Symbol</vt:lpstr>
      <vt:lpstr>Times</vt:lpstr>
      <vt:lpstr>Times New Roman</vt:lpstr>
      <vt:lpstr>Wingdings</vt:lpstr>
      <vt:lpstr>Wingdings 2</vt:lpstr>
      <vt:lpstr>Mirador</vt:lpstr>
      <vt:lpstr>Slide</vt:lpstr>
      <vt:lpstr>Session 2: Competitive Advantage Tesla</vt:lpstr>
      <vt:lpstr>Outline of lecture</vt:lpstr>
      <vt:lpstr>1. What is Competitive advantage?</vt:lpstr>
      <vt:lpstr>Types of Competitive advantage</vt:lpstr>
      <vt:lpstr>Identifying PIE</vt:lpstr>
      <vt:lpstr>Value Division</vt:lpstr>
      <vt:lpstr>Lower Cost: Drivers</vt:lpstr>
      <vt:lpstr>Higher WTP: Drivers</vt:lpstr>
      <vt:lpstr>Drivers of WTP advantage</vt:lpstr>
      <vt:lpstr>Outline of lecture</vt:lpstr>
      <vt:lpstr>Sources of Competitive advantage</vt:lpstr>
      <vt:lpstr>2. Position-based Advantages: Logic</vt:lpstr>
      <vt:lpstr>Positional advantages</vt:lpstr>
      <vt:lpstr>Position-based Advantages: Logic</vt:lpstr>
      <vt:lpstr>Positional Advantage</vt:lpstr>
      <vt:lpstr>On the Cost Side: Economies of Scale and Sunk costs</vt:lpstr>
      <vt:lpstr>And on the Demand Side  Switching costs</vt:lpstr>
      <vt:lpstr>ON the Demand Side: Installed Base Advantage in  Markets with Network Externalities</vt:lpstr>
      <vt:lpstr>Outline of lecture</vt:lpstr>
      <vt:lpstr>3. Resources and Capabilities as a source of competitive advantage</vt:lpstr>
      <vt:lpstr>Capabilities-based Advantages: Logic</vt:lpstr>
      <vt:lpstr>Capabilities and Sustainability: Learning Curve</vt:lpstr>
      <vt:lpstr>Learning Curve vs. EOS</vt:lpstr>
      <vt:lpstr>Economies of Scale:  Advertising, US soft drinks</vt:lpstr>
      <vt:lpstr>Learning Curves: example</vt:lpstr>
      <vt:lpstr>Lesson: Size within niche matters</vt:lpstr>
      <vt:lpstr>Outline of lecture</vt:lpstr>
      <vt:lpstr>Organizational Capabilities</vt:lpstr>
      <vt:lpstr>Organization Capability -- ARC</vt:lpstr>
      <vt:lpstr>Capabilities advantage from Org Desgn:  ARC Framework </vt:lpstr>
      <vt:lpstr>Capabilities advantage from Org Desgn:  ARC Framework </vt:lpstr>
      <vt:lpstr>Understanding Organizational based  Capabilities: complementarities</vt:lpstr>
      <vt:lpstr>Complementarities: Example</vt:lpstr>
      <vt:lpstr>Why  capability sustainable?</vt:lpstr>
      <vt:lpstr>Non-concavities and Imitation </vt:lpstr>
      <vt:lpstr>Non-concavities and Imitation</vt:lpstr>
      <vt:lpstr>Non-concavities and imitation</vt:lpstr>
      <vt:lpstr>Complementarities and imitation</vt:lpstr>
      <vt:lpstr>Complementarities and imitation</vt:lpstr>
      <vt:lpstr>Outline of lecture</vt:lpstr>
      <vt:lpstr>Resource-based Advantage: Logic</vt:lpstr>
      <vt:lpstr>Scarce resources</vt:lpstr>
      <vt:lpstr>When are assets/resource valuable to a firm? </vt:lpstr>
      <vt:lpstr>Appropriability </vt:lpstr>
      <vt:lpstr>Outline of lecture</vt:lpstr>
      <vt:lpstr>4. Generic Threats to Competitive Advantage</vt:lpstr>
      <vt:lpstr>Sustainable Competitive Advantage</vt:lpstr>
      <vt:lpstr>Threats to Sustaining advantage</vt:lpstr>
      <vt:lpstr>I. Threats to value creation</vt:lpstr>
      <vt:lpstr>a. Substitution </vt:lpstr>
      <vt:lpstr>Robustness to Substitution</vt:lpstr>
      <vt:lpstr>b. Cost increases -- Slack</vt:lpstr>
      <vt:lpstr>Robustness to Slack</vt:lpstr>
      <vt:lpstr>II. Threats to value captured</vt:lpstr>
      <vt:lpstr>b. Holdup</vt:lpstr>
      <vt:lpstr>Robustness to Holdup (More in S5 S9)</vt:lpstr>
      <vt:lpstr>How should I compete within Market? Sessions 3, 4,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negociación para salvar al Euro: ¿qué implican las propuestas de INET para España?</dc:title>
  <dc:creator>Luis Garicano</dc:creator>
  <cp:lastModifiedBy>Luis Garicano</cp:lastModifiedBy>
  <cp:revision>28</cp:revision>
  <dcterms:created xsi:type="dcterms:W3CDTF">2012-08-30T17:56:18Z</dcterms:created>
  <dcterms:modified xsi:type="dcterms:W3CDTF">2021-01-06T14:02:03Z</dcterms:modified>
</cp:coreProperties>
</file>