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5" r:id="rId4"/>
    <p:sldId id="306" r:id="rId5"/>
    <p:sldId id="307" r:id="rId6"/>
    <p:sldId id="312" r:id="rId7"/>
    <p:sldId id="308" r:id="rId8"/>
    <p:sldId id="309" r:id="rId9"/>
    <p:sldId id="310" r:id="rId1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5B11D7E-ED7F-4859-A0AB-C2D000243EAD}" type="datetimeFigureOut">
              <a:rPr lang="en-US"/>
              <a:pPr>
                <a:defRPr/>
              </a:pPr>
              <a:t>1/17/2021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DAB9DA4-3476-4C3D-8079-9F04C4497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425ED4C-984E-4D88-8525-65EFBF2CBEE5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F8F64E0-1542-45FA-9BEF-177EAC7C2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57C63-4FB0-4340-AEB0-A6D6A3CCC9A9}" type="slidenum">
              <a:rPr lang="en-US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5650"/>
            <a:ext cx="5153025" cy="38655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010" y="4873626"/>
            <a:ext cx="5261308" cy="4621483"/>
          </a:xfrm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16 Marcador de pie de página"/>
          <p:cNvSpPr>
            <a:spLocks noGrp="1"/>
          </p:cNvSpPr>
          <p:nvPr>
            <p:ph type="ftr" sz="quarter" idx="10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28 Marcador de número de diapositiva"/>
          <p:cNvSpPr>
            <a:spLocks noGrp="1"/>
          </p:cNvSpPr>
          <p:nvPr>
            <p:ph type="sldNum" sz="quarter" idx="11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B80F-4688-49AE-861D-20835D7C7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05A695-963D-41A4-8E78-8A7F68ED2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7F071-AAA7-449A-A3BD-52CD51B84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476B42-FCF5-4B86-B776-6AEFE5C47B7C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F9FC-6361-4D45-A5AE-4DEA03DDD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D0771A-8EA3-401A-A49C-9B4DFBBD62DF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D13C89-F476-4965-B5EC-74E49F5F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876E8-DA79-4210-BEAF-932D20822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DB8B12-9C33-4EEE-8EF5-6A734AAE9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2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D5639F-AA41-43A2-A799-FDB4D7B035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5" r:id="rId3"/>
    <p:sldLayoutId id="2147483899" r:id="rId4"/>
    <p:sldLayoutId id="2147483900" r:id="rId5"/>
    <p:sldLayoutId id="2147483896" r:id="rId6"/>
    <p:sldLayoutId id="21474839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 b="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 b="0" dirty="0">
              <a:solidFill>
                <a:srgbClr val="FFFF00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2: Competitive Advantage</a:t>
            </a:r>
            <a:br>
              <a:rPr lang="en-US" dirty="0"/>
            </a:br>
            <a:r>
              <a:rPr lang="en-US" dirty="0"/>
              <a:t>Follow Up Tesla</a:t>
            </a: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Competitive Strategy</a:t>
            </a:r>
          </a:p>
          <a:p>
            <a:r>
              <a:rPr lang="en-US"/>
              <a:t>Luis Garicano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strategy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Industry Analysis</a:t>
            </a:r>
          </a:p>
          <a:p>
            <a:pPr lvl="1"/>
            <a:r>
              <a:rPr lang="en-US" dirty="0"/>
              <a:t>Identify the external challenges</a:t>
            </a:r>
          </a:p>
          <a:p>
            <a:r>
              <a:rPr lang="en-US" dirty="0"/>
              <a:t>Identify competitive Advantages</a:t>
            </a:r>
          </a:p>
          <a:p>
            <a:pPr lvl="1"/>
            <a:r>
              <a:rPr lang="en-US" dirty="0"/>
              <a:t>Identify the strengths and weakness</a:t>
            </a:r>
          </a:p>
          <a:p>
            <a:pPr lvl="1"/>
            <a:r>
              <a:rPr lang="en-US" dirty="0"/>
              <a:t>Positioning, Capabilities</a:t>
            </a:r>
          </a:p>
          <a:p>
            <a:r>
              <a:rPr lang="en-US" dirty="0"/>
              <a:t>Formulate strategy</a:t>
            </a:r>
          </a:p>
          <a:p>
            <a:pPr lvl="1"/>
            <a:r>
              <a:rPr lang="en-US" dirty="0"/>
              <a:t>External Logic: How does it address external challenges?</a:t>
            </a:r>
          </a:p>
          <a:p>
            <a:pPr lvl="1"/>
            <a:r>
              <a:rPr lang="en-US" dirty="0"/>
              <a:t>Internal Logic: how does it fit with competitive advantages?</a:t>
            </a:r>
          </a:p>
        </p:txBody>
      </p:sp>
    </p:spTree>
    <p:extLst>
      <p:ext uri="{BB962C8B-B14F-4D97-AF65-F5344CB8AC3E}">
        <p14:creationId xmlns:p14="http://schemas.microsoft.com/office/powerpoint/2010/main" val="898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has entry been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Entry unattractive: A fragmented industry, highly competitive, with very thin margins and extremely low differentiation</a:t>
            </a:r>
          </a:p>
          <a:p>
            <a:r>
              <a:rPr lang="en-US" dirty="0"/>
              <a:t>Combination of high EOS and learning curves with very high switching costs</a:t>
            </a:r>
          </a:p>
        </p:txBody>
      </p:sp>
    </p:spTree>
    <p:extLst>
      <p:ext uri="{BB962C8B-B14F-4D97-AF65-F5344CB8AC3E}">
        <p14:creationId xmlns:p14="http://schemas.microsoft.com/office/powerpoint/2010/main" val="14010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ECONOMIES OF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High EOS:</a:t>
            </a:r>
          </a:p>
          <a:p>
            <a:pPr lvl="1"/>
            <a:r>
              <a:rPr lang="en-US" dirty="0"/>
              <a:t>not so much the manufacturing MES itself (compare MES 150k with a 60m worldwide market)</a:t>
            </a:r>
          </a:p>
          <a:p>
            <a:pPr lvl="1"/>
            <a:r>
              <a:rPr lang="en-US" dirty="0"/>
              <a:t>Large design fixed and sunk costs</a:t>
            </a:r>
          </a:p>
          <a:p>
            <a:pPr lvl="1"/>
            <a:r>
              <a:rPr lang="en-US" dirty="0"/>
              <a:t>Need for large distribution, service, after sale service network</a:t>
            </a:r>
          </a:p>
          <a:p>
            <a:pPr lvl="1"/>
            <a:r>
              <a:rPr lang="en-US" dirty="0"/>
              <a:t>Massive advertising expenditures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UNUSUALLY HIGH SWITCHING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many families, one of the largest purchases in their lives</a:t>
            </a:r>
          </a:p>
          <a:p>
            <a:endParaRPr lang="en-US" dirty="0"/>
          </a:p>
          <a:p>
            <a:r>
              <a:rPr lang="en-US" dirty="0"/>
              <a:t>Track record is crucial </a:t>
            </a:r>
          </a:p>
          <a:p>
            <a:pPr lvl="1"/>
            <a:r>
              <a:rPr lang="en-US" dirty="0"/>
              <a:t>Rates of defects</a:t>
            </a:r>
          </a:p>
          <a:p>
            <a:pPr lvl="1"/>
            <a:r>
              <a:rPr lang="en-US" dirty="0"/>
              <a:t>Safety record</a:t>
            </a:r>
          </a:p>
          <a:p>
            <a:pPr lvl="1"/>
            <a:r>
              <a:rPr lang="en-US" dirty="0"/>
              <a:t>Resale value</a:t>
            </a:r>
          </a:p>
          <a:p>
            <a:pPr lvl="1"/>
            <a:endParaRPr lang="en-US" dirty="0"/>
          </a:p>
          <a:p>
            <a:r>
              <a:rPr lang="en-US" dirty="0"/>
              <a:t>Consumer values long term commitment and long term record of the brand</a:t>
            </a:r>
          </a:p>
        </p:txBody>
      </p:sp>
    </p:spTree>
    <p:extLst>
      <p:ext uri="{BB962C8B-B14F-4D97-AF65-F5344CB8AC3E}">
        <p14:creationId xmlns:p14="http://schemas.microsoft.com/office/powerpoint/2010/main" val="429057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Massive learning curves, extremely complex product with thousands of spare parts requires multiple capabilities in manufacturing and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Tesla: Initial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/>
          <a:lstStyle/>
          <a:p>
            <a:r>
              <a:rPr lang="en-US" dirty="0"/>
              <a:t>What? Scope: High end sports car</a:t>
            </a:r>
          </a:p>
          <a:p>
            <a:r>
              <a:rPr lang="en-US" dirty="0"/>
              <a:t>Where? Competitive Advantage: WTP. Performance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Internal logic: </a:t>
            </a:r>
          </a:p>
          <a:p>
            <a:pPr lvl="2"/>
            <a:r>
              <a:rPr lang="en-US" dirty="0"/>
              <a:t>Alliance with Lotus allows for high end entry and fits with electric motor performance</a:t>
            </a:r>
          </a:p>
          <a:p>
            <a:pPr lvl="2"/>
            <a:r>
              <a:rPr lang="en-US" dirty="0"/>
              <a:t>Software expertise Silicon Valley fits with crucial battery management needs</a:t>
            </a:r>
          </a:p>
          <a:p>
            <a:pPr lvl="2"/>
            <a:r>
              <a:rPr lang="en-US" dirty="0"/>
              <a:t>No third party dealership</a:t>
            </a:r>
          </a:p>
          <a:p>
            <a:pPr lvl="2"/>
            <a:r>
              <a:rPr lang="en-US" dirty="0"/>
              <a:t>Simplicity of electric motor reduces design fixed costs </a:t>
            </a:r>
          </a:p>
          <a:p>
            <a:pPr lvl="1"/>
            <a:r>
              <a:rPr lang="en-US" dirty="0"/>
              <a:t>External logic: </a:t>
            </a:r>
          </a:p>
          <a:p>
            <a:pPr lvl="2"/>
            <a:r>
              <a:rPr lang="en-US" dirty="0"/>
              <a:t>Lack of MES less of problem in the high end, all have low volumes</a:t>
            </a:r>
          </a:p>
          <a:p>
            <a:pPr lvl="2"/>
            <a:r>
              <a:rPr lang="en-US" dirty="0"/>
              <a:t>Economize on advertising through performance, use of Hollywood stars. Create branding without advertising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Mass Market?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External fit of such strategy?</a:t>
            </a:r>
          </a:p>
          <a:p>
            <a:pPr lvl="1"/>
            <a:r>
              <a:rPr lang="en-US" dirty="0"/>
              <a:t>A crowded, low margin market</a:t>
            </a:r>
          </a:p>
          <a:p>
            <a:pPr lvl="1"/>
            <a:r>
              <a:rPr lang="en-US" dirty="0"/>
              <a:t>EV credits will disappear once large scale reached</a:t>
            </a:r>
          </a:p>
          <a:p>
            <a:pPr lvl="1"/>
            <a:r>
              <a:rPr lang="en-US" dirty="0"/>
              <a:t>Gas prices lower making EV </a:t>
            </a:r>
          </a:p>
          <a:p>
            <a:pPr lvl="1"/>
            <a:endParaRPr lang="en-US" dirty="0"/>
          </a:p>
          <a:p>
            <a:r>
              <a:rPr lang="en-US" dirty="0"/>
              <a:t>Internal fit of such strategy</a:t>
            </a:r>
          </a:p>
          <a:p>
            <a:pPr lvl="1"/>
            <a:r>
              <a:rPr lang="en-US" dirty="0"/>
              <a:t>Need for dealership network, after sales network</a:t>
            </a:r>
          </a:p>
          <a:p>
            <a:pPr lvl="1"/>
            <a:r>
              <a:rPr lang="en-US" dirty="0"/>
              <a:t>Lack of mass market capabilities</a:t>
            </a:r>
          </a:p>
          <a:p>
            <a:pPr lvl="1"/>
            <a:endParaRPr lang="en-US" dirty="0"/>
          </a:p>
          <a:p>
            <a:r>
              <a:rPr lang="en-US" dirty="0"/>
              <a:t>On the other hand it is key to try to establish standard for EV</a:t>
            </a:r>
          </a:p>
          <a:p>
            <a:pPr lvl="1"/>
            <a:r>
              <a:rPr lang="en-US" dirty="0"/>
              <a:t>Strategy in the batteries segment/allow access to IP</a:t>
            </a:r>
          </a:p>
        </p:txBody>
      </p:sp>
    </p:spTree>
    <p:extLst>
      <p:ext uri="{BB962C8B-B14F-4D97-AF65-F5344CB8AC3E}">
        <p14:creationId xmlns:p14="http://schemas.microsoft.com/office/powerpoint/2010/main" val="266433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 of explicit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Musk 2006 “secret memo” outlines a dynamic entry strategy starting from above</a:t>
            </a:r>
          </a:p>
          <a:p>
            <a:pPr lvl="1"/>
            <a:r>
              <a:rPr lang="en-US" dirty="0"/>
              <a:t>Guides expectations of future workers</a:t>
            </a:r>
          </a:p>
          <a:p>
            <a:pPr lvl="1"/>
            <a:r>
              <a:rPr lang="en-US" dirty="0"/>
              <a:t>Guides expectations of investors</a:t>
            </a:r>
          </a:p>
          <a:p>
            <a:pPr lvl="1"/>
            <a:r>
              <a:rPr lang="en-US" dirty="0"/>
              <a:t>Guides expectations of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14928</TotalTime>
  <Words>396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Session 2: Competitive Advantage Follow Up Tesla</vt:lpstr>
      <vt:lpstr>The process of strategy</vt:lpstr>
      <vt:lpstr>Why has entry been so hard?</vt:lpstr>
      <vt:lpstr>ECONOMIES OF SCALE</vt:lpstr>
      <vt:lpstr>UNUSUALLY HIGH SWITCHING COSTS</vt:lpstr>
      <vt:lpstr>CAPABILITIES</vt:lpstr>
      <vt:lpstr>Tesla: Initial Strategy</vt:lpstr>
      <vt:lpstr>Going Mass Market?</vt:lpstr>
      <vt:lpstr>Key role of explicit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38</cp:revision>
  <dcterms:created xsi:type="dcterms:W3CDTF">2012-08-30T17:56:18Z</dcterms:created>
  <dcterms:modified xsi:type="dcterms:W3CDTF">2021-01-17T08:51:34Z</dcterms:modified>
</cp:coreProperties>
</file>