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46"/>
  </p:notesMasterIdLst>
  <p:handoutMasterIdLst>
    <p:handoutMasterId r:id="rId47"/>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85" r:id="rId16"/>
    <p:sldId id="272" r:id="rId17"/>
    <p:sldId id="273" r:id="rId18"/>
    <p:sldId id="274" r:id="rId19"/>
    <p:sldId id="275" r:id="rId20"/>
    <p:sldId id="276" r:id="rId21"/>
    <p:sldId id="277" r:id="rId22"/>
    <p:sldId id="278" r:id="rId23"/>
    <p:sldId id="286" r:id="rId24"/>
    <p:sldId id="279" r:id="rId25"/>
    <p:sldId id="288" r:id="rId26"/>
    <p:sldId id="287" r:id="rId27"/>
    <p:sldId id="280" r:id="rId28"/>
    <p:sldId id="281" r:id="rId29"/>
    <p:sldId id="301" r:id="rId30"/>
    <p:sldId id="302" r:id="rId31"/>
    <p:sldId id="303" r:id="rId32"/>
    <p:sldId id="282" r:id="rId33"/>
    <p:sldId id="299" r:id="rId34"/>
    <p:sldId id="300" r:id="rId35"/>
    <p:sldId id="283" r:id="rId36"/>
    <p:sldId id="284" r:id="rId37"/>
    <p:sldId id="289" r:id="rId38"/>
    <p:sldId id="290" r:id="rId39"/>
    <p:sldId id="291" r:id="rId40"/>
    <p:sldId id="292" r:id="rId41"/>
    <p:sldId id="293" r:id="rId42"/>
    <p:sldId id="294" r:id="rId43"/>
    <p:sldId id="295" r:id="rId44"/>
    <p:sldId id="298" r:id="rId45"/>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49" autoAdjust="0"/>
    <p:restoredTop sz="94638" autoAdjust="0"/>
  </p:normalViewPr>
  <p:slideViewPr>
    <p:cSldViewPr>
      <p:cViewPr varScale="1">
        <p:scale>
          <a:sx n="77" d="100"/>
          <a:sy n="77" d="100"/>
        </p:scale>
        <p:origin x="1738" y="53"/>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5B11D7E-ED7F-4859-A0AB-C2D000243EAD}" type="datetimeFigureOut">
              <a:rPr lang="en-US"/>
              <a:pPr>
                <a:defRPr/>
              </a:pPr>
              <a:t>12/7/2020</a:t>
            </a:fld>
            <a:endParaRPr lang="en-U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2DAB9DA4-3476-4C3D-8079-9F04C4497010}" type="slidenum">
              <a:rPr lang="en-US"/>
              <a:pPr>
                <a:defRPr/>
              </a:pPr>
              <a:t>‹#›</a:t>
            </a:fld>
            <a:endParaRPr lang="en-US"/>
          </a:p>
        </p:txBody>
      </p:sp>
    </p:spTree>
    <p:extLst>
      <p:ext uri="{BB962C8B-B14F-4D97-AF65-F5344CB8AC3E}">
        <p14:creationId xmlns:p14="http://schemas.microsoft.com/office/powerpoint/2010/main" val="2496190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425ED4C-984E-4D88-8525-65EFBF2CBEE5}" type="datetimeFigureOut">
              <a:rPr lang="en-US"/>
              <a:pPr>
                <a:defRPr/>
              </a:pPr>
              <a:t>12/7/2020</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n-US"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F8F64E0-1542-45FA-9BEF-177EAC7C26F3}" type="slidenum">
              <a:rPr lang="en-US"/>
              <a:pPr>
                <a:defRPr/>
              </a:pPr>
              <a:t>‹#›</a:t>
            </a:fld>
            <a:endParaRPr lang="en-US"/>
          </a:p>
        </p:txBody>
      </p:sp>
    </p:spTree>
    <p:extLst>
      <p:ext uri="{BB962C8B-B14F-4D97-AF65-F5344CB8AC3E}">
        <p14:creationId xmlns:p14="http://schemas.microsoft.com/office/powerpoint/2010/main" val="7694940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6F457C63-4FB0-4340-AEB0-A6D6A3CCC9A9}" type="slidenum">
              <a:rPr lang="en-US"/>
              <a:pPr/>
              <a:t>1</a:t>
            </a:fld>
            <a:endParaRPr lang="en-US"/>
          </a:p>
        </p:txBody>
      </p:sp>
      <p:sp>
        <p:nvSpPr>
          <p:cNvPr id="22531" name="Rectangle 2"/>
          <p:cNvSpPr>
            <a:spLocks noGrp="1" noRot="1" noChangeAspect="1" noChangeArrowheads="1" noTextEdit="1"/>
          </p:cNvSpPr>
          <p:nvPr>
            <p:ph type="sldImg"/>
          </p:nvPr>
        </p:nvSpPr>
        <p:spPr>
          <a:xfrm>
            <a:off x="1101725" y="674688"/>
            <a:ext cx="4603750" cy="3454400"/>
          </a:xfrm>
          <a:ln/>
        </p:spPr>
      </p:sp>
      <p:sp>
        <p:nvSpPr>
          <p:cNvPr id="22532" name="Rectangle 3"/>
          <p:cNvSpPr>
            <a:spLocks noGrp="1" noChangeArrowheads="1"/>
          </p:cNvSpPr>
          <p:nvPr>
            <p:ph type="body" idx="1"/>
          </p:nvPr>
        </p:nvSpPr>
        <p:spPr>
          <a:xfrm>
            <a:off x="897434" y="4354286"/>
            <a:ext cx="5082480" cy="4129012"/>
          </a:xfrm>
          <a:noFill/>
          <a:ln/>
        </p:spPr>
        <p:txBody>
          <a:bodyPr/>
          <a:lstStyle/>
          <a:p>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35281E9-A19E-44C5-A1B7-72F16035F7AE}" type="slidenum">
              <a:rPr lang="en-US"/>
              <a:pPr/>
              <a:t>10</a:t>
            </a:fld>
            <a:endParaRPr lang="en-US"/>
          </a:p>
        </p:txBody>
      </p:sp>
      <p:sp>
        <p:nvSpPr>
          <p:cNvPr id="44035" name="Rectangle 2"/>
          <p:cNvSpPr>
            <a:spLocks noGrp="1" noRot="1" noChangeAspect="1" noChangeArrowheads="1" noTextEdit="1"/>
          </p:cNvSpPr>
          <p:nvPr>
            <p:ph type="sldImg"/>
          </p:nvPr>
        </p:nvSpPr>
        <p:spPr>
          <a:xfrm>
            <a:off x="1144588" y="684213"/>
            <a:ext cx="4570412" cy="3429000"/>
          </a:xfrm>
          <a:ln/>
        </p:spPr>
      </p:sp>
      <p:sp>
        <p:nvSpPr>
          <p:cNvPr id="44036" name="Rectangle 3"/>
          <p:cNvSpPr>
            <a:spLocks noGrp="1" noChangeArrowheads="1"/>
          </p:cNvSpPr>
          <p:nvPr>
            <p:ph type="body" idx="1"/>
          </p:nvPr>
        </p:nvSpPr>
        <p:spPr>
          <a:xfrm>
            <a:off x="913805" y="4343703"/>
            <a:ext cx="5030391" cy="4115405"/>
          </a:xfrm>
          <a:noFill/>
          <a:ln/>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92FC25BF-3837-4D76-99E5-7087B5D20421}" type="slidenum">
              <a:rPr lang="en-US"/>
              <a:pPr/>
              <a:t>11</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EE723B44-AB1A-4B9D-B974-F42B7239F747}" type="slidenum">
              <a:rPr lang="en-US"/>
              <a:pPr/>
              <a:t>12</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85313A37-D09C-41E0-AFF3-9D850A80AF1A}" type="slidenum">
              <a:rPr lang="en-US"/>
              <a:pPr/>
              <a:t>13</a:t>
            </a:fld>
            <a:endParaRPr lang="en-US"/>
          </a:p>
        </p:txBody>
      </p:sp>
      <p:sp>
        <p:nvSpPr>
          <p:cNvPr id="47107" name="Rectangle 2"/>
          <p:cNvSpPr>
            <a:spLocks noGrp="1" noRot="1" noChangeAspect="1" noChangeArrowheads="1" noTextEdit="1"/>
          </p:cNvSpPr>
          <p:nvPr>
            <p:ph type="sldImg"/>
          </p:nvPr>
        </p:nvSpPr>
        <p:spPr>
          <a:xfrm>
            <a:off x="1146175" y="685800"/>
            <a:ext cx="4568825" cy="3427413"/>
          </a:xfrm>
          <a:ln/>
        </p:spPr>
      </p:sp>
      <p:sp>
        <p:nvSpPr>
          <p:cNvPr id="47108" name="Rectangle 3"/>
          <p:cNvSpPr>
            <a:spLocks noGrp="1" noChangeArrowheads="1"/>
          </p:cNvSpPr>
          <p:nvPr>
            <p:ph type="body" idx="1"/>
          </p:nvPr>
        </p:nvSpPr>
        <p:spPr>
          <a:xfrm>
            <a:off x="913805" y="4343704"/>
            <a:ext cx="5030391" cy="4113892"/>
          </a:xfrm>
          <a:noFill/>
          <a:ln/>
        </p:spPr>
        <p:txBody>
          <a:bodyPr lIns="91967" tIns="45984" rIns="91967" bIns="45984"/>
          <a:lstStyle/>
          <a:p>
            <a:r>
              <a:rPr lang="en-US"/>
              <a:t>Provide the complete monopoly maximization story with explicit demand.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3E7ECA7C-0866-41C8-96FF-03C95BA33021}" type="slidenum">
              <a:rPr lang="en-US"/>
              <a:pPr/>
              <a:t>14</a:t>
            </a:fld>
            <a:endParaRPr lang="en-US"/>
          </a:p>
        </p:txBody>
      </p:sp>
      <p:sp>
        <p:nvSpPr>
          <p:cNvPr id="48131" name="Rectangle 2"/>
          <p:cNvSpPr>
            <a:spLocks noGrp="1" noRot="1" noChangeAspect="1" noChangeArrowheads="1" noTextEdit="1"/>
          </p:cNvSpPr>
          <p:nvPr>
            <p:ph type="sldImg"/>
          </p:nvPr>
        </p:nvSpPr>
        <p:spPr>
          <a:xfrm>
            <a:off x="1144588" y="684213"/>
            <a:ext cx="4570412" cy="3429000"/>
          </a:xfrm>
          <a:ln/>
        </p:spPr>
      </p:sp>
      <p:sp>
        <p:nvSpPr>
          <p:cNvPr id="48132" name="Rectangle 3"/>
          <p:cNvSpPr>
            <a:spLocks noGrp="1" noChangeArrowheads="1"/>
          </p:cNvSpPr>
          <p:nvPr>
            <p:ph type="body" idx="1"/>
          </p:nvPr>
        </p:nvSpPr>
        <p:spPr>
          <a:xfrm>
            <a:off x="913805" y="4343703"/>
            <a:ext cx="5030391" cy="4115405"/>
          </a:xfrm>
          <a:noFill/>
          <a:ln/>
        </p:spPr>
        <p:txBody>
          <a:bodyPr/>
          <a:lstStyle/>
          <a:p>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76C89D5-289C-4B4D-BC91-DAEB1B3B38FF}" type="slidenum">
              <a:rPr lang="en-US"/>
              <a:pPr/>
              <a:t>16</a:t>
            </a:fld>
            <a:endParaRPr lang="en-US"/>
          </a:p>
        </p:txBody>
      </p:sp>
      <p:sp>
        <p:nvSpPr>
          <p:cNvPr id="50179" name="Rectangle 2"/>
          <p:cNvSpPr>
            <a:spLocks noGrp="1" noRot="1" noChangeAspect="1" noChangeArrowheads="1" noTextEdit="1"/>
          </p:cNvSpPr>
          <p:nvPr>
            <p:ph type="sldImg"/>
          </p:nvPr>
        </p:nvSpPr>
        <p:spPr>
          <a:xfrm>
            <a:off x="1178719" y="684893"/>
            <a:ext cx="4500563" cy="3429000"/>
          </a:xfrm>
          <a:ln/>
        </p:spPr>
      </p:sp>
      <p:sp>
        <p:nvSpPr>
          <p:cNvPr id="50180" name="Rectangle 3"/>
          <p:cNvSpPr>
            <a:spLocks noGrp="1" noChangeArrowheads="1"/>
          </p:cNvSpPr>
          <p:nvPr>
            <p:ph type="body" idx="1"/>
          </p:nvPr>
        </p:nvSpPr>
        <p:spPr>
          <a:xfrm>
            <a:off x="913805" y="4343703"/>
            <a:ext cx="5030391" cy="4115405"/>
          </a:xfrm>
          <a:noFill/>
          <a:ln/>
        </p:spPr>
        <p:txBody>
          <a:bodyPr/>
          <a:lstStyle/>
          <a:p>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A24D238C-6B58-404B-ACD3-2892C08400D6}" type="slidenum">
              <a:rPr lang="en-US"/>
              <a:pPr/>
              <a:t>17</a:t>
            </a:fld>
            <a:endParaRPr lang="en-US"/>
          </a:p>
        </p:txBody>
      </p:sp>
      <p:sp>
        <p:nvSpPr>
          <p:cNvPr id="51203" name="Rectangle 2"/>
          <p:cNvSpPr>
            <a:spLocks noGrp="1" noRot="1" noChangeAspect="1" noChangeArrowheads="1" noTextEdit="1"/>
          </p:cNvSpPr>
          <p:nvPr>
            <p:ph type="sldImg"/>
          </p:nvPr>
        </p:nvSpPr>
        <p:spPr>
          <a:xfrm>
            <a:off x="1178719" y="684893"/>
            <a:ext cx="4500563" cy="3429000"/>
          </a:xfrm>
          <a:ln/>
        </p:spPr>
      </p:sp>
      <p:sp>
        <p:nvSpPr>
          <p:cNvPr id="51204" name="Rectangle 3"/>
          <p:cNvSpPr>
            <a:spLocks noGrp="1" noChangeArrowheads="1"/>
          </p:cNvSpPr>
          <p:nvPr>
            <p:ph type="body" idx="1"/>
          </p:nvPr>
        </p:nvSpPr>
        <p:spPr>
          <a:xfrm>
            <a:off x="913805" y="4343703"/>
            <a:ext cx="5030391" cy="4115405"/>
          </a:xfrm>
          <a:noFill/>
          <a:ln/>
        </p:spPr>
        <p:txBody>
          <a:bodyPr/>
          <a:lstStyle/>
          <a:p>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0FEA5936-6835-440E-B08A-A55D34981120}" type="slidenum">
              <a:rPr lang="en-US"/>
              <a:pPr/>
              <a:t>18</a:t>
            </a:fld>
            <a:endParaRPr lang="en-US"/>
          </a:p>
        </p:txBody>
      </p:sp>
      <p:sp>
        <p:nvSpPr>
          <p:cNvPr id="52227" name="Rectangle 2"/>
          <p:cNvSpPr>
            <a:spLocks noGrp="1" noRot="1" noChangeAspect="1" noChangeArrowheads="1" noTextEdit="1"/>
          </p:cNvSpPr>
          <p:nvPr>
            <p:ph type="sldImg"/>
          </p:nvPr>
        </p:nvSpPr>
        <p:spPr>
          <a:xfrm>
            <a:off x="1178719" y="684893"/>
            <a:ext cx="4500563" cy="3429000"/>
          </a:xfrm>
          <a:ln/>
        </p:spPr>
      </p:sp>
      <p:sp>
        <p:nvSpPr>
          <p:cNvPr id="52228" name="Rectangle 3"/>
          <p:cNvSpPr>
            <a:spLocks noGrp="1" noChangeArrowheads="1"/>
          </p:cNvSpPr>
          <p:nvPr>
            <p:ph type="body" idx="1"/>
          </p:nvPr>
        </p:nvSpPr>
        <p:spPr>
          <a:xfrm>
            <a:off x="913805" y="4343703"/>
            <a:ext cx="5030391" cy="4115405"/>
          </a:xfrm>
          <a:noFill/>
          <a:ln/>
        </p:spPr>
        <p:txBody>
          <a:bodyPr/>
          <a:lstStyle/>
          <a:p>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D7BC2923-3FF5-4A26-B59D-27A67D450E29}" type="slidenum">
              <a:rPr lang="en-US"/>
              <a:pPr/>
              <a:t>19</a:t>
            </a:fld>
            <a:endParaRPr lang="en-US"/>
          </a:p>
        </p:txBody>
      </p:sp>
      <p:sp>
        <p:nvSpPr>
          <p:cNvPr id="53251" name="Rectangle 2"/>
          <p:cNvSpPr>
            <a:spLocks noGrp="1" noRot="1" noChangeAspect="1" noChangeArrowheads="1" noTextEdit="1"/>
          </p:cNvSpPr>
          <p:nvPr>
            <p:ph type="sldImg"/>
          </p:nvPr>
        </p:nvSpPr>
        <p:spPr>
          <a:xfrm>
            <a:off x="1178719" y="686405"/>
            <a:ext cx="4499075" cy="3427489"/>
          </a:xfrm>
          <a:ln/>
        </p:spPr>
      </p:sp>
      <p:sp>
        <p:nvSpPr>
          <p:cNvPr id="53252" name="Rectangle 3"/>
          <p:cNvSpPr>
            <a:spLocks noGrp="1" noChangeArrowheads="1"/>
          </p:cNvSpPr>
          <p:nvPr>
            <p:ph type="body" idx="1"/>
          </p:nvPr>
        </p:nvSpPr>
        <p:spPr>
          <a:xfrm>
            <a:off x="913805" y="4342190"/>
            <a:ext cx="5025926" cy="4112381"/>
          </a:xfrm>
          <a:noFill/>
          <a:ln/>
        </p:spPr>
        <p:txBody>
          <a:bodyPr/>
          <a:lstStyle/>
          <a:p>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1370735E-E914-4619-BEBE-8B21568487E8}" type="slidenum">
              <a:rPr lang="en-US"/>
              <a:pPr/>
              <a:t>20</a:t>
            </a:fld>
            <a:endParaRPr lang="en-US"/>
          </a:p>
        </p:txBody>
      </p:sp>
      <p:sp>
        <p:nvSpPr>
          <p:cNvPr id="54275" name="Rectangle 2"/>
          <p:cNvSpPr>
            <a:spLocks noGrp="1" noRot="1" noChangeAspect="1" noChangeArrowheads="1" noTextEdit="1"/>
          </p:cNvSpPr>
          <p:nvPr>
            <p:ph type="sldImg"/>
          </p:nvPr>
        </p:nvSpPr>
        <p:spPr>
          <a:xfrm>
            <a:off x="1180207" y="684893"/>
            <a:ext cx="4500563" cy="3429000"/>
          </a:xfrm>
          <a:ln/>
        </p:spPr>
      </p:sp>
      <p:sp>
        <p:nvSpPr>
          <p:cNvPr id="54276" name="Rectangle 3"/>
          <p:cNvSpPr>
            <a:spLocks noGrp="1" noChangeArrowheads="1"/>
          </p:cNvSpPr>
          <p:nvPr>
            <p:ph type="body" idx="1"/>
          </p:nvPr>
        </p:nvSpPr>
        <p:spPr>
          <a:xfrm>
            <a:off x="913805" y="4343703"/>
            <a:ext cx="5030391" cy="4115405"/>
          </a:xfrm>
          <a:noFill/>
          <a:ln/>
        </p:spPr>
        <p:txBody>
          <a:bodyPr/>
          <a:lstStyle/>
          <a:p>
            <a:r>
              <a:rPr lang="en-US" dirty="0"/>
              <a:t>Game theory makes prediction about behavior.  We will reach these predictions by assuming full rationality.  You may wonder whether people are really so rational.  (Similarly, in the demand and supply experiment you it is clear that people do not really compute demands and supplies.)</a:t>
            </a:r>
          </a:p>
          <a:p>
            <a:r>
              <a:rPr lang="en-US" dirty="0"/>
              <a:t>The point, again, is that the concept of equilibrium under perfect rationality is a pretty good tool to understand aggregate behavior.  People may not solve complex optimization problems but use heuristics that they update every so often.  In addition, more successful agents are selected by markets (survivor explanation).  Concept of “as if” rational.  Give story of the spider webs in the desert.  The rationality assumption should be taken metaphorically rather than literally.  Metaphorical in the sense that it capture some features that are qualitatively important. </a:t>
            </a:r>
          </a:p>
          <a:p>
            <a:r>
              <a:rPr lang="en-US" sz="900" dirty="0"/>
              <a:t>What determines price competition in an industry?</a:t>
            </a:r>
          </a:p>
          <a:p>
            <a:r>
              <a:rPr lang="en-US" sz="900" dirty="0"/>
              <a:t>Why are some firms able to coordinate their pricing behavior and make large profits while other firms engage in vicious price wars?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10E8074B-0CA9-4CB5-ABBC-4A0705005587}" type="slidenum">
              <a:rPr lang="en-US"/>
              <a:pPr/>
              <a:t>2</a:t>
            </a:fld>
            <a:endParaRPr lang="en-US"/>
          </a:p>
        </p:txBody>
      </p:sp>
      <p:sp>
        <p:nvSpPr>
          <p:cNvPr id="35843" name="Rectangle 2"/>
          <p:cNvSpPr>
            <a:spLocks noGrp="1" noRot="1" noChangeAspect="1" noChangeArrowheads="1" noTextEdit="1"/>
          </p:cNvSpPr>
          <p:nvPr>
            <p:ph type="sldImg"/>
          </p:nvPr>
        </p:nvSpPr>
        <p:spPr>
          <a:xfrm>
            <a:off x="1180207" y="684893"/>
            <a:ext cx="4500563" cy="3429000"/>
          </a:xfrm>
          <a:ln/>
        </p:spPr>
      </p:sp>
      <p:sp>
        <p:nvSpPr>
          <p:cNvPr id="35844" name="Rectangle 3"/>
          <p:cNvSpPr>
            <a:spLocks noGrp="1" noChangeArrowheads="1"/>
          </p:cNvSpPr>
          <p:nvPr>
            <p:ph type="body" idx="1"/>
          </p:nvPr>
        </p:nvSpPr>
        <p:spPr>
          <a:xfrm>
            <a:off x="913805" y="4343703"/>
            <a:ext cx="5030391" cy="4115405"/>
          </a:xfrm>
          <a:noFill/>
          <a:ln/>
        </p:spPr>
        <p:txBody>
          <a:bodyPr/>
          <a:lstStyle/>
          <a:p>
            <a:r>
              <a:rPr lang="en-US" dirty="0"/>
              <a:t>Game theory makes prediction about behavior.  We will reach these predictions by assuming full rationality.  You may wonder whether people are really so rational.  (Similarly, in the demand and supply experiment you it is clear that people do not really compute demands and supplies.)</a:t>
            </a:r>
          </a:p>
          <a:p>
            <a:r>
              <a:rPr lang="en-US" dirty="0"/>
              <a:t>The point, again, is that the concept of equilibrium under perfect rationality is a pretty good tool to understand aggregate behavior.  People may not solve complex optimization problems but use heuristics that they update every so often.  In addition, more successful agents are selected by markets (survivor explanation).  Concept of “as if” rational.  Give story of the spider webs in the desert.  The rationality assumption should be taken metaphorically rather than literally.  Metaphorical in the sense that it capture some features that are qualitatively important. </a:t>
            </a:r>
          </a:p>
          <a:p>
            <a:r>
              <a:rPr lang="en-US" sz="900" dirty="0"/>
              <a:t>What determines price competition in an industry?</a:t>
            </a:r>
          </a:p>
          <a:p>
            <a:r>
              <a:rPr lang="en-US" sz="900" dirty="0"/>
              <a:t>Why are some firms able to coordinate their pricing behavior and make large profits while other firms engage in vicious price wars?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7C36A590-0F04-42C2-9445-4C25BD74D99B}" type="slidenum">
              <a:rPr lang="en-US"/>
              <a:pPr/>
              <a:t>21</a:t>
            </a:fld>
            <a:endParaRPr lang="en-US"/>
          </a:p>
        </p:txBody>
      </p:sp>
      <p:sp>
        <p:nvSpPr>
          <p:cNvPr id="55299" name="Rectangle 2"/>
          <p:cNvSpPr>
            <a:spLocks noGrp="1" noRot="1" noChangeAspect="1" noChangeArrowheads="1" noTextEdit="1"/>
          </p:cNvSpPr>
          <p:nvPr>
            <p:ph type="sldImg"/>
          </p:nvPr>
        </p:nvSpPr>
        <p:spPr>
          <a:xfrm>
            <a:off x="1178719" y="684893"/>
            <a:ext cx="4500563" cy="3429000"/>
          </a:xfrm>
          <a:ln/>
        </p:spPr>
      </p:sp>
      <p:sp>
        <p:nvSpPr>
          <p:cNvPr id="55300" name="Rectangle 3"/>
          <p:cNvSpPr>
            <a:spLocks noGrp="1" noChangeArrowheads="1"/>
          </p:cNvSpPr>
          <p:nvPr>
            <p:ph type="body" idx="1"/>
          </p:nvPr>
        </p:nvSpPr>
        <p:spPr>
          <a:xfrm>
            <a:off x="913805" y="4343703"/>
            <a:ext cx="5030391" cy="4115405"/>
          </a:xfrm>
          <a:noFill/>
          <a:ln/>
        </p:spPr>
        <p:txBody>
          <a:bodyPr/>
          <a:lstStyle/>
          <a:p>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0DCCF9F-3FA1-4346-B206-3110D43936E6}" type="slidenum">
              <a:rPr lang="en-US"/>
              <a:pPr/>
              <a:t>22</a:t>
            </a:fld>
            <a:endParaRPr lang="en-US"/>
          </a:p>
        </p:txBody>
      </p:sp>
      <p:sp>
        <p:nvSpPr>
          <p:cNvPr id="56323" name="Rectangle 2"/>
          <p:cNvSpPr>
            <a:spLocks noGrp="1" noRot="1" noChangeAspect="1" noChangeArrowheads="1" noTextEdit="1"/>
          </p:cNvSpPr>
          <p:nvPr>
            <p:ph type="sldImg"/>
          </p:nvPr>
        </p:nvSpPr>
        <p:spPr>
          <a:xfrm>
            <a:off x="1178719" y="684893"/>
            <a:ext cx="4500563" cy="3429000"/>
          </a:xfrm>
          <a:ln/>
        </p:spPr>
      </p:sp>
      <p:sp>
        <p:nvSpPr>
          <p:cNvPr id="56324" name="Rectangle 3"/>
          <p:cNvSpPr>
            <a:spLocks noGrp="1" noChangeArrowheads="1"/>
          </p:cNvSpPr>
          <p:nvPr>
            <p:ph type="body" idx="1"/>
          </p:nvPr>
        </p:nvSpPr>
        <p:spPr>
          <a:xfrm>
            <a:off x="913805" y="4343703"/>
            <a:ext cx="5030391" cy="4115405"/>
          </a:xfrm>
          <a:noFill/>
          <a:ln/>
        </p:spPr>
        <p:txBody>
          <a:bodyPr/>
          <a:lstStyle/>
          <a:p>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6DDFF3A-48DF-4F7E-8C61-18B1701B6C4C}" type="slidenum">
              <a:rPr lang="en-US"/>
              <a:pPr/>
              <a:t>24</a:t>
            </a:fld>
            <a:endParaRPr lang="en-US"/>
          </a:p>
        </p:txBody>
      </p:sp>
      <p:sp>
        <p:nvSpPr>
          <p:cNvPr id="57347" name="Rectangle 2"/>
          <p:cNvSpPr>
            <a:spLocks noGrp="1" noRot="1" noChangeAspect="1" noChangeArrowheads="1" noTextEdit="1"/>
          </p:cNvSpPr>
          <p:nvPr>
            <p:ph type="sldImg"/>
          </p:nvPr>
        </p:nvSpPr>
        <p:spPr>
          <a:xfrm>
            <a:off x="1178719" y="684893"/>
            <a:ext cx="4500563" cy="3429000"/>
          </a:xfrm>
          <a:ln/>
        </p:spPr>
      </p:sp>
      <p:sp>
        <p:nvSpPr>
          <p:cNvPr id="57348" name="Rectangle 3"/>
          <p:cNvSpPr>
            <a:spLocks noGrp="1" noChangeArrowheads="1"/>
          </p:cNvSpPr>
          <p:nvPr>
            <p:ph type="body" idx="1"/>
          </p:nvPr>
        </p:nvSpPr>
        <p:spPr>
          <a:xfrm>
            <a:off x="915294" y="4343703"/>
            <a:ext cx="5027414" cy="4115405"/>
          </a:xfrm>
          <a:noFill/>
          <a:ln/>
        </p:spPr>
        <p:txBody>
          <a:bodyPr/>
          <a:lstStyle/>
          <a:p>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6DDFF3A-48DF-4F7E-8C61-18B1701B6C4C}" type="slidenum">
              <a:rPr lang="en-US"/>
              <a:pPr/>
              <a:t>25</a:t>
            </a:fld>
            <a:endParaRPr lang="en-US"/>
          </a:p>
        </p:txBody>
      </p:sp>
      <p:sp>
        <p:nvSpPr>
          <p:cNvPr id="57347" name="Rectangle 2"/>
          <p:cNvSpPr>
            <a:spLocks noGrp="1" noRot="1" noChangeAspect="1" noChangeArrowheads="1" noTextEdit="1"/>
          </p:cNvSpPr>
          <p:nvPr>
            <p:ph type="sldImg"/>
          </p:nvPr>
        </p:nvSpPr>
        <p:spPr>
          <a:xfrm>
            <a:off x="1144588" y="684213"/>
            <a:ext cx="4570412" cy="3429000"/>
          </a:xfrm>
          <a:ln/>
        </p:spPr>
      </p:sp>
      <p:sp>
        <p:nvSpPr>
          <p:cNvPr id="57348" name="Rectangle 3"/>
          <p:cNvSpPr>
            <a:spLocks noGrp="1" noChangeArrowheads="1"/>
          </p:cNvSpPr>
          <p:nvPr>
            <p:ph type="body" idx="1"/>
          </p:nvPr>
        </p:nvSpPr>
        <p:spPr>
          <a:xfrm>
            <a:off x="915294" y="4343703"/>
            <a:ext cx="5027414" cy="4115405"/>
          </a:xfrm>
          <a:noFill/>
          <a:ln/>
        </p:spPr>
        <p:txBody>
          <a:bodyPr/>
          <a:lstStyle/>
          <a:p>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6DDFF3A-48DF-4F7E-8C61-18B1701B6C4C}" type="slidenum">
              <a:rPr lang="en-US"/>
              <a:pPr/>
              <a:t>26</a:t>
            </a:fld>
            <a:endParaRPr lang="en-US"/>
          </a:p>
        </p:txBody>
      </p:sp>
      <p:sp>
        <p:nvSpPr>
          <p:cNvPr id="57347" name="Rectangle 2"/>
          <p:cNvSpPr>
            <a:spLocks noGrp="1" noRot="1" noChangeAspect="1" noChangeArrowheads="1" noTextEdit="1"/>
          </p:cNvSpPr>
          <p:nvPr>
            <p:ph type="sldImg"/>
          </p:nvPr>
        </p:nvSpPr>
        <p:spPr>
          <a:xfrm>
            <a:off x="1144588" y="684213"/>
            <a:ext cx="4570412" cy="3429000"/>
          </a:xfrm>
          <a:ln/>
        </p:spPr>
      </p:sp>
      <p:sp>
        <p:nvSpPr>
          <p:cNvPr id="57348" name="Rectangle 3"/>
          <p:cNvSpPr>
            <a:spLocks noGrp="1" noChangeArrowheads="1"/>
          </p:cNvSpPr>
          <p:nvPr>
            <p:ph type="body" idx="1"/>
          </p:nvPr>
        </p:nvSpPr>
        <p:spPr>
          <a:xfrm>
            <a:off x="915294" y="4343703"/>
            <a:ext cx="5027414" cy="4115405"/>
          </a:xfrm>
          <a:noFill/>
          <a:ln/>
        </p:spPr>
        <p:txBody>
          <a:bodyPr/>
          <a:lstStyle/>
          <a:p>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68316F21-7CAC-4C80-BFA9-B260995B26B2}" type="slidenum">
              <a:rPr lang="en-US"/>
              <a:pPr/>
              <a:t>27</a:t>
            </a:fld>
            <a:endParaRPr lang="en-US"/>
          </a:p>
        </p:txBody>
      </p:sp>
      <p:sp>
        <p:nvSpPr>
          <p:cNvPr id="58371" name="Rectangle 2"/>
          <p:cNvSpPr>
            <a:spLocks noGrp="1" noRot="1" noChangeAspect="1" noChangeArrowheads="1" noTextEdit="1"/>
          </p:cNvSpPr>
          <p:nvPr>
            <p:ph type="sldImg"/>
          </p:nvPr>
        </p:nvSpPr>
        <p:spPr>
          <a:xfrm>
            <a:off x="1178719" y="684893"/>
            <a:ext cx="4500563" cy="3429000"/>
          </a:xfrm>
          <a:ln/>
        </p:spPr>
      </p:sp>
      <p:sp>
        <p:nvSpPr>
          <p:cNvPr id="58372" name="Rectangle 3"/>
          <p:cNvSpPr>
            <a:spLocks noGrp="1" noChangeArrowheads="1"/>
          </p:cNvSpPr>
          <p:nvPr>
            <p:ph type="body" idx="1"/>
          </p:nvPr>
        </p:nvSpPr>
        <p:spPr>
          <a:xfrm>
            <a:off x="913805" y="4343703"/>
            <a:ext cx="5030391" cy="4115405"/>
          </a:xfrm>
          <a:noFill/>
          <a:ln/>
        </p:spPr>
        <p:txBody>
          <a:bodyPr/>
          <a:lstStyle/>
          <a:p>
            <a:endParaRPr 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AAC7EAD-3B0F-48FE-AD17-842CB91EC2F3}" type="slidenum">
              <a:rPr lang="en-US"/>
              <a:pPr/>
              <a:t>28</a:t>
            </a:fld>
            <a:endParaRPr lang="en-US"/>
          </a:p>
        </p:txBody>
      </p:sp>
      <p:sp>
        <p:nvSpPr>
          <p:cNvPr id="59395" name="Rectangle 2"/>
          <p:cNvSpPr>
            <a:spLocks noGrp="1" noRot="1" noChangeAspect="1" noChangeArrowheads="1" noTextEdit="1"/>
          </p:cNvSpPr>
          <p:nvPr>
            <p:ph type="sldImg"/>
          </p:nvPr>
        </p:nvSpPr>
        <p:spPr>
          <a:xfrm>
            <a:off x="1144588" y="684213"/>
            <a:ext cx="4570412" cy="3429000"/>
          </a:xfrm>
          <a:ln/>
        </p:spPr>
      </p:sp>
      <p:sp>
        <p:nvSpPr>
          <p:cNvPr id="59396" name="Rectangle 3"/>
          <p:cNvSpPr>
            <a:spLocks noGrp="1" noChangeArrowheads="1"/>
          </p:cNvSpPr>
          <p:nvPr>
            <p:ph type="body" idx="1"/>
          </p:nvPr>
        </p:nvSpPr>
        <p:spPr>
          <a:xfrm>
            <a:off x="913805" y="4343703"/>
            <a:ext cx="5030391" cy="4115405"/>
          </a:xfrm>
          <a:noFill/>
          <a:ln/>
        </p:spPr>
        <p:txBody>
          <a:bodyPr/>
          <a:lstStyle/>
          <a:p>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A38BDB0-9EC8-492D-B84E-082A912E8BE3}" type="slidenum">
              <a:rPr lang="en-US"/>
              <a:pPr/>
              <a:t>32</a:t>
            </a:fld>
            <a:endParaRPr lang="en-US"/>
          </a:p>
        </p:txBody>
      </p:sp>
      <p:sp>
        <p:nvSpPr>
          <p:cNvPr id="60419" name="Rectangle 2"/>
          <p:cNvSpPr>
            <a:spLocks noGrp="1" noRot="1" noChangeAspect="1" noChangeArrowheads="1" noTextEdit="1"/>
          </p:cNvSpPr>
          <p:nvPr>
            <p:ph type="sldImg"/>
          </p:nvPr>
        </p:nvSpPr>
        <p:spPr>
          <a:xfrm>
            <a:off x="1178719" y="684893"/>
            <a:ext cx="4500563" cy="3429000"/>
          </a:xfrm>
          <a:ln/>
        </p:spPr>
      </p:sp>
      <p:sp>
        <p:nvSpPr>
          <p:cNvPr id="60420" name="Rectangle 3"/>
          <p:cNvSpPr>
            <a:spLocks noGrp="1" noChangeArrowheads="1"/>
          </p:cNvSpPr>
          <p:nvPr>
            <p:ph type="body" idx="1"/>
          </p:nvPr>
        </p:nvSpPr>
        <p:spPr>
          <a:xfrm>
            <a:off x="913805" y="4343703"/>
            <a:ext cx="5030391" cy="4115405"/>
          </a:xfrm>
          <a:noFill/>
          <a:ln/>
        </p:spPr>
        <p:txBody>
          <a:bodyPr/>
          <a:lstStyle/>
          <a:p>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23C43A98-C358-4CA7-88B3-C53B094B4B55}" type="slidenum">
              <a:rPr lang="en-US"/>
              <a:pPr/>
              <a:t>33</a:t>
            </a:fld>
            <a:endParaRPr lang="en-US"/>
          </a:p>
        </p:txBody>
      </p:sp>
      <p:sp>
        <p:nvSpPr>
          <p:cNvPr id="63491" name="Rectangle 2"/>
          <p:cNvSpPr>
            <a:spLocks noGrp="1" noRot="1" noChangeAspect="1" noChangeArrowheads="1" noTextEdit="1"/>
          </p:cNvSpPr>
          <p:nvPr>
            <p:ph type="sldImg"/>
          </p:nvPr>
        </p:nvSpPr>
        <p:spPr>
          <a:xfrm>
            <a:off x="1178719" y="684893"/>
            <a:ext cx="4500563" cy="3429000"/>
          </a:xfrm>
          <a:ln/>
        </p:spPr>
      </p:sp>
      <p:sp>
        <p:nvSpPr>
          <p:cNvPr id="63492" name="Rectangle 3"/>
          <p:cNvSpPr>
            <a:spLocks noGrp="1" noChangeArrowheads="1"/>
          </p:cNvSpPr>
          <p:nvPr>
            <p:ph type="body" idx="1"/>
          </p:nvPr>
        </p:nvSpPr>
        <p:spPr>
          <a:xfrm>
            <a:off x="913805" y="4343703"/>
            <a:ext cx="5030391" cy="4115405"/>
          </a:xfrm>
          <a:noFill/>
          <a:ln/>
        </p:spPr>
        <p:txBody>
          <a:bodyPr/>
          <a:lstStyle/>
          <a:p>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F7FEC19F-D97D-4346-94A2-26E1456B8E77}" type="slidenum">
              <a:rPr lang="en-US"/>
              <a:pPr/>
              <a:t>34</a:t>
            </a:fld>
            <a:endParaRPr lang="en-US"/>
          </a:p>
        </p:txBody>
      </p:sp>
      <p:sp>
        <p:nvSpPr>
          <p:cNvPr id="64515" name="Rectangle 2"/>
          <p:cNvSpPr>
            <a:spLocks noGrp="1" noRot="1" noChangeAspect="1" noChangeArrowheads="1" noTextEdit="1"/>
          </p:cNvSpPr>
          <p:nvPr>
            <p:ph type="sldImg"/>
          </p:nvPr>
        </p:nvSpPr>
        <p:spPr>
          <a:xfrm>
            <a:off x="1178719" y="684893"/>
            <a:ext cx="4500563" cy="3429000"/>
          </a:xfrm>
          <a:ln/>
        </p:spPr>
      </p:sp>
      <p:sp>
        <p:nvSpPr>
          <p:cNvPr id="64516" name="Rectangle 3"/>
          <p:cNvSpPr>
            <a:spLocks noGrp="1" noChangeArrowheads="1"/>
          </p:cNvSpPr>
          <p:nvPr>
            <p:ph type="body" idx="1"/>
          </p:nvPr>
        </p:nvSpPr>
        <p:spPr>
          <a:xfrm>
            <a:off x="913805" y="4343703"/>
            <a:ext cx="5030391" cy="4115405"/>
          </a:xfrm>
          <a:noFill/>
          <a:ln/>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EC6CB57B-B0F6-4B33-B8A6-26830298CEA1}" type="slidenum">
              <a:rPr lang="en-US"/>
              <a:pPr/>
              <a:t>3</a:t>
            </a:fld>
            <a:endParaRPr lang="en-US"/>
          </a:p>
        </p:txBody>
      </p:sp>
      <p:sp>
        <p:nvSpPr>
          <p:cNvPr id="36867" name="Rectangle 2"/>
          <p:cNvSpPr>
            <a:spLocks noGrp="1" noRot="1" noChangeAspect="1" noChangeArrowheads="1" noTextEdit="1"/>
          </p:cNvSpPr>
          <p:nvPr>
            <p:ph type="sldImg"/>
          </p:nvPr>
        </p:nvSpPr>
        <p:spPr>
          <a:xfrm>
            <a:off x="1180207" y="684893"/>
            <a:ext cx="4500563" cy="3429000"/>
          </a:xfrm>
          <a:ln/>
        </p:spPr>
      </p:sp>
      <p:sp>
        <p:nvSpPr>
          <p:cNvPr id="36868" name="Rectangle 3"/>
          <p:cNvSpPr>
            <a:spLocks noGrp="1" noChangeArrowheads="1"/>
          </p:cNvSpPr>
          <p:nvPr>
            <p:ph type="body" idx="1"/>
          </p:nvPr>
        </p:nvSpPr>
        <p:spPr>
          <a:xfrm>
            <a:off x="913805" y="4343703"/>
            <a:ext cx="5030391" cy="4115405"/>
          </a:xfrm>
          <a:noFill/>
          <a:ln/>
        </p:spPr>
        <p:txBody>
          <a:bodyPr/>
          <a:lstStyle/>
          <a:p>
            <a:r>
              <a:rPr lang="en-US" dirty="0"/>
              <a:t>Game theory makes prediction about behavior.  We will reach these predictions by assuming full rationality.  You may wonder whether people are really so rational.  (Similarly, in the demand and supply experiment you it is clear that people do not really compute demands and supplies.)</a:t>
            </a:r>
          </a:p>
          <a:p>
            <a:r>
              <a:rPr lang="en-US" dirty="0"/>
              <a:t>The point, again, is that the concept of equilibrium under perfect rationality is a pretty good tool to understand aggregate behavior.  People may not solve complex optimization problems but use heuristics that they update every so often.  In addition, more successful agents are selected by markets (survivor explanation).  Concept of “as if” rational.  Give story of the spider webs in the desert.  The rationality assumption should be taken metaphorically rather than literally.  Metaphorical in the sense that it capture some features that are qualitatively important. </a:t>
            </a:r>
          </a:p>
          <a:p>
            <a:r>
              <a:rPr lang="en-US" sz="900" dirty="0"/>
              <a:t>What determines price competition in an industry?</a:t>
            </a:r>
          </a:p>
          <a:p>
            <a:r>
              <a:rPr lang="en-US" sz="900" dirty="0"/>
              <a:t>Why are some firms able to coordinate their pricing behavior and make large profits while other firms engage in vicious price wars?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532A9A6E-B392-442F-BD49-5E2F8F06834F}" type="slidenum">
              <a:rPr lang="en-US"/>
              <a:pPr/>
              <a:t>35</a:t>
            </a:fld>
            <a:endParaRPr lang="en-US"/>
          </a:p>
        </p:txBody>
      </p:sp>
      <p:sp>
        <p:nvSpPr>
          <p:cNvPr id="61443" name="Rectangle 2"/>
          <p:cNvSpPr>
            <a:spLocks noGrp="1" noRot="1" noChangeAspect="1" noChangeArrowheads="1" noTextEdit="1"/>
          </p:cNvSpPr>
          <p:nvPr>
            <p:ph type="sldImg"/>
          </p:nvPr>
        </p:nvSpPr>
        <p:spPr>
          <a:xfrm>
            <a:off x="1178719" y="684893"/>
            <a:ext cx="4500563" cy="3429000"/>
          </a:xfrm>
          <a:ln/>
        </p:spPr>
      </p:sp>
      <p:sp>
        <p:nvSpPr>
          <p:cNvPr id="61444" name="Rectangle 3"/>
          <p:cNvSpPr>
            <a:spLocks noGrp="1" noChangeArrowheads="1"/>
          </p:cNvSpPr>
          <p:nvPr>
            <p:ph type="body" idx="1"/>
          </p:nvPr>
        </p:nvSpPr>
        <p:spPr>
          <a:xfrm>
            <a:off x="913805" y="4343703"/>
            <a:ext cx="5030391" cy="4115405"/>
          </a:xfrm>
          <a:noFill/>
          <a:ln/>
        </p:spPr>
        <p:txBody>
          <a:bodyPr/>
          <a:lstStyle/>
          <a:p>
            <a:endParaRPr lang="es-E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B417AD57-E9FB-48A8-8BF2-9821889EEE71}" type="slidenum">
              <a:rPr lang="en-US"/>
              <a:pPr/>
              <a:t>36</a:t>
            </a:fld>
            <a:endParaRPr lang="en-US"/>
          </a:p>
        </p:txBody>
      </p:sp>
      <p:sp>
        <p:nvSpPr>
          <p:cNvPr id="62467" name="Rectangle 2"/>
          <p:cNvSpPr>
            <a:spLocks noGrp="1" noRot="1" noChangeAspect="1" noChangeArrowheads="1" noTextEdit="1"/>
          </p:cNvSpPr>
          <p:nvPr>
            <p:ph type="sldImg"/>
          </p:nvPr>
        </p:nvSpPr>
        <p:spPr>
          <a:xfrm>
            <a:off x="1144588" y="684213"/>
            <a:ext cx="4570412" cy="3429000"/>
          </a:xfrm>
          <a:ln/>
        </p:spPr>
      </p:sp>
      <p:sp>
        <p:nvSpPr>
          <p:cNvPr id="62468" name="Rectangle 3"/>
          <p:cNvSpPr>
            <a:spLocks noGrp="1" noChangeArrowheads="1"/>
          </p:cNvSpPr>
          <p:nvPr>
            <p:ph type="body" idx="1"/>
          </p:nvPr>
        </p:nvSpPr>
        <p:spPr>
          <a:xfrm>
            <a:off x="913805" y="4343703"/>
            <a:ext cx="5030391" cy="4115405"/>
          </a:xfrm>
          <a:noFill/>
          <a:ln/>
        </p:spPr>
        <p:txBody>
          <a:bodyPr/>
          <a:lstStyle/>
          <a:p>
            <a:endParaRPr lang="es-E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CD38EAB1-4A11-4B15-9100-E74C43BC3383}" type="slidenum">
              <a:rPr lang="en-US"/>
              <a:pPr/>
              <a:t>44</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B9762FF7-5673-4F15-9F50-59F4FD70C554}" type="slidenum">
              <a:rPr lang="en-US"/>
              <a:pPr/>
              <a:t>4</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4839F87-1239-42AF-B3CC-8918E4C44399}" type="slidenum">
              <a:rPr lang="en-US"/>
              <a:pPr/>
              <a:t>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0C1568AC-BE3B-4949-9861-635F7C20407C}" type="slidenum">
              <a:rPr lang="en-US"/>
              <a:pPr/>
              <a:t>6</a:t>
            </a:fld>
            <a:endParaRPr lang="en-US"/>
          </a:p>
        </p:txBody>
      </p:sp>
      <p:sp>
        <p:nvSpPr>
          <p:cNvPr id="39939" name="Rectangle 2"/>
          <p:cNvSpPr>
            <a:spLocks noGrp="1" noRot="1" noChangeAspect="1" noChangeArrowheads="1" noTextEdit="1"/>
          </p:cNvSpPr>
          <p:nvPr>
            <p:ph type="sldImg"/>
          </p:nvPr>
        </p:nvSpPr>
        <p:spPr>
          <a:xfrm>
            <a:off x="1180207" y="684893"/>
            <a:ext cx="4500563" cy="3429000"/>
          </a:xfrm>
          <a:ln/>
        </p:spPr>
      </p:sp>
      <p:sp>
        <p:nvSpPr>
          <p:cNvPr id="39940" name="Rectangle 3"/>
          <p:cNvSpPr>
            <a:spLocks noGrp="1" noChangeArrowheads="1"/>
          </p:cNvSpPr>
          <p:nvPr>
            <p:ph type="body" idx="1"/>
          </p:nvPr>
        </p:nvSpPr>
        <p:spPr>
          <a:xfrm>
            <a:off x="913805" y="4343703"/>
            <a:ext cx="5030391" cy="4115405"/>
          </a:xfrm>
          <a:noFill/>
          <a:ln/>
        </p:spPr>
        <p:txBody>
          <a:bodyPr/>
          <a:lstStyle/>
          <a:p>
            <a:r>
              <a:rPr lang="en-US" dirty="0"/>
              <a:t>Game theory makes prediction about behavior.  We will reach these predictions by assuming full rationality.  You may wonder whether people are really so rational.  (Similarly, in the demand and supply experiment you it is clear that people do not really compute demands and supplies.)</a:t>
            </a:r>
          </a:p>
          <a:p>
            <a:r>
              <a:rPr lang="en-US" dirty="0"/>
              <a:t>The point, again, is that the concept of equilibrium under perfect rationality is a pretty good tool to understand aggregate behavior.  People may not solve complex optimization problems but use heuristics that they update every so often.  In addition, more successful agents are selected by markets (survivor explanation).  Concept of “as if” rational.  Give story of the spider webs in the desert.  The rationality assumption should be taken metaphorically rather than literally.  Metaphorical in the sense that it capture some features that are qualitatively important. </a:t>
            </a:r>
          </a:p>
          <a:p>
            <a:r>
              <a:rPr lang="en-US" sz="900" dirty="0"/>
              <a:t>What determines price competition in an industry?</a:t>
            </a:r>
          </a:p>
          <a:p>
            <a:r>
              <a:rPr lang="en-US" sz="900" dirty="0"/>
              <a:t>Why are some firms able to coordinate their pricing behavior and make large profits while other firms engage in vicious price wars?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2FF920D8-E330-4D22-9129-D2EF5874DDC5}" type="slidenum">
              <a:rPr lang="en-US"/>
              <a:pPr/>
              <a:t>7</a:t>
            </a:fld>
            <a:endParaRPr lang="en-US"/>
          </a:p>
        </p:txBody>
      </p:sp>
      <p:sp>
        <p:nvSpPr>
          <p:cNvPr id="40963" name="Rectangle 2"/>
          <p:cNvSpPr>
            <a:spLocks noGrp="1" noRot="1" noChangeAspect="1" noChangeArrowheads="1" noTextEdit="1"/>
          </p:cNvSpPr>
          <p:nvPr>
            <p:ph type="sldImg"/>
          </p:nvPr>
        </p:nvSpPr>
        <p:spPr>
          <a:xfrm>
            <a:off x="1180207" y="684893"/>
            <a:ext cx="4500563" cy="3429000"/>
          </a:xfrm>
          <a:ln/>
        </p:spPr>
      </p:sp>
      <p:sp>
        <p:nvSpPr>
          <p:cNvPr id="40964" name="Rectangle 3"/>
          <p:cNvSpPr>
            <a:spLocks noGrp="1" noChangeArrowheads="1"/>
          </p:cNvSpPr>
          <p:nvPr>
            <p:ph type="body" idx="1"/>
          </p:nvPr>
        </p:nvSpPr>
        <p:spPr>
          <a:xfrm>
            <a:off x="913805" y="4343703"/>
            <a:ext cx="5030391" cy="4115405"/>
          </a:xfrm>
          <a:noFill/>
          <a:ln/>
        </p:spPr>
        <p:txBody>
          <a:bodyPr/>
          <a:lstStyle/>
          <a:p>
            <a:r>
              <a:rPr lang="en-GB"/>
              <a:t>How to approach a game:</a:t>
            </a:r>
          </a:p>
          <a:p>
            <a:endParaRPr lang="en-GB"/>
          </a:p>
          <a:p>
            <a:r>
              <a:rPr lang="en-GB"/>
              <a:t>1-i f you have a dominant strategy, use it</a:t>
            </a:r>
          </a:p>
          <a:p>
            <a:r>
              <a:rPr lang="en-GB"/>
              <a:t>2-if there is a dominated strategy ignore it</a:t>
            </a:r>
          </a:p>
          <a:p>
            <a:endParaRPr lang="en-GB"/>
          </a:p>
          <a:p>
            <a:r>
              <a:rPr lang="en-GB"/>
              <a:t>Sometimes games can be solved by just looking at dominant and dominated strategies.  However, other times this is not possible.  Then, use the Nash equilibrium concept.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A0D281FF-C681-4A71-AA9D-8C922F6CD3E9}" type="slidenum">
              <a:rPr lang="en-US"/>
              <a:pPr/>
              <a:t>8</a:t>
            </a:fld>
            <a:endParaRPr lang="en-US"/>
          </a:p>
        </p:txBody>
      </p:sp>
      <p:sp>
        <p:nvSpPr>
          <p:cNvPr id="41987" name="Rectangle 2"/>
          <p:cNvSpPr>
            <a:spLocks noGrp="1" noRot="1" noChangeAspect="1" noChangeArrowheads="1" noTextEdit="1"/>
          </p:cNvSpPr>
          <p:nvPr>
            <p:ph type="sldImg"/>
          </p:nvPr>
        </p:nvSpPr>
        <p:spPr>
          <a:xfrm>
            <a:off x="1144588" y="684213"/>
            <a:ext cx="4570412" cy="3429000"/>
          </a:xfrm>
          <a:ln/>
        </p:spPr>
      </p:sp>
      <p:sp>
        <p:nvSpPr>
          <p:cNvPr id="41988" name="Rectangle 3"/>
          <p:cNvSpPr>
            <a:spLocks noGrp="1" noChangeArrowheads="1"/>
          </p:cNvSpPr>
          <p:nvPr>
            <p:ph type="body" idx="1"/>
          </p:nvPr>
        </p:nvSpPr>
        <p:spPr>
          <a:xfrm>
            <a:off x="913805" y="4343703"/>
            <a:ext cx="5030391" cy="4115405"/>
          </a:xfrm>
          <a:noFill/>
          <a:ln/>
        </p:spPr>
        <p:txBody>
          <a:bodyPr/>
          <a:lstStyle/>
          <a:p>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E5D76C34-6251-4936-8090-47E8D74D4F4A}" type="slidenum">
              <a:rPr lang="en-US"/>
              <a:pPr/>
              <a:t>9</a:t>
            </a:fld>
            <a:endParaRPr lang="en-US"/>
          </a:p>
        </p:txBody>
      </p:sp>
      <p:sp>
        <p:nvSpPr>
          <p:cNvPr id="43011" name="Rectangle 2"/>
          <p:cNvSpPr>
            <a:spLocks noGrp="1" noRot="1" noChangeAspect="1" noChangeArrowheads="1" noTextEdit="1"/>
          </p:cNvSpPr>
          <p:nvPr>
            <p:ph type="sldImg"/>
          </p:nvPr>
        </p:nvSpPr>
        <p:spPr>
          <a:xfrm>
            <a:off x="1144588" y="684213"/>
            <a:ext cx="4570412" cy="3429000"/>
          </a:xfrm>
          <a:ln/>
        </p:spPr>
      </p:sp>
      <p:sp>
        <p:nvSpPr>
          <p:cNvPr id="43012" name="Rectangle 3"/>
          <p:cNvSpPr>
            <a:spLocks noGrp="1" noChangeArrowheads="1"/>
          </p:cNvSpPr>
          <p:nvPr>
            <p:ph type="body" idx="1"/>
          </p:nvPr>
        </p:nvSpPr>
        <p:spPr>
          <a:xfrm>
            <a:off x="913805" y="4343703"/>
            <a:ext cx="5030391" cy="4115405"/>
          </a:xfrm>
          <a:noFill/>
          <a:ln/>
        </p:spPr>
        <p:txBody>
          <a:bodyPr/>
          <a:lstStyle/>
          <a:p>
            <a:r>
              <a:rPr lang="en-US"/>
              <a:t>The payoffs here correspond to profits. </a:t>
            </a:r>
          </a:p>
          <a:p>
            <a:r>
              <a:rPr lang="en-US"/>
              <a:t>For now, we look at simultaneous games.  Later, we will also consider sequential games.  Simultaneity is reasonable as long as players do not know what other players are doing when they make their decisions.  Imagine “as if” simultaneous.</a:t>
            </a:r>
          </a:p>
          <a:p>
            <a:r>
              <a:rPr lang="en-US"/>
              <a:t>Equilibrium is a concept of a rest point.  Exactly like demand and supply model.  (e.g. mechanical models in physics)</a:t>
            </a:r>
          </a:p>
          <a:p>
            <a:r>
              <a:rPr lang="en-US"/>
              <a:t>Recognize situations with strategic dimensions.  Break down the strategic dimension into players, strategies and payoffs.  Keep in mind that what others do matters.  All players take into account everybody else’s actions.  “scenario building”.</a:t>
            </a:r>
          </a:p>
          <a:p>
            <a:r>
              <a:rPr lang="en-US"/>
              <a:t>Models of non-cooperative behavior.  No enforceable contracts can be written.  We ignore bilateral deviations.  </a:t>
            </a:r>
          </a:p>
          <a:p>
            <a:endParaRPr lang="en-US"/>
          </a:p>
          <a:p>
            <a:r>
              <a:rPr lang="en-US"/>
              <a:t>Use the game description to capture the key features of the interaction.  Then, you can more easily determine what is a good strategy, and figure out what your rival is likely to do.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3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4 Rectángulo"/>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5 Rectángulo"/>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6 Rectángulo"/>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9 Conector recto"/>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10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11 Conector recto"/>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12 Conector recto"/>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13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5" name="14 Conector recto"/>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6" name="15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7" name="Picture 4"/>
          <p:cNvPicPr>
            <a:picLocks noChangeAspect="1" noChangeArrowheads="1"/>
          </p:cNvPicPr>
          <p:nvPr/>
        </p:nvPicPr>
        <p:blipFill>
          <a:blip r:embed="rId2" cstate="print"/>
          <a:srcRect/>
          <a:stretch>
            <a:fillRect/>
          </a:stretch>
        </p:blipFill>
        <p:spPr bwMode="auto">
          <a:xfrm>
            <a:off x="3563938" y="981075"/>
            <a:ext cx="2555875" cy="698500"/>
          </a:xfrm>
          <a:prstGeom prst="rect">
            <a:avLst/>
          </a:prstGeom>
          <a:noFill/>
          <a:ln w="12700">
            <a:noFill/>
            <a:miter lim="800000"/>
            <a:headEnd type="none" w="sm" len="sm"/>
            <a:tailEnd type="none" w="sm" len="sm"/>
          </a:ln>
        </p:spPr>
      </p:pic>
      <p:sp>
        <p:nvSpPr>
          <p:cNvPr id="8" name="7 Título"/>
          <p:cNvSpPr>
            <a:spLocks noGrp="1"/>
          </p:cNvSpPr>
          <p:nvPr>
            <p:ph type="ctrTitle"/>
          </p:nvPr>
        </p:nvSpPr>
        <p:spPr>
          <a:xfrm>
            <a:off x="2286000" y="3124200"/>
            <a:ext cx="6172200" cy="1894362"/>
          </a:xfrm>
        </p:spPr>
        <p:txBody>
          <a:bodyPr/>
          <a:lstStyle>
            <a:lvl1pPr>
              <a:defRPr b="1"/>
            </a:lvl1pPr>
          </a:lstStyle>
          <a:p>
            <a:r>
              <a:rPr lang="es-ES"/>
              <a:t>Haga clic para modificar el estilo de título del patrón</a:t>
            </a:r>
            <a:endParaRPr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a:t>Haga clic para modificar el estilo de subtítulo del patrón</a:t>
            </a:r>
            <a:endParaRPr lang="en-US"/>
          </a:p>
        </p:txBody>
      </p:sp>
      <p:sp>
        <p:nvSpPr>
          <p:cNvPr id="18" name="16 Marcador de pie de página"/>
          <p:cNvSpPr>
            <a:spLocks noGrp="1"/>
          </p:cNvSpPr>
          <p:nvPr>
            <p:ph type="ftr" sz="quarter" idx="10"/>
          </p:nvPr>
        </p:nvSpPr>
        <p:spPr bwMode="auto">
          <a:xfrm rot="5400000">
            <a:off x="7077076" y="4181475"/>
            <a:ext cx="3657600" cy="384175"/>
          </a:xfrm>
        </p:spPr>
        <p:txBody>
          <a:bodyPr/>
          <a:lstStyle>
            <a:lvl1pPr>
              <a:defRPr/>
            </a:lvl1pPr>
          </a:lstStyle>
          <a:p>
            <a:pPr>
              <a:defRPr/>
            </a:pPr>
            <a:endParaRPr lang="en-US"/>
          </a:p>
        </p:txBody>
      </p:sp>
      <p:sp>
        <p:nvSpPr>
          <p:cNvPr id="19" name="28 Marcador de número de diapositiva"/>
          <p:cNvSpPr>
            <a:spLocks noGrp="1"/>
          </p:cNvSpPr>
          <p:nvPr>
            <p:ph type="sldNum" sz="quarter" idx="11"/>
          </p:nvPr>
        </p:nvSpPr>
        <p:spPr bwMode="auto">
          <a:xfrm>
            <a:off x="1325563" y="4929188"/>
            <a:ext cx="609600" cy="517525"/>
          </a:xfrm>
        </p:spPr>
        <p:txBody>
          <a:bodyPr/>
          <a:lstStyle>
            <a:lvl1pPr>
              <a:defRPr/>
            </a:lvl1pPr>
          </a:lstStyle>
          <a:p>
            <a:pPr>
              <a:defRPr/>
            </a:pPr>
            <a:fld id="{DF0FB80F-4688-49AE-861D-20835D7C748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8" name="7 Marcador de contenido"/>
          <p:cNvSpPr>
            <a:spLocks noGrp="1"/>
          </p:cNvSpPr>
          <p:nvPr>
            <p:ph sz="quarter" idx="1"/>
          </p:nvPr>
        </p:nvSpPr>
        <p:spPr>
          <a:xfrm>
            <a:off x="457200" y="1600200"/>
            <a:ext cx="7467600" cy="4873752"/>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8 Marcador de número de diapositiva"/>
          <p:cNvSpPr>
            <a:spLocks noGrp="1"/>
          </p:cNvSpPr>
          <p:nvPr>
            <p:ph type="sldNum" sz="quarter" idx="10"/>
          </p:nvPr>
        </p:nvSpPr>
        <p:spPr/>
        <p:txBody>
          <a:bodyPr rtlCol="0"/>
          <a:lstStyle>
            <a:lvl1pPr>
              <a:defRPr/>
            </a:lvl1pPr>
          </a:lstStyle>
          <a:p>
            <a:pPr>
              <a:defRPr/>
            </a:pPr>
            <a:fld id="{9C05A695-963D-41A4-8E78-8A7F68ED28B8}" type="slidenum">
              <a:rPr lang="en-US"/>
              <a:pPr>
                <a:defRPr/>
              </a:pPr>
              <a:t>‹#›</a:t>
            </a:fld>
            <a:endParaRPr lang="en-US"/>
          </a:p>
        </p:txBody>
      </p:sp>
      <p:sp>
        <p:nvSpPr>
          <p:cNvPr id="5" name="9 Marcador de pie de página"/>
          <p:cNvSpPr>
            <a:spLocks noGrp="1"/>
          </p:cNvSpPr>
          <p:nvPr>
            <p:ph type="ftr" sz="quarter" idx="11"/>
          </p:nvPr>
        </p:nvSpPr>
        <p:spPr/>
        <p:txBody>
          <a:bodyPr rtlCol="0"/>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9" name="8 Marcador de contenido"/>
          <p:cNvSpPr>
            <a:spLocks noGrp="1"/>
          </p:cNvSpPr>
          <p:nvPr>
            <p:ph sz="quarter" idx="1"/>
          </p:nvPr>
        </p:nvSpPr>
        <p:spPr>
          <a:xfrm>
            <a:off x="457200" y="1600200"/>
            <a:ext cx="3657600"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10 Marcador de contenido"/>
          <p:cNvSpPr>
            <a:spLocks noGrp="1"/>
          </p:cNvSpPr>
          <p:nvPr>
            <p:ph sz="quarter" idx="2"/>
          </p:nvPr>
        </p:nvSpPr>
        <p:spPr>
          <a:xfrm>
            <a:off x="4270248" y="1600200"/>
            <a:ext cx="3657600"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2 Marcador de pie de página"/>
          <p:cNvSpPr>
            <a:spLocks noGrp="1"/>
          </p:cNvSpPr>
          <p:nvPr>
            <p:ph type="ftr" sz="quarter" idx="10"/>
          </p:nvPr>
        </p:nvSpPr>
        <p:spPr/>
        <p:txBody>
          <a:bodyPr/>
          <a:lstStyle>
            <a:lvl1pPr>
              <a:defRPr/>
            </a:lvl1pPr>
          </a:lstStyle>
          <a:p>
            <a:pPr>
              <a:defRPr/>
            </a:pPr>
            <a:endParaRPr lang="en-US"/>
          </a:p>
        </p:txBody>
      </p:sp>
      <p:sp>
        <p:nvSpPr>
          <p:cNvPr id="6" name="22 Marcador de número de diapositiva"/>
          <p:cNvSpPr>
            <a:spLocks noGrp="1"/>
          </p:cNvSpPr>
          <p:nvPr>
            <p:ph type="sldNum" sz="quarter" idx="11"/>
          </p:nvPr>
        </p:nvSpPr>
        <p:spPr/>
        <p:txBody>
          <a:bodyPr/>
          <a:lstStyle>
            <a:lvl1pPr>
              <a:defRPr/>
            </a:lvl1pPr>
          </a:lstStyle>
          <a:p>
            <a:pPr>
              <a:defRPr/>
            </a:pPr>
            <a:fld id="{3DC7F071-AAA7-449A-A3BD-52CD51B846DD}"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lstStyle>
            <a:lvl1pPr>
              <a:defRPr/>
            </a:lvl1pPr>
          </a:lstStyle>
          <a:p>
            <a:r>
              <a:rPr lang="es-ES"/>
              <a:t>Haga clic para modificar el estilo de título del patrón</a:t>
            </a:r>
            <a:endParaRPr lang="en-US"/>
          </a:p>
        </p:txBody>
      </p:sp>
      <p:sp>
        <p:nvSpPr>
          <p:cNvPr id="11" name="10 Marcador de contenido"/>
          <p:cNvSpPr>
            <a:spLocks noGrp="1"/>
          </p:cNvSpPr>
          <p:nvPr>
            <p:ph sz="quarter" idx="2"/>
          </p:nvPr>
        </p:nvSpPr>
        <p:spPr>
          <a:xfrm>
            <a:off x="457200" y="2362200"/>
            <a:ext cx="3657600" cy="3886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3" name="12 Marcador de contenido"/>
          <p:cNvSpPr>
            <a:spLocks noGrp="1"/>
          </p:cNvSpPr>
          <p:nvPr>
            <p:ph sz="quarter" idx="4"/>
          </p:nvPr>
        </p:nvSpPr>
        <p:spPr>
          <a:xfrm>
            <a:off x="4371975" y="2362200"/>
            <a:ext cx="3657600" cy="3886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a:t>Haga clic para modificar el estilo de texto del patrón</a:t>
            </a:r>
          </a:p>
        </p:txBody>
      </p:sp>
      <p:sp>
        <p:nvSpPr>
          <p:cNvPr id="7" name="6 Marcador de fecha"/>
          <p:cNvSpPr>
            <a:spLocks noGrp="1"/>
          </p:cNvSpPr>
          <p:nvPr>
            <p:ph type="dt" sz="half" idx="10"/>
          </p:nvPr>
        </p:nvSpPr>
        <p:spPr>
          <a:xfrm rot="5400000">
            <a:off x="7589045" y="1081881"/>
            <a:ext cx="2011362" cy="384175"/>
          </a:xfrm>
          <a:prstGeom prst="rect">
            <a:avLst/>
          </a:prstGeom>
        </p:spPr>
        <p:txBody>
          <a:bodyPr/>
          <a:lstStyle>
            <a:lvl1pPr fontAlgn="auto">
              <a:spcBef>
                <a:spcPts val="0"/>
              </a:spcBef>
              <a:spcAft>
                <a:spcPts val="0"/>
              </a:spcAft>
              <a:defRPr>
                <a:latin typeface="+mn-lt"/>
                <a:cs typeface="+mn-cs"/>
              </a:defRPr>
            </a:lvl1pPr>
          </a:lstStyle>
          <a:p>
            <a:pPr>
              <a:defRPr/>
            </a:pPr>
            <a:fld id="{EE476B42-FCF5-4B86-B776-6AEFE5C47B7C}" type="datetimeFigureOut">
              <a:rPr lang="en-US"/>
              <a:pPr>
                <a:defRPr/>
              </a:pPr>
              <a:t>12/7/2020</a:t>
            </a:fld>
            <a:endParaRPr lang="en-US"/>
          </a:p>
        </p:txBody>
      </p:sp>
      <p:sp>
        <p:nvSpPr>
          <p:cNvPr id="8" name="7 Marcador de pie de página"/>
          <p:cNvSpPr>
            <a:spLocks noGrp="1"/>
          </p:cNvSpPr>
          <p:nvPr>
            <p:ph type="ftr" sz="quarter" idx="11"/>
          </p:nvPr>
        </p:nvSpPr>
        <p:spPr/>
        <p:txBody>
          <a:bodyPr/>
          <a:lstStyle>
            <a:lvl1pPr>
              <a:defRPr/>
            </a:lvl1pPr>
          </a:lstStyle>
          <a:p>
            <a:pPr>
              <a:defRPr/>
            </a:pPr>
            <a:endParaRPr lang="en-US"/>
          </a:p>
        </p:txBody>
      </p:sp>
      <p:sp>
        <p:nvSpPr>
          <p:cNvPr id="9" name="8 Marcador de número de diapositiva"/>
          <p:cNvSpPr>
            <a:spLocks noGrp="1"/>
          </p:cNvSpPr>
          <p:nvPr>
            <p:ph type="sldNum" sz="quarter" idx="12"/>
          </p:nvPr>
        </p:nvSpPr>
        <p:spPr/>
        <p:txBody>
          <a:bodyPr/>
          <a:lstStyle>
            <a:lvl1pPr>
              <a:defRPr/>
            </a:lvl1pPr>
          </a:lstStyle>
          <a:p>
            <a:pPr>
              <a:defRPr/>
            </a:pPr>
            <a:fld id="{28E0F9FC-6361-4D45-A5AE-4DEA03DDD00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5 Marcador de fecha"/>
          <p:cNvSpPr>
            <a:spLocks noGrp="1"/>
          </p:cNvSpPr>
          <p:nvPr>
            <p:ph type="dt" sz="half" idx="10"/>
          </p:nvPr>
        </p:nvSpPr>
        <p:spPr>
          <a:xfrm rot="5400000">
            <a:off x="7589045" y="1081881"/>
            <a:ext cx="2011362" cy="384175"/>
          </a:xfrm>
          <a:prstGeom prst="rect">
            <a:avLst/>
          </a:prstGeom>
        </p:spPr>
        <p:txBody>
          <a:bodyPr rtlCol="0"/>
          <a:lstStyle>
            <a:lvl1pPr fontAlgn="auto">
              <a:spcBef>
                <a:spcPts val="0"/>
              </a:spcBef>
              <a:spcAft>
                <a:spcPts val="0"/>
              </a:spcAft>
              <a:defRPr>
                <a:latin typeface="+mn-lt"/>
                <a:cs typeface="+mn-cs"/>
              </a:defRPr>
            </a:lvl1pPr>
          </a:lstStyle>
          <a:p>
            <a:pPr>
              <a:defRPr/>
            </a:pPr>
            <a:fld id="{61D0771A-8EA3-401A-A49C-9B4DFBBD62DF}" type="datetimeFigureOut">
              <a:rPr lang="en-US"/>
              <a:pPr>
                <a:defRPr/>
              </a:pPr>
              <a:t>12/7/2020</a:t>
            </a:fld>
            <a:endParaRPr lang="en-US"/>
          </a:p>
        </p:txBody>
      </p:sp>
      <p:sp>
        <p:nvSpPr>
          <p:cNvPr id="4" name="6 Marcador de número de diapositiva"/>
          <p:cNvSpPr>
            <a:spLocks noGrp="1"/>
          </p:cNvSpPr>
          <p:nvPr>
            <p:ph type="sldNum" sz="quarter" idx="11"/>
          </p:nvPr>
        </p:nvSpPr>
        <p:spPr/>
        <p:txBody>
          <a:bodyPr rtlCol="0"/>
          <a:lstStyle>
            <a:lvl1pPr>
              <a:defRPr/>
            </a:lvl1pPr>
          </a:lstStyle>
          <a:p>
            <a:pPr>
              <a:defRPr/>
            </a:pPr>
            <a:fld id="{57D13C89-F476-4965-B5EC-74E49F5F424C}" type="slidenum">
              <a:rPr lang="en-US"/>
              <a:pPr>
                <a:defRPr/>
              </a:pPr>
              <a:t>‹#›</a:t>
            </a:fld>
            <a:endParaRPr lang="en-US"/>
          </a:p>
        </p:txBody>
      </p:sp>
      <p:sp>
        <p:nvSpPr>
          <p:cNvPr id="5" name="7 Marcador de pie de página"/>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2 Marcador de pie de página"/>
          <p:cNvSpPr>
            <a:spLocks noGrp="1"/>
          </p:cNvSpPr>
          <p:nvPr>
            <p:ph type="ftr" sz="quarter" idx="10"/>
          </p:nvPr>
        </p:nvSpPr>
        <p:spPr/>
        <p:txBody>
          <a:bodyPr/>
          <a:lstStyle>
            <a:lvl1pPr>
              <a:defRPr/>
            </a:lvl1pPr>
          </a:lstStyle>
          <a:p>
            <a:pPr>
              <a:defRPr/>
            </a:pPr>
            <a:endParaRPr lang="en-US"/>
          </a:p>
        </p:txBody>
      </p:sp>
      <p:sp>
        <p:nvSpPr>
          <p:cNvPr id="3" name="22 Marcador de número de diapositiva"/>
          <p:cNvSpPr>
            <a:spLocks noGrp="1"/>
          </p:cNvSpPr>
          <p:nvPr>
            <p:ph type="sldNum" sz="quarter" idx="11"/>
          </p:nvPr>
        </p:nvSpPr>
        <p:spPr/>
        <p:txBody>
          <a:bodyPr/>
          <a:lstStyle>
            <a:lvl1pPr>
              <a:defRPr/>
            </a:lvl1pPr>
          </a:lstStyle>
          <a:p>
            <a:pPr>
              <a:defRPr/>
            </a:pPr>
            <a:fld id="{6D8876E8-DA79-4210-BEAF-932D2082228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4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6" name="5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6 Conector recto"/>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7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8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9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10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1 Título"/>
          <p:cNvSpPr>
            <a:spLocks noGrp="1"/>
          </p:cNvSpPr>
          <p:nvPr>
            <p:ph type="title"/>
          </p:nvPr>
        </p:nvSpPr>
        <p:spPr>
          <a:xfrm rot="5400000">
            <a:off x="3371850" y="3200400"/>
            <a:ext cx="6309360" cy="457200"/>
          </a:xfrm>
        </p:spPr>
        <p:txBody>
          <a:bodyPr/>
          <a:lstStyle>
            <a:lvl1pPr algn="l">
              <a:buNone/>
              <a:defRPr sz="2000" b="1" cap="small" baseline="0"/>
            </a:lvl1pPr>
          </a:lstStyle>
          <a:p>
            <a:r>
              <a:rPr lang="es-ES"/>
              <a:t>Haga clic para modificar el estilo de título del patrón</a:t>
            </a:r>
            <a:endParaRPr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s-ES"/>
              <a:t>Haga clic para modificar el estilo de texto del patrón</a:t>
            </a:r>
          </a:p>
        </p:txBody>
      </p:sp>
      <p:sp>
        <p:nvSpPr>
          <p:cNvPr id="18" name="17 Marcador de contenido"/>
          <p:cNvSpPr>
            <a:spLocks noGrp="1"/>
          </p:cNvSpPr>
          <p:nvPr>
            <p:ph sz="quarter" idx="1"/>
          </p:nvPr>
        </p:nvSpPr>
        <p:spPr>
          <a:xfrm>
            <a:off x="304800" y="274320"/>
            <a:ext cx="5638800" cy="632764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2" name="21 Marcador de número de diapositiva"/>
          <p:cNvSpPr>
            <a:spLocks noGrp="1"/>
          </p:cNvSpPr>
          <p:nvPr>
            <p:ph type="sldNum" sz="quarter" idx="10"/>
          </p:nvPr>
        </p:nvSpPr>
        <p:spPr/>
        <p:txBody>
          <a:bodyPr rtlCol="0"/>
          <a:lstStyle>
            <a:lvl1pPr>
              <a:defRPr/>
            </a:lvl1pPr>
          </a:lstStyle>
          <a:p>
            <a:pPr>
              <a:defRPr/>
            </a:pPr>
            <a:fld id="{0DDB8B12-9C33-4EEE-8EF5-6A734AAE9DCE}" type="slidenum">
              <a:rPr lang="en-US"/>
              <a:pPr>
                <a:defRPr/>
              </a:pPr>
              <a:t>‹#›</a:t>
            </a:fld>
            <a:endParaRPr lang="en-US"/>
          </a:p>
        </p:txBody>
      </p:sp>
      <p:sp>
        <p:nvSpPr>
          <p:cNvPr id="13" name="22 Marcador de pie de página"/>
          <p:cNvSpPr>
            <a:spLocks noGrp="1"/>
          </p:cNvSpPr>
          <p:nvPr>
            <p:ph type="ftr" sz="quarter" idx="11"/>
          </p:nvPr>
        </p:nvSpPr>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59700" cy="679450"/>
          </a:xfrm>
        </p:spPr>
        <p:txBody>
          <a:bodyPr/>
          <a:lstStyle/>
          <a:p>
            <a:r>
              <a:rPr lang="en-US"/>
              <a:t>Click to edit Master title style</a:t>
            </a:r>
            <a:endParaRPr lang="en-GB"/>
          </a:p>
        </p:txBody>
      </p:sp>
      <p:sp>
        <p:nvSpPr>
          <p:cNvPr id="3" name="Table Placeholder 2"/>
          <p:cNvSpPr>
            <a:spLocks noGrp="1"/>
          </p:cNvSpPr>
          <p:nvPr>
            <p:ph type="tbl" idx="1"/>
          </p:nvPr>
        </p:nvSpPr>
        <p:spPr>
          <a:xfrm>
            <a:off x="685800" y="1752600"/>
            <a:ext cx="7772400" cy="4343400"/>
          </a:xfrm>
        </p:spPr>
        <p:txBody>
          <a:bodyPr/>
          <a:lstStyle/>
          <a:p>
            <a:pPr lvl="0"/>
            <a:endParaRPr lang="en-GB" noProof="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4FB6522A-E227-417C-89CD-3F512BF1D213}"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lang="es-ES"/>
              <a:t>Haga clic para modificar el estilo de título del patrón</a:t>
            </a:r>
            <a:endParaRPr lang="en-US"/>
          </a:p>
        </p:txBody>
      </p:sp>
      <p:sp>
        <p:nvSpPr>
          <p:cNvPr id="1028" name="12 Marcador de texto"/>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3" name="2 Marcador de pie de página"/>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cs typeface="+mn-cs"/>
              </a:defRPr>
            </a:lvl1pPr>
          </a:lstStyle>
          <a:p>
            <a:pPr>
              <a:defRPr/>
            </a:pPr>
            <a:endParaRPr lang="en-U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3" name="22 Marcador de número de diapositiva"/>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a:solidFill>
                  <a:srgbClr val="FFFFFF"/>
                </a:solidFill>
                <a:latin typeface="+mn-lt"/>
                <a:cs typeface="+mn-cs"/>
              </a:defRPr>
            </a:lvl1pPr>
          </a:lstStyle>
          <a:p>
            <a:pPr>
              <a:defRPr/>
            </a:pPr>
            <a:fld id="{9CD5639F-AA41-43A2-A799-FDB4D7B035C2}" type="slidenum">
              <a:rPr lang="en-US"/>
              <a:pPr>
                <a:defRPr/>
              </a:pPr>
              <a:t>‹#›</a:t>
            </a:fld>
            <a:endParaRPr lang="en-US" dirty="0"/>
          </a:p>
        </p:txBody>
      </p:sp>
      <p:pic>
        <p:nvPicPr>
          <p:cNvPr id="1035" name="Picture 4"/>
          <p:cNvPicPr>
            <a:picLocks noChangeAspect="1" noChangeArrowheads="1"/>
          </p:cNvPicPr>
          <p:nvPr/>
        </p:nvPicPr>
        <p:blipFill>
          <a:blip r:embed="rId10" cstate="print"/>
          <a:srcRect/>
          <a:stretch>
            <a:fillRect/>
          </a:stretch>
        </p:blipFill>
        <p:spPr bwMode="auto">
          <a:xfrm>
            <a:off x="7596188" y="6434138"/>
            <a:ext cx="1547812" cy="423862"/>
          </a:xfrm>
          <a:prstGeom prst="rect">
            <a:avLst/>
          </a:prstGeom>
          <a:noFill/>
          <a:ln w="12700">
            <a:noFill/>
            <a:miter lim="800000"/>
            <a:headEnd type="none" w="sm" len="sm"/>
            <a:tailEnd type="none" w="sm" len="sm"/>
          </a:ln>
        </p:spPr>
      </p:pic>
    </p:spTree>
  </p:cSld>
  <p:clrMap bg1="lt1" tx1="dk1" bg2="lt2" tx2="dk2" accent1="accent1" accent2="accent2" accent3="accent3" accent4="accent4" accent5="accent5" accent6="accent6" hlink="hlink" folHlink="folHlink"/>
  <p:sldLayoutIdLst>
    <p:sldLayoutId id="2147483897" r:id="rId1"/>
    <p:sldLayoutId id="2147483898" r:id="rId2"/>
    <p:sldLayoutId id="2147483895" r:id="rId3"/>
    <p:sldLayoutId id="2147483899" r:id="rId4"/>
    <p:sldLayoutId id="2147483900" r:id="rId5"/>
    <p:sldLayoutId id="2147483896" r:id="rId6"/>
    <p:sldLayoutId id="2147483901" r:id="rId7"/>
    <p:sldLayoutId id="2147483902" r:id="rId8"/>
  </p:sldLayoutIdLst>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Arial" pitchFamily="34" charset="0"/>
        </a:defRPr>
      </a:lvl2pPr>
      <a:lvl3pPr algn="l" rtl="0" eaLnBrk="0" fontAlgn="base" hangingPunct="0">
        <a:spcBef>
          <a:spcPct val="0"/>
        </a:spcBef>
        <a:spcAft>
          <a:spcPct val="0"/>
        </a:spcAft>
        <a:defRPr sz="3000">
          <a:solidFill>
            <a:schemeClr val="tx2"/>
          </a:solidFill>
          <a:latin typeface="Arial" pitchFamily="34" charset="0"/>
        </a:defRPr>
      </a:lvl3pPr>
      <a:lvl4pPr algn="l" rtl="0" eaLnBrk="0" fontAlgn="base" hangingPunct="0">
        <a:spcBef>
          <a:spcPct val="0"/>
        </a:spcBef>
        <a:spcAft>
          <a:spcPct val="0"/>
        </a:spcAft>
        <a:defRPr sz="3000">
          <a:solidFill>
            <a:schemeClr val="tx2"/>
          </a:solidFill>
          <a:latin typeface="Arial" pitchFamily="34" charset="0"/>
        </a:defRPr>
      </a:lvl4pPr>
      <a:lvl5pPr algn="l" rtl="0" eaLnBrk="0" fontAlgn="base" hangingPunct="0">
        <a:spcBef>
          <a:spcPct val="0"/>
        </a:spcBef>
        <a:spcAft>
          <a:spcPct val="0"/>
        </a:spcAft>
        <a:defRPr sz="3000">
          <a:solidFill>
            <a:schemeClr val="tx2"/>
          </a:solidFill>
          <a:latin typeface="Arial" pitchFamily="34" charset="0"/>
        </a:defRPr>
      </a:lvl5pPr>
      <a:lvl6pPr marL="457200" algn="l" rtl="0" fontAlgn="base">
        <a:spcBef>
          <a:spcPct val="0"/>
        </a:spcBef>
        <a:spcAft>
          <a:spcPct val="0"/>
        </a:spcAft>
        <a:defRPr sz="3000">
          <a:solidFill>
            <a:schemeClr val="tx2"/>
          </a:solidFill>
          <a:latin typeface="Century Schoolbook"/>
        </a:defRPr>
      </a:lvl6pPr>
      <a:lvl7pPr marL="914400" algn="l" rtl="0" fontAlgn="base">
        <a:spcBef>
          <a:spcPct val="0"/>
        </a:spcBef>
        <a:spcAft>
          <a:spcPct val="0"/>
        </a:spcAft>
        <a:defRPr sz="3000">
          <a:solidFill>
            <a:schemeClr val="tx2"/>
          </a:solidFill>
          <a:latin typeface="Century Schoolbook"/>
        </a:defRPr>
      </a:lvl7pPr>
      <a:lvl8pPr marL="1371600" algn="l" rtl="0" fontAlgn="base">
        <a:spcBef>
          <a:spcPct val="0"/>
        </a:spcBef>
        <a:spcAft>
          <a:spcPct val="0"/>
        </a:spcAft>
        <a:defRPr sz="3000">
          <a:solidFill>
            <a:schemeClr val="tx2"/>
          </a:solidFill>
          <a:latin typeface="Century Schoolbook"/>
        </a:defRPr>
      </a:lvl8pPr>
      <a:lvl9pPr marL="1828800" algn="l" rtl="0" fontAlgn="base">
        <a:spcBef>
          <a:spcPct val="0"/>
        </a:spcBef>
        <a:spcAft>
          <a:spcPct val="0"/>
        </a:spcAft>
        <a:defRPr sz="3000">
          <a:solidFill>
            <a:schemeClr val="tx2"/>
          </a:solidFill>
          <a:latin typeface="Century Schoolbook"/>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7.png"/><Relationship Id="rId4" Type="http://schemas.openxmlformats.org/officeDocument/2006/relationships/hyperlink" Target="http://www.nobel.se/economics/laureates/1994/index.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8.w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vmlDrawing" Target="../drawings/vmlDrawing5.vml"/><Relationship Id="rId5" Type="http://schemas.openxmlformats.org/officeDocument/2006/relationships/image" Target="../media/image10.w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vmlDrawing" Target="../drawings/vmlDrawing6.vml"/><Relationship Id="rId5" Type="http://schemas.openxmlformats.org/officeDocument/2006/relationships/image" Target="../media/image11.wmf"/><Relationship Id="rId4" Type="http://schemas.openxmlformats.org/officeDocument/2006/relationships/oleObject" Target="../embeddings/oleObject7.bin"/></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143000" y="4114800"/>
            <a:ext cx="6934200" cy="1905000"/>
          </a:xfrm>
          <a:prstGeom prst="rect">
            <a:avLst/>
          </a:prstGeom>
          <a:noFill/>
          <a:ln w="9525">
            <a:noFill/>
            <a:miter lim="800000"/>
            <a:headEnd/>
            <a:tailEnd/>
          </a:ln>
        </p:spPr>
        <p:txBody>
          <a:bodyPr lIns="92075" tIns="46038" rIns="92075" bIns="46038"/>
          <a:lstStyle/>
          <a:p>
            <a:pPr marL="342900" indent="-342900">
              <a:spcBef>
                <a:spcPct val="20000"/>
              </a:spcBef>
              <a:buClr>
                <a:schemeClr val="tx1"/>
              </a:buClr>
              <a:buSzPct val="75000"/>
              <a:buFont typeface="Monotype Sorts" pitchFamily="2" charset="2"/>
              <a:buNone/>
            </a:pPr>
            <a:endParaRPr lang="en-US" sz="3200" b="0" dirty="0"/>
          </a:p>
        </p:txBody>
      </p:sp>
      <p:sp>
        <p:nvSpPr>
          <p:cNvPr id="2051" name="Rectangle 3"/>
          <p:cNvSpPr>
            <a:spLocks noChangeArrowheads="1"/>
          </p:cNvSpPr>
          <p:nvPr/>
        </p:nvSpPr>
        <p:spPr bwMode="auto">
          <a:xfrm>
            <a:off x="685800" y="2286000"/>
            <a:ext cx="7772400" cy="1143000"/>
          </a:xfrm>
          <a:prstGeom prst="rect">
            <a:avLst/>
          </a:prstGeom>
          <a:noFill/>
          <a:ln w="9525">
            <a:noFill/>
            <a:miter lim="800000"/>
            <a:headEnd/>
            <a:tailEnd/>
          </a:ln>
        </p:spPr>
        <p:txBody>
          <a:bodyPr lIns="92075" tIns="46038" rIns="92075" bIns="46038" anchor="ctr"/>
          <a:lstStyle/>
          <a:p>
            <a:pPr algn="ctr"/>
            <a:endParaRPr lang="en-US" sz="4400" b="0" dirty="0">
              <a:solidFill>
                <a:srgbClr val="FFFF00"/>
              </a:solidFill>
            </a:endParaRPr>
          </a:p>
        </p:txBody>
      </p:sp>
      <p:sp>
        <p:nvSpPr>
          <p:cNvPr id="5" name="4 Título"/>
          <p:cNvSpPr>
            <a:spLocks noGrp="1"/>
          </p:cNvSpPr>
          <p:nvPr>
            <p:ph type="ctrTitle"/>
          </p:nvPr>
        </p:nvSpPr>
        <p:spPr/>
        <p:txBody>
          <a:bodyPr>
            <a:normAutofit/>
          </a:bodyPr>
          <a:lstStyle/>
          <a:p>
            <a:r>
              <a:rPr lang="en-US"/>
              <a:t>Session 3: </a:t>
            </a:r>
            <a:r>
              <a:rPr lang="en-US" dirty="0"/>
              <a:t>Competing in Concentrated Markets </a:t>
            </a:r>
            <a:br>
              <a:rPr lang="en-US"/>
            </a:br>
            <a:r>
              <a:rPr lang="en-US"/>
              <a:t>Microsoft vs. Google, </a:t>
            </a:r>
            <a:r>
              <a:rPr lang="en-US" dirty="0"/>
              <a:t>Shrimp</a:t>
            </a:r>
          </a:p>
        </p:txBody>
      </p:sp>
      <p:sp>
        <p:nvSpPr>
          <p:cNvPr id="6" name="5 Subtítulo"/>
          <p:cNvSpPr>
            <a:spLocks noGrp="1"/>
          </p:cNvSpPr>
          <p:nvPr>
            <p:ph type="subTitle" idx="1"/>
          </p:nvPr>
        </p:nvSpPr>
        <p:spPr/>
        <p:txBody>
          <a:bodyPr/>
          <a:lstStyle/>
          <a:p>
            <a:r>
              <a:rPr lang="en-US" dirty="0"/>
              <a:t>Competitive Strategy</a:t>
            </a:r>
          </a:p>
          <a:p>
            <a:r>
              <a:rPr lang="en-US" dirty="0"/>
              <a:t>Luis Garicano</a:t>
            </a:r>
          </a:p>
          <a:p>
            <a:pPr algn="ct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685800" y="0"/>
            <a:ext cx="7772400" cy="1143000"/>
          </a:xfrm>
        </p:spPr>
        <p:txBody>
          <a:bodyPr/>
          <a:lstStyle/>
          <a:p>
            <a:r>
              <a:rPr lang="en-US"/>
              <a:t>Equilibrium</a:t>
            </a:r>
            <a:br>
              <a:rPr lang="en-US"/>
            </a:br>
            <a:r>
              <a:rPr lang="en-US"/>
              <a:t>Concept of Reasonable Outcome</a:t>
            </a:r>
          </a:p>
        </p:txBody>
      </p:sp>
      <p:sp>
        <p:nvSpPr>
          <p:cNvPr id="3076" name="Text Box 3"/>
          <p:cNvSpPr txBox="1">
            <a:spLocks noChangeArrowheads="1"/>
          </p:cNvSpPr>
          <p:nvPr/>
        </p:nvSpPr>
        <p:spPr bwMode="auto">
          <a:xfrm>
            <a:off x="0" y="1219200"/>
            <a:ext cx="4343400" cy="1171575"/>
          </a:xfrm>
          <a:prstGeom prst="rect">
            <a:avLst/>
          </a:prstGeom>
          <a:noFill/>
          <a:ln w="9525">
            <a:noFill/>
            <a:miter lim="800000"/>
            <a:headEnd/>
            <a:tailEnd/>
          </a:ln>
        </p:spPr>
        <p:txBody>
          <a:bodyPr>
            <a:spAutoFit/>
          </a:bodyPr>
          <a:lstStyle/>
          <a:p>
            <a:pPr algn="ctr">
              <a:lnSpc>
                <a:spcPct val="90000"/>
              </a:lnSpc>
            </a:pPr>
            <a:r>
              <a:rPr lang="en-US" sz="2100" b="1"/>
              <a:t>Nash Equilibrium</a:t>
            </a:r>
            <a:r>
              <a:rPr lang="en-US" sz="2100"/>
              <a:t>= concept of “reasonable” outcome</a:t>
            </a:r>
          </a:p>
          <a:p>
            <a:pPr algn="ctr"/>
            <a:r>
              <a:rPr lang="en-GB" sz="1400" u="sng">
                <a:hlinkClick r:id="rId4"/>
              </a:rPr>
              <a:t>http://www.nobel.se/economics/laureates/1994/index.html</a:t>
            </a:r>
            <a:endParaRPr lang="en-US" sz="1400"/>
          </a:p>
          <a:p>
            <a:pPr>
              <a:lnSpc>
                <a:spcPct val="90000"/>
              </a:lnSpc>
              <a:buFontTx/>
              <a:buChar char="•"/>
            </a:pPr>
            <a:endParaRPr lang="en-US" sz="2100" b="1"/>
          </a:p>
        </p:txBody>
      </p:sp>
      <p:pic>
        <p:nvPicPr>
          <p:cNvPr id="3077" name="Picture 4" descr="bmind"/>
          <p:cNvPicPr>
            <a:picLocks noChangeAspect="1" noChangeArrowheads="1"/>
          </p:cNvPicPr>
          <p:nvPr/>
        </p:nvPicPr>
        <p:blipFill>
          <a:blip r:embed="rId5" cstate="print"/>
          <a:srcRect/>
          <a:stretch>
            <a:fillRect/>
          </a:stretch>
        </p:blipFill>
        <p:spPr bwMode="auto">
          <a:xfrm>
            <a:off x="1600200" y="2819400"/>
            <a:ext cx="1557338" cy="2095500"/>
          </a:xfrm>
          <a:prstGeom prst="rect">
            <a:avLst/>
          </a:prstGeom>
          <a:noFill/>
          <a:ln w="9525">
            <a:noFill/>
            <a:miter lim="800000"/>
            <a:headEnd/>
            <a:tailEnd/>
          </a:ln>
        </p:spPr>
      </p:pic>
      <p:sp>
        <p:nvSpPr>
          <p:cNvPr id="3078" name="Text Box 5"/>
          <p:cNvSpPr txBox="1">
            <a:spLocks noChangeArrowheads="1"/>
          </p:cNvSpPr>
          <p:nvPr/>
        </p:nvSpPr>
        <p:spPr bwMode="auto">
          <a:xfrm>
            <a:off x="1115616" y="5589240"/>
            <a:ext cx="7162800" cy="915987"/>
          </a:xfrm>
          <a:prstGeom prst="rect">
            <a:avLst/>
          </a:prstGeom>
          <a:noFill/>
          <a:ln w="9525">
            <a:noFill/>
            <a:miter lim="800000"/>
            <a:headEnd/>
            <a:tailEnd/>
          </a:ln>
        </p:spPr>
        <p:txBody>
          <a:bodyPr>
            <a:spAutoFit/>
          </a:bodyPr>
          <a:lstStyle/>
          <a:p>
            <a:pPr algn="ctr">
              <a:lnSpc>
                <a:spcPct val="90000"/>
              </a:lnSpc>
            </a:pPr>
            <a:r>
              <a:rPr lang="en-US" sz="2000" b="1" dirty="0"/>
              <a:t>Definition</a:t>
            </a:r>
            <a:r>
              <a:rPr lang="en-US" sz="2000" dirty="0"/>
              <a:t>: Given what other players are doing, no player would want to change strategy </a:t>
            </a:r>
            <a:r>
              <a:rPr lang="en-US" sz="2000" i="1" dirty="0"/>
              <a:t>unilaterally  </a:t>
            </a:r>
            <a:r>
              <a:rPr lang="en-US" sz="2000" dirty="0"/>
              <a:t>(i.e. each player’s strategy is an optimal response to the other players’ strategies)</a:t>
            </a:r>
            <a:endParaRPr lang="en-US" sz="2400" dirty="0"/>
          </a:p>
        </p:txBody>
      </p:sp>
      <p:sp>
        <p:nvSpPr>
          <p:cNvPr id="3079" name="Line 6"/>
          <p:cNvSpPr>
            <a:spLocks noChangeShapeType="1"/>
          </p:cNvSpPr>
          <p:nvPr/>
        </p:nvSpPr>
        <p:spPr bwMode="auto">
          <a:xfrm flipV="1">
            <a:off x="6781800" y="3505200"/>
            <a:ext cx="0" cy="762000"/>
          </a:xfrm>
          <a:prstGeom prst="line">
            <a:avLst/>
          </a:prstGeom>
          <a:noFill/>
          <a:ln w="9525">
            <a:solidFill>
              <a:schemeClr val="tx1"/>
            </a:solidFill>
            <a:round/>
            <a:headEnd type="triangle" w="med" len="med"/>
            <a:tailEnd/>
          </a:ln>
        </p:spPr>
        <p:txBody>
          <a:bodyPr wrap="none" anchor="ctr"/>
          <a:lstStyle/>
          <a:p>
            <a:endParaRPr lang="en-US"/>
          </a:p>
        </p:txBody>
      </p:sp>
      <p:sp>
        <p:nvSpPr>
          <p:cNvPr id="3080" name="Line 7"/>
          <p:cNvSpPr>
            <a:spLocks noChangeShapeType="1"/>
          </p:cNvSpPr>
          <p:nvPr/>
        </p:nvSpPr>
        <p:spPr bwMode="auto">
          <a:xfrm flipV="1">
            <a:off x="5638800" y="3581400"/>
            <a:ext cx="0" cy="685800"/>
          </a:xfrm>
          <a:prstGeom prst="line">
            <a:avLst/>
          </a:prstGeom>
          <a:noFill/>
          <a:ln w="9525">
            <a:solidFill>
              <a:schemeClr val="tx1"/>
            </a:solidFill>
            <a:round/>
            <a:headEnd type="triangle" w="med" len="med"/>
            <a:tailEnd/>
          </a:ln>
        </p:spPr>
        <p:txBody>
          <a:bodyPr wrap="none" anchor="ctr"/>
          <a:lstStyle/>
          <a:p>
            <a:endParaRPr lang="en-US"/>
          </a:p>
        </p:txBody>
      </p:sp>
      <p:sp>
        <p:nvSpPr>
          <p:cNvPr id="3081" name="Line 8"/>
          <p:cNvSpPr>
            <a:spLocks noChangeShapeType="1"/>
          </p:cNvSpPr>
          <p:nvPr/>
        </p:nvSpPr>
        <p:spPr bwMode="auto">
          <a:xfrm flipH="1">
            <a:off x="6629400" y="2743200"/>
            <a:ext cx="990600" cy="0"/>
          </a:xfrm>
          <a:prstGeom prst="line">
            <a:avLst/>
          </a:prstGeom>
          <a:noFill/>
          <a:ln w="9525">
            <a:solidFill>
              <a:schemeClr val="tx1"/>
            </a:solidFill>
            <a:round/>
            <a:headEnd type="triangle" w="med" len="med"/>
            <a:tailEnd/>
          </a:ln>
        </p:spPr>
        <p:txBody>
          <a:bodyPr wrap="none" anchor="ctr"/>
          <a:lstStyle/>
          <a:p>
            <a:endParaRPr lang="en-US"/>
          </a:p>
        </p:txBody>
      </p:sp>
      <p:sp>
        <p:nvSpPr>
          <p:cNvPr id="3082" name="Line 9"/>
          <p:cNvSpPr>
            <a:spLocks noChangeShapeType="1"/>
          </p:cNvSpPr>
          <p:nvPr/>
        </p:nvSpPr>
        <p:spPr bwMode="auto">
          <a:xfrm flipH="1">
            <a:off x="6629400" y="3886200"/>
            <a:ext cx="990600" cy="0"/>
          </a:xfrm>
          <a:prstGeom prst="line">
            <a:avLst/>
          </a:prstGeom>
          <a:noFill/>
          <a:ln w="9525">
            <a:solidFill>
              <a:schemeClr val="tx1"/>
            </a:solidFill>
            <a:round/>
            <a:headEnd type="triangle" w="med" len="med"/>
            <a:tailEnd/>
          </a:ln>
        </p:spPr>
        <p:txBody>
          <a:bodyPr wrap="none" anchor="ctr"/>
          <a:lstStyle/>
          <a:p>
            <a:endParaRPr lang="en-US"/>
          </a:p>
        </p:txBody>
      </p:sp>
      <p:graphicFrame>
        <p:nvGraphicFramePr>
          <p:cNvPr id="3074" name="Object 10"/>
          <p:cNvGraphicFramePr>
            <a:graphicFrameLocks noChangeAspect="1"/>
          </p:cNvGraphicFramePr>
          <p:nvPr/>
        </p:nvGraphicFramePr>
        <p:xfrm>
          <a:off x="3429000" y="2133600"/>
          <a:ext cx="5486400" cy="3848100"/>
        </p:xfrm>
        <a:graphic>
          <a:graphicData uri="http://schemas.openxmlformats.org/presentationml/2006/ole">
            <mc:AlternateContent xmlns:mc="http://schemas.openxmlformats.org/markup-compatibility/2006">
              <mc:Choice xmlns:v="urn:schemas-microsoft-com:vml" Requires="v">
                <p:oleObj spid="_x0000_s3077" name="Document" r:id="rId6" imgW="7779960" imgH="5464080" progId="Word.Document.8">
                  <p:embed/>
                </p:oleObj>
              </mc:Choice>
              <mc:Fallback>
                <p:oleObj name="Document" r:id="rId6" imgW="7779960" imgH="5464080" progId="Word.Document.8">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2133600"/>
                        <a:ext cx="5486400" cy="38481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Two key </a:t>
            </a:r>
            <a:br>
              <a:rPr lang="en-US"/>
            </a:br>
            <a:r>
              <a:rPr lang="en-US"/>
              <a:t>Concepts in Game Theory	</a:t>
            </a:r>
          </a:p>
        </p:txBody>
      </p:sp>
      <p:sp>
        <p:nvSpPr>
          <p:cNvPr id="15363" name="Rectangle 3"/>
          <p:cNvSpPr>
            <a:spLocks noGrp="1" noChangeArrowheads="1"/>
          </p:cNvSpPr>
          <p:nvPr>
            <p:ph sz="quarter" idx="1"/>
          </p:nvPr>
        </p:nvSpPr>
        <p:spPr/>
        <p:txBody>
          <a:bodyPr/>
          <a:lstStyle/>
          <a:p>
            <a:r>
              <a:rPr lang="en-US"/>
              <a:t>Nash Equilibrium</a:t>
            </a:r>
            <a:endParaRPr lang="en-US" sz="1600"/>
          </a:p>
          <a:p>
            <a:pPr lvl="1"/>
            <a:r>
              <a:rPr lang="en-US"/>
              <a:t>Each player is doing best than he/she can, </a:t>
            </a:r>
            <a:r>
              <a:rPr lang="en-US" i="1"/>
              <a:t>given </a:t>
            </a:r>
            <a:r>
              <a:rPr lang="en-US"/>
              <a:t>the strategies of other players</a:t>
            </a:r>
            <a:endParaRPr lang="en-US" sz="1800"/>
          </a:p>
          <a:p>
            <a:pPr lvl="2"/>
            <a:r>
              <a:rPr lang="en-US"/>
              <a:t>Does not maximize joint profits!</a:t>
            </a:r>
          </a:p>
          <a:p>
            <a:pPr lvl="2"/>
            <a:r>
              <a:rPr lang="en-US"/>
              <a:t>Requires that reactions be mutually consistent</a:t>
            </a:r>
          </a:p>
          <a:p>
            <a:r>
              <a:rPr lang="en-US"/>
              <a:t>Dominant Strategy</a:t>
            </a:r>
          </a:p>
          <a:p>
            <a:pPr lvl="1"/>
            <a:r>
              <a:rPr lang="en-US"/>
              <a:t>Player’s strategy is best no matter what the others choose</a:t>
            </a:r>
            <a:endParaRPr lang="en-US" sz="180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So what is the pricing problem?</a:t>
            </a:r>
          </a:p>
        </p:txBody>
      </p:sp>
      <p:sp>
        <p:nvSpPr>
          <p:cNvPr id="16387" name="Rectangle 3"/>
          <p:cNvSpPr>
            <a:spLocks noGrp="1" noChangeArrowheads="1"/>
          </p:cNvSpPr>
          <p:nvPr>
            <p:ph sz="quarter" idx="1"/>
          </p:nvPr>
        </p:nvSpPr>
        <p:spPr/>
        <p:txBody>
          <a:bodyPr/>
          <a:lstStyle/>
          <a:p>
            <a:pPr>
              <a:buFontTx/>
              <a:buNone/>
            </a:pPr>
            <a:r>
              <a:rPr lang="en-US"/>
              <a:t>Players have a dominant strategy – they should reduce prices</a:t>
            </a:r>
          </a:p>
          <a:p>
            <a:pPr>
              <a:buFontTx/>
              <a:buNone/>
            </a:pPr>
            <a:r>
              <a:rPr lang="en-US"/>
              <a:t>	if you do not reduce– I am better off undercutting you and stealing market share</a:t>
            </a:r>
          </a:p>
          <a:p>
            <a:pPr>
              <a:buFontTx/>
              <a:buNone/>
            </a:pPr>
            <a:endParaRPr lang="en-US"/>
          </a:p>
          <a:p>
            <a:pPr>
              <a:buFontTx/>
              <a:buNone/>
            </a:pPr>
            <a:r>
              <a:rPr lang="en-US"/>
              <a:t>	if you do – I am better of matching you</a:t>
            </a:r>
          </a:p>
          <a:p>
            <a:pPr>
              <a:buFontTx/>
              <a:buNone/>
            </a:pPr>
            <a:endParaRPr lang="en-US"/>
          </a:p>
          <a:p>
            <a:pPr>
              <a:buFontTx/>
              <a:buNone/>
            </a:pPr>
            <a:r>
              <a:rPr lang="en-US"/>
              <a:t>Regardless, we are likely to end up fighting even though it is in nobody’s interest.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304800" y="228600"/>
            <a:ext cx="8077200" cy="685800"/>
          </a:xfrm>
        </p:spPr>
        <p:txBody>
          <a:bodyPr>
            <a:normAutofit fontScale="90000"/>
          </a:bodyPr>
          <a:lstStyle/>
          <a:p>
            <a:r>
              <a:rPr lang="en-US" sz="2000"/>
              <a:t>Another example:</a:t>
            </a:r>
            <a:br>
              <a:rPr lang="en-US" sz="2000"/>
            </a:br>
            <a:r>
              <a:rPr lang="en-US" sz="2000"/>
              <a:t>Airbus and Boeing</a:t>
            </a:r>
          </a:p>
        </p:txBody>
      </p:sp>
      <p:sp>
        <p:nvSpPr>
          <p:cNvPr id="4101" name="Text Box 3"/>
          <p:cNvSpPr txBox="1">
            <a:spLocks noChangeArrowheads="1"/>
          </p:cNvSpPr>
          <p:nvPr/>
        </p:nvSpPr>
        <p:spPr bwMode="auto">
          <a:xfrm>
            <a:off x="4876800" y="4343400"/>
            <a:ext cx="3962400" cy="1920875"/>
          </a:xfrm>
          <a:prstGeom prst="rect">
            <a:avLst/>
          </a:prstGeom>
          <a:noFill/>
          <a:ln w="9525">
            <a:noFill/>
            <a:miter lim="800000"/>
            <a:headEnd/>
            <a:tailEnd/>
          </a:ln>
        </p:spPr>
        <p:txBody>
          <a:bodyPr>
            <a:spAutoFit/>
          </a:bodyPr>
          <a:lstStyle/>
          <a:p>
            <a:pPr algn="ctr"/>
            <a:r>
              <a:rPr lang="en-US" sz="2000" b="1"/>
              <a:t>Other Examples</a:t>
            </a:r>
          </a:p>
          <a:p>
            <a:pPr algn="ctr"/>
            <a:r>
              <a:rPr lang="en-US" sz="2000"/>
              <a:t>Choice of quantities by OPEC members</a:t>
            </a:r>
          </a:p>
          <a:p>
            <a:pPr algn="ctr"/>
            <a:r>
              <a:rPr lang="en-US" sz="2000"/>
              <a:t>Price setting at neighboring petrol stations</a:t>
            </a:r>
          </a:p>
          <a:p>
            <a:pPr algn="ctr"/>
            <a:r>
              <a:rPr lang="en-US" sz="2000"/>
              <a:t>Fare wars in airline industry</a:t>
            </a:r>
          </a:p>
        </p:txBody>
      </p:sp>
      <p:graphicFrame>
        <p:nvGraphicFramePr>
          <p:cNvPr id="4098" name="Object 4"/>
          <p:cNvGraphicFramePr>
            <a:graphicFrameLocks noChangeAspect="1"/>
          </p:cNvGraphicFramePr>
          <p:nvPr/>
        </p:nvGraphicFramePr>
        <p:xfrm>
          <a:off x="152400" y="3373438"/>
          <a:ext cx="5181600" cy="3771900"/>
        </p:xfrm>
        <a:graphic>
          <a:graphicData uri="http://schemas.openxmlformats.org/presentationml/2006/ole">
            <mc:AlternateContent xmlns:mc="http://schemas.openxmlformats.org/markup-compatibility/2006">
              <mc:Choice xmlns:v="urn:schemas-microsoft-com:vml" Requires="v">
                <p:oleObj spid="_x0000_s4104" name="Document" r:id="rId4" imgW="8418960" imgH="6124680" progId="Word.Document.8">
                  <p:embed/>
                </p:oleObj>
              </mc:Choice>
              <mc:Fallback>
                <p:oleObj name="Document" r:id="rId4" imgW="8418960" imgH="612468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373438"/>
                        <a:ext cx="5181600" cy="37719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4099" name="Object 5"/>
          <p:cNvGraphicFramePr>
            <a:graphicFrameLocks noChangeAspect="1"/>
          </p:cNvGraphicFramePr>
          <p:nvPr/>
        </p:nvGraphicFramePr>
        <p:xfrm>
          <a:off x="1379538" y="1684338"/>
          <a:ext cx="5775325" cy="1595437"/>
        </p:xfrm>
        <a:graphic>
          <a:graphicData uri="http://schemas.openxmlformats.org/presentationml/2006/ole">
            <mc:AlternateContent xmlns:mc="http://schemas.openxmlformats.org/markup-compatibility/2006">
              <mc:Choice xmlns:v="urn:schemas-microsoft-com:vml" Requires="v">
                <p:oleObj spid="_x0000_s4105" name="Document" r:id="rId6" imgW="6758719" imgH="2252686" progId="Word.Document.8">
                  <p:embed/>
                </p:oleObj>
              </mc:Choice>
              <mc:Fallback>
                <p:oleObj name="Document" r:id="rId6" imgW="6758719" imgH="2252686" progId="Word.Document.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9538" y="1684338"/>
                        <a:ext cx="5775325" cy="159543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4102" name="Line 6"/>
          <p:cNvSpPr>
            <a:spLocks noChangeShapeType="1"/>
          </p:cNvSpPr>
          <p:nvPr/>
        </p:nvSpPr>
        <p:spPr bwMode="auto">
          <a:xfrm flipH="1">
            <a:off x="2743200" y="4343400"/>
            <a:ext cx="914400" cy="0"/>
          </a:xfrm>
          <a:prstGeom prst="line">
            <a:avLst/>
          </a:prstGeom>
          <a:noFill/>
          <a:ln w="9525">
            <a:solidFill>
              <a:schemeClr val="tx1"/>
            </a:solidFill>
            <a:round/>
            <a:headEnd/>
            <a:tailEnd type="triangle" w="med" len="med"/>
          </a:ln>
        </p:spPr>
        <p:txBody>
          <a:bodyPr wrap="none" anchor="ctr"/>
          <a:lstStyle/>
          <a:p>
            <a:endParaRPr lang="en-US"/>
          </a:p>
        </p:txBody>
      </p:sp>
      <p:sp>
        <p:nvSpPr>
          <p:cNvPr id="4103" name="Line 7"/>
          <p:cNvSpPr>
            <a:spLocks noChangeShapeType="1"/>
          </p:cNvSpPr>
          <p:nvPr/>
        </p:nvSpPr>
        <p:spPr bwMode="auto">
          <a:xfrm flipH="1">
            <a:off x="2743200" y="5486400"/>
            <a:ext cx="914400" cy="0"/>
          </a:xfrm>
          <a:prstGeom prst="line">
            <a:avLst/>
          </a:prstGeom>
          <a:noFill/>
          <a:ln w="9525">
            <a:solidFill>
              <a:schemeClr val="tx1"/>
            </a:solidFill>
            <a:round/>
            <a:headEnd/>
            <a:tailEnd type="triangle" w="med" len="med"/>
          </a:ln>
        </p:spPr>
        <p:txBody>
          <a:bodyPr wrap="none" anchor="ctr"/>
          <a:lstStyle/>
          <a:p>
            <a:endParaRPr lang="en-US"/>
          </a:p>
        </p:txBody>
      </p:sp>
      <p:sp>
        <p:nvSpPr>
          <p:cNvPr id="4104" name="Line 8"/>
          <p:cNvSpPr>
            <a:spLocks noChangeShapeType="1"/>
          </p:cNvSpPr>
          <p:nvPr/>
        </p:nvSpPr>
        <p:spPr bwMode="auto">
          <a:xfrm flipV="1">
            <a:off x="1828800" y="5181600"/>
            <a:ext cx="0" cy="762000"/>
          </a:xfrm>
          <a:prstGeom prst="line">
            <a:avLst/>
          </a:prstGeom>
          <a:noFill/>
          <a:ln w="9525">
            <a:solidFill>
              <a:schemeClr val="tx1"/>
            </a:solidFill>
            <a:round/>
            <a:headEnd/>
            <a:tailEnd type="triangle" w="med" len="med"/>
          </a:ln>
        </p:spPr>
        <p:txBody>
          <a:bodyPr wrap="none" anchor="ctr"/>
          <a:lstStyle/>
          <a:p>
            <a:endParaRPr lang="en-US"/>
          </a:p>
        </p:txBody>
      </p:sp>
      <p:sp>
        <p:nvSpPr>
          <p:cNvPr id="4105" name="Line 9"/>
          <p:cNvSpPr>
            <a:spLocks noChangeShapeType="1"/>
          </p:cNvSpPr>
          <p:nvPr/>
        </p:nvSpPr>
        <p:spPr bwMode="auto">
          <a:xfrm flipV="1">
            <a:off x="2971800" y="5181600"/>
            <a:ext cx="0" cy="76200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normAutofit fontScale="90000"/>
          </a:bodyPr>
          <a:lstStyle/>
          <a:p>
            <a:r>
              <a:rPr lang="en-US"/>
              <a:t>Pricing like a prisoner’s</a:t>
            </a:r>
            <a:br>
              <a:rPr lang="en-US"/>
            </a:br>
            <a:r>
              <a:rPr lang="en-US"/>
              <a:t>dilemma (players a and b)</a:t>
            </a:r>
          </a:p>
        </p:txBody>
      </p:sp>
      <p:graphicFrame>
        <p:nvGraphicFramePr>
          <p:cNvPr id="5122" name="Object 3"/>
          <p:cNvGraphicFramePr>
            <a:graphicFrameLocks noGrp="1" noChangeAspect="1"/>
          </p:cNvGraphicFramePr>
          <p:nvPr>
            <p:ph type="tbl" idx="1"/>
          </p:nvPr>
        </p:nvGraphicFramePr>
        <p:xfrm>
          <a:off x="1943100" y="2174875"/>
          <a:ext cx="6707188" cy="4440238"/>
        </p:xfrm>
        <a:graphic>
          <a:graphicData uri="http://schemas.openxmlformats.org/presentationml/2006/ole">
            <mc:AlternateContent xmlns:mc="http://schemas.openxmlformats.org/markup-compatibility/2006">
              <mc:Choice xmlns:v="urn:schemas-microsoft-com:vml" Requires="v">
                <p:oleObj spid="_x0000_s5125" name="Document" r:id="rId4" imgW="6445080" imgH="4267440" progId="Word.Document.8">
                  <p:embed/>
                </p:oleObj>
              </mc:Choice>
              <mc:Fallback>
                <p:oleObj name="Document" r:id="rId4" imgW="6445080" imgH="4267440"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3100" y="2174875"/>
                        <a:ext cx="6707188" cy="444023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Two types of rivalry games: </a:t>
            </a:r>
            <a:br>
              <a:rPr lang="en-US" dirty="0"/>
            </a:br>
            <a:r>
              <a:rPr lang="en-US" dirty="0"/>
              <a:t>Capacity versus Price Competition</a:t>
            </a:r>
          </a:p>
        </p:txBody>
      </p:sp>
      <p:sp>
        <p:nvSpPr>
          <p:cNvPr id="3" name="2 Marcador de contenido"/>
          <p:cNvSpPr>
            <a:spLocks noGrp="1"/>
          </p:cNvSpPr>
          <p:nvPr>
            <p:ph sz="quarter" idx="1"/>
          </p:nvPr>
        </p:nvSpPr>
        <p:spPr/>
        <p:txBody>
          <a:bodyPr/>
          <a:lstStyle/>
          <a:p>
            <a:r>
              <a:rPr lang="en-US" dirty="0"/>
              <a:t>Shrimp is an example of a capacity (not price) choice game (this is technically called a </a:t>
            </a:r>
            <a:r>
              <a:rPr lang="en-US" dirty="0" err="1"/>
              <a:t>Cournot</a:t>
            </a:r>
            <a:r>
              <a:rPr lang="en-US" dirty="0"/>
              <a:t> game)</a:t>
            </a:r>
          </a:p>
          <a:p>
            <a:endParaRPr lang="en-US" dirty="0"/>
          </a:p>
          <a:p>
            <a:r>
              <a:rPr lang="en-US" dirty="0"/>
              <a:t>Similar Logic: you end up producing too much, even though that only benefits consumers.</a:t>
            </a:r>
          </a:p>
          <a:p>
            <a:r>
              <a:rPr lang="en-US" dirty="0"/>
              <a:t>Objective: find quantity that maximizes my profits given what </a:t>
            </a:r>
            <a:r>
              <a:rPr lang="en-US" i="1" dirty="0"/>
              <a:t>I think </a:t>
            </a:r>
            <a:r>
              <a:rPr lang="en-US" dirty="0"/>
              <a:t>my rivals are doing</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Nash Equilibrium</a:t>
            </a:r>
            <a:br>
              <a:rPr lang="en-US"/>
            </a:br>
            <a:r>
              <a:rPr lang="en-US"/>
              <a:t>in Shrimp Game</a:t>
            </a:r>
          </a:p>
        </p:txBody>
      </p:sp>
      <p:sp>
        <p:nvSpPr>
          <p:cNvPr id="18435" name="Rectangle 3"/>
          <p:cNvSpPr>
            <a:spLocks noGrp="1" noChangeArrowheads="1"/>
          </p:cNvSpPr>
          <p:nvPr>
            <p:ph type="body" idx="1"/>
          </p:nvPr>
        </p:nvSpPr>
        <p:spPr/>
        <p:txBody>
          <a:bodyPr/>
          <a:lstStyle/>
          <a:p>
            <a:r>
              <a:rPr lang="en-US"/>
              <a:t>At Nash Equilibrium, no firm has an incentive to revise its choice of quantity</a:t>
            </a:r>
          </a:p>
          <a:p>
            <a:r>
              <a:rPr lang="en-US"/>
              <a:t>At any other point, it pays for at least one of the rivals to revise the quantity</a:t>
            </a:r>
          </a:p>
          <a:p>
            <a:r>
              <a:rPr lang="en-US"/>
              <a:t>Nash Equilibrium in shrimp (see handout):</a:t>
            </a:r>
          </a:p>
          <a:p>
            <a:pPr lvl="1">
              <a:buFontTx/>
              <a:buNone/>
            </a:pPr>
            <a:r>
              <a:rPr lang="en-US"/>
              <a:t> q</a:t>
            </a:r>
            <a:r>
              <a:rPr lang="en-US" baseline="-25000"/>
              <a:t>a </a:t>
            </a:r>
            <a:r>
              <a:rPr lang="en-US"/>
              <a:t>=</a:t>
            </a:r>
            <a:r>
              <a:rPr lang="en-US" baseline="-25000"/>
              <a:t> </a:t>
            </a:r>
            <a:r>
              <a:rPr lang="en-US"/>
              <a:t>q</a:t>
            </a:r>
            <a:r>
              <a:rPr lang="en-US" baseline="-25000"/>
              <a:t>b </a:t>
            </a:r>
            <a:r>
              <a:rPr lang="en-US"/>
              <a:t>=</a:t>
            </a:r>
            <a:r>
              <a:rPr lang="en-US" baseline="-25000"/>
              <a:t> </a:t>
            </a:r>
            <a:r>
              <a:rPr lang="en-US"/>
              <a:t>q</a:t>
            </a:r>
            <a:r>
              <a:rPr lang="en-US" baseline="-25000"/>
              <a:t>c</a:t>
            </a:r>
            <a:r>
              <a:rPr lang="en-US"/>
              <a:t> =50</a:t>
            </a:r>
          </a:p>
          <a:p>
            <a:r>
              <a:rPr lang="en-US"/>
              <a:t>Important: profits are less than monopoly; individual profit maximization does not imply joint profit maximization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Price Competition (Bertrand Game– we did in first class)</a:t>
            </a:r>
          </a:p>
        </p:txBody>
      </p:sp>
      <p:sp>
        <p:nvSpPr>
          <p:cNvPr id="19459" name="Rectangle 3"/>
          <p:cNvSpPr>
            <a:spLocks noGrp="1" noChangeArrowheads="1"/>
          </p:cNvSpPr>
          <p:nvPr>
            <p:ph type="body" idx="1"/>
          </p:nvPr>
        </p:nvSpPr>
        <p:spPr/>
        <p:txBody>
          <a:bodyPr/>
          <a:lstStyle/>
          <a:p>
            <a:r>
              <a:rPr lang="en-US"/>
              <a:t>Firms compete on prices </a:t>
            </a:r>
          </a:p>
          <a:p>
            <a:r>
              <a:rPr lang="en-US"/>
              <a:t>Assume all goods and consumers identical-- then undercutting by a little bit rival’s price means stealing all the demand</a:t>
            </a:r>
          </a:p>
          <a:p>
            <a:r>
              <a:rPr lang="en-US"/>
              <a:t>Then only Nash Equilibrium is MC=P even with only two rivals</a:t>
            </a:r>
          </a:p>
          <a:p>
            <a:pPr lvl="1"/>
            <a:r>
              <a:rPr lang="en-US"/>
              <a:t>more extreme outcome than with capacity choices: note that NO PROFITS!!</a:t>
            </a:r>
          </a:p>
          <a:p>
            <a:r>
              <a:rPr lang="en-US"/>
              <a:t>If goods differentiated, cannot steal all demand, but similar game logic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Is the Nash equilibrium</a:t>
            </a:r>
            <a:br>
              <a:rPr lang="en-US"/>
            </a:br>
            <a:r>
              <a:rPr lang="en-US"/>
              <a:t>THE solution of one off game?</a:t>
            </a:r>
          </a:p>
        </p:txBody>
      </p:sp>
      <p:sp>
        <p:nvSpPr>
          <p:cNvPr id="20483" name="Rectangle 3"/>
          <p:cNvSpPr>
            <a:spLocks noGrp="1" noChangeArrowheads="1"/>
          </p:cNvSpPr>
          <p:nvPr>
            <p:ph type="body" idx="1"/>
          </p:nvPr>
        </p:nvSpPr>
        <p:spPr/>
        <p:txBody>
          <a:bodyPr/>
          <a:lstStyle/>
          <a:p>
            <a:r>
              <a:rPr lang="en-US"/>
              <a:t>Profits per firm in shrimp Nash=500. In our Game some worlds do better sometimes or almost every time</a:t>
            </a:r>
          </a:p>
          <a:p>
            <a:r>
              <a:rPr lang="en-US"/>
              <a:t>Why was sometimes better</a:t>
            </a:r>
          </a:p>
          <a:p>
            <a:pPr lvl="1"/>
            <a:r>
              <a:rPr lang="en-US"/>
              <a:t>Ability to coordinate (more later)</a:t>
            </a:r>
          </a:p>
          <a:p>
            <a:r>
              <a:rPr lang="en-US"/>
              <a:t>Why worse?</a:t>
            </a:r>
          </a:p>
          <a:p>
            <a:pPr lvl="1"/>
            <a:r>
              <a:rPr lang="en-US"/>
              <a:t>Did not try to anticipate behavior of others?</a:t>
            </a:r>
          </a:p>
          <a:p>
            <a:pPr lvl="1"/>
            <a:r>
              <a:rPr lang="en-US"/>
              <a:t>Try to beat others, rather than max. profits</a:t>
            </a:r>
          </a:p>
          <a:p>
            <a:pPr lvl="1"/>
            <a:r>
              <a:rPr lang="en-US"/>
              <a:t>Inability to coordinate</a:t>
            </a:r>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Pricing Game as a</a:t>
            </a:r>
            <a:br>
              <a:rPr lang="en-US"/>
            </a:br>
            <a:r>
              <a:rPr lang="en-US"/>
              <a:t>Prisoner's dilemma</a:t>
            </a:r>
          </a:p>
        </p:txBody>
      </p:sp>
      <p:sp>
        <p:nvSpPr>
          <p:cNvPr id="21507" name="Rectangle 3"/>
          <p:cNvSpPr>
            <a:spLocks noGrp="1" noChangeArrowheads="1"/>
          </p:cNvSpPr>
          <p:nvPr>
            <p:ph type="body" idx="1"/>
          </p:nvPr>
        </p:nvSpPr>
        <p:spPr/>
        <p:txBody>
          <a:bodyPr/>
          <a:lstStyle/>
          <a:p>
            <a:r>
              <a:rPr lang="en-US"/>
              <a:t>Crucial problem in Shrimp game (and all oligopoly pricing situations): at quantity that produces highest profits for all each rival has incentive to increase production </a:t>
            </a:r>
          </a:p>
          <a:p>
            <a:pPr lvl="1"/>
            <a:r>
              <a:rPr lang="en-US"/>
              <a:t>That’s why monopoly quantity (Q=33) not a NE</a:t>
            </a:r>
          </a:p>
          <a:p>
            <a:r>
              <a:rPr lang="en-US"/>
              <a:t>But if could coordinate all rivals better off</a:t>
            </a:r>
          </a:p>
          <a:p>
            <a:pPr lvl="1"/>
            <a:r>
              <a:rPr lang="en-US"/>
              <a:t>In  most shrimp games, lowest profit in most profitable world was better than highest profit in least profitable world</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Outline</a:t>
            </a:r>
          </a:p>
        </p:txBody>
      </p:sp>
      <p:sp>
        <p:nvSpPr>
          <p:cNvPr id="9219" name="Rectangle 3"/>
          <p:cNvSpPr>
            <a:spLocks noGrp="1" noChangeArrowheads="1"/>
          </p:cNvSpPr>
          <p:nvPr>
            <p:ph type="body" idx="1"/>
          </p:nvPr>
        </p:nvSpPr>
        <p:spPr/>
        <p:txBody>
          <a:bodyPr/>
          <a:lstStyle/>
          <a:p>
            <a:r>
              <a:rPr lang="en-US"/>
              <a:t>Concentrated markets and game theory</a:t>
            </a:r>
          </a:p>
          <a:p>
            <a:pPr lvl="1"/>
            <a:r>
              <a:rPr lang="en-US"/>
              <a:t>What is game theory?</a:t>
            </a:r>
          </a:p>
          <a:p>
            <a:pPr lvl="1"/>
            <a:r>
              <a:rPr lang="en-US"/>
              <a:t>How will we use it?</a:t>
            </a:r>
          </a:p>
          <a:p>
            <a:endParaRPr lang="en-US"/>
          </a:p>
          <a:p>
            <a:r>
              <a:rPr lang="en-US"/>
              <a:t>Rivalry game -- The problem: Too much competition	</a:t>
            </a:r>
          </a:p>
          <a:p>
            <a:pPr lvl="1"/>
            <a:r>
              <a:rPr lang="en-US"/>
              <a:t>Even though it destroys profits!!</a:t>
            </a:r>
          </a:p>
          <a:p>
            <a:pPr lvl="1"/>
            <a:endParaRPr lang="en-US"/>
          </a:p>
          <a:p>
            <a:r>
              <a:rPr lang="en-US"/>
              <a:t>The solution: repetition</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Outline</a:t>
            </a:r>
          </a:p>
        </p:txBody>
      </p:sp>
      <p:sp>
        <p:nvSpPr>
          <p:cNvPr id="22531" name="Rectangle 3"/>
          <p:cNvSpPr>
            <a:spLocks noGrp="1" noChangeArrowheads="1"/>
          </p:cNvSpPr>
          <p:nvPr>
            <p:ph type="body" idx="1"/>
          </p:nvPr>
        </p:nvSpPr>
        <p:spPr/>
        <p:txBody>
          <a:bodyPr/>
          <a:lstStyle/>
          <a:p>
            <a:r>
              <a:rPr lang="en-US"/>
              <a:t>Concentrated markets and game theory</a:t>
            </a:r>
          </a:p>
          <a:p>
            <a:pPr lvl="1"/>
            <a:r>
              <a:rPr lang="en-US"/>
              <a:t>What is game theory?</a:t>
            </a:r>
          </a:p>
          <a:p>
            <a:pPr lvl="1"/>
            <a:r>
              <a:rPr lang="en-US"/>
              <a:t>How will we use it?</a:t>
            </a:r>
          </a:p>
          <a:p>
            <a:endParaRPr lang="en-US"/>
          </a:p>
          <a:p>
            <a:r>
              <a:rPr lang="en-US"/>
              <a:t>Rivalry game -- The problem: Too much competition	</a:t>
            </a:r>
          </a:p>
          <a:p>
            <a:pPr lvl="1"/>
            <a:r>
              <a:rPr lang="en-US"/>
              <a:t>Even though it destroys profits!!</a:t>
            </a:r>
          </a:p>
          <a:p>
            <a:pPr lvl="1"/>
            <a:endParaRPr lang="en-US"/>
          </a:p>
          <a:p>
            <a:r>
              <a:rPr lang="en-US"/>
              <a:t>The solution: repetition</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Solution: Coordination and </a:t>
            </a:r>
            <a:br>
              <a:rPr lang="en-US"/>
            </a:br>
            <a:r>
              <a:rPr lang="en-US"/>
              <a:t>Dynamic pricing</a:t>
            </a:r>
          </a:p>
        </p:txBody>
      </p:sp>
      <p:sp>
        <p:nvSpPr>
          <p:cNvPr id="23555" name="Rectangle 3"/>
          <p:cNvSpPr>
            <a:spLocks noGrp="1" noChangeArrowheads="1"/>
          </p:cNvSpPr>
          <p:nvPr>
            <p:ph sz="quarter" idx="1"/>
          </p:nvPr>
        </p:nvSpPr>
        <p:spPr/>
        <p:txBody>
          <a:bodyPr/>
          <a:lstStyle/>
          <a:p>
            <a:r>
              <a:rPr lang="en-US"/>
              <a:t>The point then is to manage to coordinate intention for low quantity</a:t>
            </a:r>
          </a:p>
          <a:p>
            <a:r>
              <a:rPr lang="en-US"/>
              <a:t>If there is a long horizon of interactions in front, then it is possible to coordinate </a:t>
            </a:r>
          </a:p>
          <a:p>
            <a:pPr lvl="1"/>
            <a:r>
              <a:rPr lang="en-US"/>
              <a:t>In our game, last round completely uncooperative, even round before last</a:t>
            </a:r>
          </a:p>
          <a:p>
            <a:r>
              <a:rPr lang="en-US"/>
              <a:t>Why?: key role of expectation of punishment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Punishment</a:t>
            </a:r>
            <a:br>
              <a:rPr lang="en-US"/>
            </a:br>
            <a:r>
              <a:rPr lang="en-US"/>
              <a:t>and coordination</a:t>
            </a:r>
          </a:p>
        </p:txBody>
      </p:sp>
      <p:sp>
        <p:nvSpPr>
          <p:cNvPr id="24579" name="Rectangle 3"/>
          <p:cNvSpPr>
            <a:spLocks noGrp="1" noChangeArrowheads="1"/>
          </p:cNvSpPr>
          <p:nvPr>
            <p:ph sz="quarter" idx="1"/>
          </p:nvPr>
        </p:nvSpPr>
        <p:spPr/>
        <p:txBody>
          <a:bodyPr/>
          <a:lstStyle/>
          <a:p>
            <a:r>
              <a:rPr lang="en-US" dirty="0"/>
              <a:t>With repetition, coordination possible</a:t>
            </a:r>
          </a:p>
          <a:p>
            <a:pPr lvl="1"/>
            <a:r>
              <a:rPr lang="en-US" dirty="0"/>
              <a:t>If don’t cheat, can charge monopoly price for ever, and get half of monopoly profit</a:t>
            </a:r>
          </a:p>
          <a:p>
            <a:pPr lvl="1"/>
            <a:r>
              <a:rPr lang="en-US" dirty="0"/>
              <a:t>If cheat, engage in price war, and get in low profit equilibrium for ever</a:t>
            </a:r>
          </a:p>
          <a:p>
            <a:r>
              <a:rPr lang="en-US" dirty="0"/>
              <a:t>Note crucial role here of long horizon</a:t>
            </a:r>
          </a:p>
          <a:p>
            <a:pPr lvl="1"/>
            <a:r>
              <a:rPr lang="en-US" dirty="0"/>
              <a:t>Example: airlines that are on the verge of bankruptcy cut prices. Why? Future not valuable to them (they won’t be around)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Repeated Play can sustain cooperation</a:t>
            </a:r>
          </a:p>
        </p:txBody>
      </p:sp>
      <p:sp>
        <p:nvSpPr>
          <p:cNvPr id="3" name="2 Marcador de contenido"/>
          <p:cNvSpPr>
            <a:spLocks noGrp="1"/>
          </p:cNvSpPr>
          <p:nvPr>
            <p:ph sz="quarter" idx="1"/>
          </p:nvPr>
        </p:nvSpPr>
        <p:spPr/>
        <p:txBody>
          <a:bodyPr/>
          <a:lstStyle/>
          <a:p>
            <a:r>
              <a:rPr lang="en-US" dirty="0"/>
              <a:t>As long as the gain from deviation and not being able to cooperate in the future (the loss if punish and cannot cooperate) is smaller than the gain from cooperation</a:t>
            </a:r>
          </a:p>
          <a:p>
            <a:endParaRPr lang="en-US" dirty="0"/>
          </a:p>
          <a:p>
            <a:r>
              <a:rPr lang="en-US" dirty="0"/>
              <a:t>Can facilitate cooperation by making the deviation</a:t>
            </a:r>
          </a:p>
          <a:p>
            <a:pPr lvl="1"/>
            <a:r>
              <a:rPr lang="en-US" dirty="0"/>
              <a:t>Yield a small gain</a:t>
            </a:r>
          </a:p>
          <a:p>
            <a:pPr lvl="1"/>
            <a:r>
              <a:rPr lang="en-US" dirty="0"/>
              <a:t>Easy to detect</a:t>
            </a:r>
          </a:p>
          <a:p>
            <a:pPr lvl="1"/>
            <a:r>
              <a:rPr lang="en-US" dirty="0"/>
              <a:t>Incur in a heavy but credible punishment</a:t>
            </a:r>
          </a:p>
          <a:p>
            <a:pPr lvl="1"/>
            <a:r>
              <a:rPr lang="en-US" dirty="0"/>
              <a:t>Small relative to the future (e.g. value future a lot, there is growth so that future is worth a lot relative to the present, things are quite certain)</a:t>
            </a:r>
          </a:p>
          <a:p>
            <a:pPr lvl="1"/>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304800"/>
            <a:ext cx="7772400" cy="838200"/>
          </a:xfrm>
        </p:spPr>
        <p:txBody>
          <a:bodyPr/>
          <a:lstStyle/>
          <a:p>
            <a:r>
              <a:rPr lang="en-US"/>
              <a:t>Repeated Play</a:t>
            </a:r>
          </a:p>
        </p:txBody>
      </p:sp>
      <p:sp>
        <p:nvSpPr>
          <p:cNvPr id="25603" name="Line 3"/>
          <p:cNvSpPr>
            <a:spLocks noChangeShapeType="1"/>
          </p:cNvSpPr>
          <p:nvPr/>
        </p:nvSpPr>
        <p:spPr bwMode="auto">
          <a:xfrm>
            <a:off x="762000" y="2133600"/>
            <a:ext cx="0" cy="2971800"/>
          </a:xfrm>
          <a:prstGeom prst="line">
            <a:avLst/>
          </a:prstGeom>
          <a:noFill/>
          <a:ln w="9525">
            <a:solidFill>
              <a:schemeClr val="tx1"/>
            </a:solidFill>
            <a:round/>
            <a:headEnd type="triangle" w="med" len="med"/>
            <a:tailEnd/>
          </a:ln>
        </p:spPr>
        <p:txBody>
          <a:bodyPr/>
          <a:lstStyle/>
          <a:p>
            <a:endParaRPr lang="en-US"/>
          </a:p>
        </p:txBody>
      </p:sp>
      <p:sp>
        <p:nvSpPr>
          <p:cNvPr id="25604" name="Line 4"/>
          <p:cNvSpPr>
            <a:spLocks noChangeShapeType="1"/>
          </p:cNvSpPr>
          <p:nvPr/>
        </p:nvSpPr>
        <p:spPr bwMode="auto">
          <a:xfrm>
            <a:off x="762000" y="5105400"/>
            <a:ext cx="6477000" cy="0"/>
          </a:xfrm>
          <a:prstGeom prst="line">
            <a:avLst/>
          </a:prstGeom>
          <a:noFill/>
          <a:ln w="9525">
            <a:solidFill>
              <a:schemeClr val="tx1"/>
            </a:solidFill>
            <a:round/>
            <a:headEnd/>
            <a:tailEnd type="triangle" w="med" len="med"/>
          </a:ln>
        </p:spPr>
        <p:txBody>
          <a:bodyPr/>
          <a:lstStyle/>
          <a:p>
            <a:endParaRPr lang="en-US"/>
          </a:p>
        </p:txBody>
      </p:sp>
      <p:sp>
        <p:nvSpPr>
          <p:cNvPr id="25605" name="Line 5"/>
          <p:cNvSpPr>
            <a:spLocks noChangeShapeType="1"/>
          </p:cNvSpPr>
          <p:nvPr/>
        </p:nvSpPr>
        <p:spPr bwMode="auto">
          <a:xfrm>
            <a:off x="762000" y="3657600"/>
            <a:ext cx="6172200" cy="0"/>
          </a:xfrm>
          <a:prstGeom prst="line">
            <a:avLst/>
          </a:prstGeom>
          <a:noFill/>
          <a:ln w="9525">
            <a:solidFill>
              <a:schemeClr val="tx1"/>
            </a:solidFill>
            <a:round/>
            <a:headEnd/>
            <a:tailEnd/>
          </a:ln>
        </p:spPr>
        <p:txBody>
          <a:bodyPr/>
          <a:lstStyle/>
          <a:p>
            <a:endParaRPr lang="en-US"/>
          </a:p>
        </p:txBody>
      </p:sp>
      <p:sp>
        <p:nvSpPr>
          <p:cNvPr id="25606" name="Line 6"/>
          <p:cNvSpPr>
            <a:spLocks noChangeShapeType="1"/>
          </p:cNvSpPr>
          <p:nvPr/>
        </p:nvSpPr>
        <p:spPr bwMode="auto">
          <a:xfrm>
            <a:off x="762000" y="2971800"/>
            <a:ext cx="1371600" cy="0"/>
          </a:xfrm>
          <a:prstGeom prst="line">
            <a:avLst/>
          </a:prstGeom>
          <a:noFill/>
          <a:ln w="9525">
            <a:solidFill>
              <a:schemeClr val="tx1"/>
            </a:solidFill>
            <a:round/>
            <a:headEnd/>
            <a:tailEnd/>
          </a:ln>
        </p:spPr>
        <p:txBody>
          <a:bodyPr/>
          <a:lstStyle/>
          <a:p>
            <a:endParaRPr lang="en-US"/>
          </a:p>
        </p:txBody>
      </p:sp>
      <p:sp>
        <p:nvSpPr>
          <p:cNvPr id="25607" name="Line 7"/>
          <p:cNvSpPr>
            <a:spLocks noChangeShapeType="1"/>
          </p:cNvSpPr>
          <p:nvPr/>
        </p:nvSpPr>
        <p:spPr bwMode="auto">
          <a:xfrm>
            <a:off x="2133600" y="2971800"/>
            <a:ext cx="0" cy="1143000"/>
          </a:xfrm>
          <a:prstGeom prst="line">
            <a:avLst/>
          </a:prstGeom>
          <a:noFill/>
          <a:ln w="9525">
            <a:solidFill>
              <a:schemeClr val="tx1"/>
            </a:solidFill>
            <a:round/>
            <a:headEnd/>
            <a:tailEnd/>
          </a:ln>
        </p:spPr>
        <p:txBody>
          <a:bodyPr/>
          <a:lstStyle/>
          <a:p>
            <a:endParaRPr lang="en-US"/>
          </a:p>
        </p:txBody>
      </p:sp>
      <p:sp>
        <p:nvSpPr>
          <p:cNvPr id="25608" name="Line 8"/>
          <p:cNvSpPr>
            <a:spLocks noChangeShapeType="1"/>
          </p:cNvSpPr>
          <p:nvPr/>
        </p:nvSpPr>
        <p:spPr bwMode="auto">
          <a:xfrm>
            <a:off x="2133600" y="4114800"/>
            <a:ext cx="4800600" cy="0"/>
          </a:xfrm>
          <a:prstGeom prst="line">
            <a:avLst/>
          </a:prstGeom>
          <a:noFill/>
          <a:ln w="9525">
            <a:solidFill>
              <a:schemeClr val="tx1"/>
            </a:solidFill>
            <a:round/>
            <a:headEnd/>
            <a:tailEnd/>
          </a:ln>
        </p:spPr>
        <p:txBody>
          <a:bodyPr/>
          <a:lstStyle/>
          <a:p>
            <a:endParaRPr lang="en-US"/>
          </a:p>
        </p:txBody>
      </p:sp>
      <p:sp>
        <p:nvSpPr>
          <p:cNvPr id="25609" name="Rectangle 9"/>
          <p:cNvSpPr>
            <a:spLocks noChangeArrowheads="1"/>
          </p:cNvSpPr>
          <p:nvPr/>
        </p:nvSpPr>
        <p:spPr bwMode="auto">
          <a:xfrm>
            <a:off x="762000" y="2971800"/>
            <a:ext cx="1371600" cy="685800"/>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sz="2400"/>
              <a:t>Defect</a:t>
            </a:r>
          </a:p>
        </p:txBody>
      </p:sp>
      <p:sp>
        <p:nvSpPr>
          <p:cNvPr id="25610" name="Rectangle 10"/>
          <p:cNvSpPr>
            <a:spLocks noChangeArrowheads="1"/>
          </p:cNvSpPr>
          <p:nvPr/>
        </p:nvSpPr>
        <p:spPr bwMode="auto">
          <a:xfrm>
            <a:off x="2133600" y="3657600"/>
            <a:ext cx="4724400" cy="457200"/>
          </a:xfrm>
          <a:prstGeom prst="rect">
            <a:avLst/>
          </a:prstGeom>
          <a:solidFill>
            <a:srgbClr val="FF9900"/>
          </a:solidFill>
          <a:ln w="9525">
            <a:solidFill>
              <a:schemeClr val="tx1"/>
            </a:solidFill>
            <a:miter lim="800000"/>
            <a:headEnd/>
            <a:tailEnd/>
          </a:ln>
        </p:spPr>
        <p:txBody>
          <a:bodyPr wrap="none" anchor="ctr"/>
          <a:lstStyle/>
          <a:p>
            <a:pPr algn="ctr" eaLnBrk="1" hangingPunct="1"/>
            <a:r>
              <a:rPr lang="en-US" sz="2400"/>
              <a:t>Punish</a:t>
            </a:r>
          </a:p>
        </p:txBody>
      </p:sp>
      <p:sp>
        <p:nvSpPr>
          <p:cNvPr id="25611" name="Text Box 11"/>
          <p:cNvSpPr txBox="1">
            <a:spLocks noChangeArrowheads="1"/>
          </p:cNvSpPr>
          <p:nvPr/>
        </p:nvSpPr>
        <p:spPr bwMode="auto">
          <a:xfrm>
            <a:off x="7070725" y="3317875"/>
            <a:ext cx="1435100" cy="457200"/>
          </a:xfrm>
          <a:prstGeom prst="rect">
            <a:avLst/>
          </a:prstGeom>
          <a:noFill/>
          <a:ln w="9525">
            <a:noFill/>
            <a:miter lim="800000"/>
            <a:headEnd/>
            <a:tailEnd/>
          </a:ln>
        </p:spPr>
        <p:txBody>
          <a:bodyPr wrap="none">
            <a:spAutoFit/>
          </a:bodyPr>
          <a:lstStyle/>
          <a:p>
            <a:pPr eaLnBrk="1" hangingPunct="1"/>
            <a:r>
              <a:rPr lang="en-US" sz="2400"/>
              <a:t>Cooperate</a:t>
            </a:r>
          </a:p>
        </p:txBody>
      </p:sp>
      <p:sp>
        <p:nvSpPr>
          <p:cNvPr id="25612" name="Text Box 12"/>
          <p:cNvSpPr txBox="1">
            <a:spLocks noChangeArrowheads="1"/>
          </p:cNvSpPr>
          <p:nvPr/>
        </p:nvSpPr>
        <p:spPr bwMode="auto">
          <a:xfrm>
            <a:off x="746125" y="5527675"/>
            <a:ext cx="6845300" cy="457200"/>
          </a:xfrm>
          <a:prstGeom prst="rect">
            <a:avLst/>
          </a:prstGeom>
          <a:noFill/>
          <a:ln w="9525">
            <a:noFill/>
            <a:miter lim="800000"/>
            <a:headEnd/>
            <a:tailEnd/>
          </a:ln>
        </p:spPr>
        <p:txBody>
          <a:bodyPr wrap="none">
            <a:spAutoFit/>
          </a:bodyPr>
          <a:lstStyle/>
          <a:p>
            <a:pPr eaLnBrk="1" hangingPunct="1"/>
            <a:r>
              <a:rPr lang="en-US" sz="2400"/>
              <a:t>=&gt; Worry about future cooperation keeps you ‘honest’</a:t>
            </a:r>
          </a:p>
        </p:txBody>
      </p:sp>
      <p:sp>
        <p:nvSpPr>
          <p:cNvPr id="25613" name="Text Box 13"/>
          <p:cNvSpPr txBox="1">
            <a:spLocks noChangeArrowheads="1"/>
          </p:cNvSpPr>
          <p:nvPr/>
        </p:nvSpPr>
        <p:spPr bwMode="auto">
          <a:xfrm>
            <a:off x="0" y="1905000"/>
            <a:ext cx="1066800" cy="946150"/>
          </a:xfrm>
          <a:prstGeom prst="rect">
            <a:avLst/>
          </a:prstGeom>
          <a:noFill/>
          <a:ln w="12700">
            <a:noFill/>
            <a:miter lim="800000"/>
            <a:headEnd type="none" w="sm" len="sm"/>
            <a:tailEnd type="none" w="sm" len="sm"/>
          </a:ln>
        </p:spPr>
        <p:txBody>
          <a:bodyPr>
            <a:spAutoFit/>
          </a:bodyPr>
          <a:lstStyle/>
          <a:p>
            <a:pPr>
              <a:spcBef>
                <a:spcPct val="50000"/>
              </a:spcBef>
            </a:pPr>
            <a:r>
              <a:rPr lang="en-US"/>
              <a:t>profits</a:t>
            </a:r>
          </a:p>
        </p:txBody>
      </p:sp>
      <p:sp>
        <p:nvSpPr>
          <p:cNvPr id="25614" name="Text Box 14"/>
          <p:cNvSpPr txBox="1">
            <a:spLocks noChangeArrowheads="1"/>
          </p:cNvSpPr>
          <p:nvPr/>
        </p:nvSpPr>
        <p:spPr bwMode="auto">
          <a:xfrm>
            <a:off x="7086600" y="5029200"/>
            <a:ext cx="1066800" cy="519113"/>
          </a:xfrm>
          <a:prstGeom prst="rect">
            <a:avLst/>
          </a:prstGeom>
          <a:noFill/>
          <a:ln w="12700">
            <a:noFill/>
            <a:miter lim="800000"/>
            <a:headEnd type="none" w="sm" len="sm"/>
            <a:tailEnd type="none" w="sm" len="sm"/>
          </a:ln>
        </p:spPr>
        <p:txBody>
          <a:bodyPr>
            <a:spAutoFit/>
          </a:bodyPr>
          <a:lstStyle/>
          <a:p>
            <a:pPr>
              <a:spcBef>
                <a:spcPct val="50000"/>
              </a:spcBef>
            </a:pPr>
            <a:r>
              <a:rPr lang="en-US"/>
              <a:t>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304800"/>
            <a:ext cx="7772400" cy="838200"/>
          </a:xfrm>
        </p:spPr>
        <p:txBody>
          <a:bodyPr/>
          <a:lstStyle/>
          <a:p>
            <a:r>
              <a:rPr lang="en-US" dirty="0"/>
              <a:t>Repeated Play</a:t>
            </a:r>
            <a:r>
              <a:rPr lang="en-US"/>
              <a:t>: Deviation </a:t>
            </a:r>
            <a:r>
              <a:rPr lang="en-US" dirty="0"/>
              <a:t>Attractive</a:t>
            </a:r>
          </a:p>
        </p:txBody>
      </p:sp>
      <p:sp>
        <p:nvSpPr>
          <p:cNvPr id="25603" name="Line 3"/>
          <p:cNvSpPr>
            <a:spLocks noChangeShapeType="1"/>
          </p:cNvSpPr>
          <p:nvPr/>
        </p:nvSpPr>
        <p:spPr bwMode="auto">
          <a:xfrm>
            <a:off x="762000" y="2133600"/>
            <a:ext cx="0" cy="2971800"/>
          </a:xfrm>
          <a:prstGeom prst="line">
            <a:avLst/>
          </a:prstGeom>
          <a:noFill/>
          <a:ln w="9525">
            <a:solidFill>
              <a:schemeClr val="tx1"/>
            </a:solidFill>
            <a:round/>
            <a:headEnd type="triangle" w="med" len="med"/>
            <a:tailEnd/>
          </a:ln>
        </p:spPr>
        <p:txBody>
          <a:bodyPr/>
          <a:lstStyle/>
          <a:p>
            <a:endParaRPr lang="en-US"/>
          </a:p>
        </p:txBody>
      </p:sp>
      <p:sp>
        <p:nvSpPr>
          <p:cNvPr id="25604" name="Line 4"/>
          <p:cNvSpPr>
            <a:spLocks noChangeShapeType="1"/>
          </p:cNvSpPr>
          <p:nvPr/>
        </p:nvSpPr>
        <p:spPr bwMode="auto">
          <a:xfrm>
            <a:off x="762000" y="5105400"/>
            <a:ext cx="6477000" cy="0"/>
          </a:xfrm>
          <a:prstGeom prst="line">
            <a:avLst/>
          </a:prstGeom>
          <a:noFill/>
          <a:ln w="9525">
            <a:solidFill>
              <a:schemeClr val="tx1"/>
            </a:solidFill>
            <a:round/>
            <a:headEnd/>
            <a:tailEnd type="triangle" w="med" len="med"/>
          </a:ln>
        </p:spPr>
        <p:txBody>
          <a:bodyPr/>
          <a:lstStyle/>
          <a:p>
            <a:endParaRPr lang="en-US"/>
          </a:p>
        </p:txBody>
      </p:sp>
      <p:sp>
        <p:nvSpPr>
          <p:cNvPr id="25605" name="Line 5"/>
          <p:cNvSpPr>
            <a:spLocks noChangeShapeType="1"/>
          </p:cNvSpPr>
          <p:nvPr/>
        </p:nvSpPr>
        <p:spPr bwMode="auto">
          <a:xfrm>
            <a:off x="762000" y="3657600"/>
            <a:ext cx="6172200" cy="0"/>
          </a:xfrm>
          <a:prstGeom prst="line">
            <a:avLst/>
          </a:prstGeom>
          <a:noFill/>
          <a:ln w="9525">
            <a:solidFill>
              <a:schemeClr val="tx1"/>
            </a:solidFill>
            <a:round/>
            <a:headEnd/>
            <a:tailEnd/>
          </a:ln>
        </p:spPr>
        <p:txBody>
          <a:bodyPr/>
          <a:lstStyle/>
          <a:p>
            <a:endParaRPr lang="en-US"/>
          </a:p>
        </p:txBody>
      </p:sp>
      <p:sp>
        <p:nvSpPr>
          <p:cNvPr id="25609" name="Rectangle 9"/>
          <p:cNvSpPr>
            <a:spLocks noChangeArrowheads="1"/>
          </p:cNvSpPr>
          <p:nvPr/>
        </p:nvSpPr>
        <p:spPr bwMode="auto">
          <a:xfrm>
            <a:off x="762000" y="2348880"/>
            <a:ext cx="1289720" cy="1308720"/>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sz="2400"/>
              <a:t>Defect</a:t>
            </a:r>
          </a:p>
        </p:txBody>
      </p:sp>
      <p:sp>
        <p:nvSpPr>
          <p:cNvPr id="25610" name="Rectangle 10"/>
          <p:cNvSpPr>
            <a:spLocks noChangeArrowheads="1"/>
          </p:cNvSpPr>
          <p:nvPr/>
        </p:nvSpPr>
        <p:spPr bwMode="auto">
          <a:xfrm>
            <a:off x="2051720" y="3657600"/>
            <a:ext cx="4806280" cy="131440"/>
          </a:xfrm>
          <a:prstGeom prst="rect">
            <a:avLst/>
          </a:prstGeom>
          <a:solidFill>
            <a:srgbClr val="FF9900"/>
          </a:solidFill>
          <a:ln w="9525">
            <a:solidFill>
              <a:schemeClr val="tx1"/>
            </a:solidFill>
            <a:miter lim="800000"/>
            <a:headEnd/>
            <a:tailEnd/>
          </a:ln>
        </p:spPr>
        <p:txBody>
          <a:bodyPr wrap="none" anchor="ctr"/>
          <a:lstStyle/>
          <a:p>
            <a:pPr algn="ctr" eaLnBrk="1" hangingPunct="1"/>
            <a:r>
              <a:rPr lang="en-US" sz="2400"/>
              <a:t>Punish</a:t>
            </a:r>
          </a:p>
        </p:txBody>
      </p:sp>
      <p:sp>
        <p:nvSpPr>
          <p:cNvPr id="25611" name="Text Box 11"/>
          <p:cNvSpPr txBox="1">
            <a:spLocks noChangeArrowheads="1"/>
          </p:cNvSpPr>
          <p:nvPr/>
        </p:nvSpPr>
        <p:spPr bwMode="auto">
          <a:xfrm>
            <a:off x="7070725" y="3317875"/>
            <a:ext cx="1435100" cy="457200"/>
          </a:xfrm>
          <a:prstGeom prst="rect">
            <a:avLst/>
          </a:prstGeom>
          <a:noFill/>
          <a:ln w="9525">
            <a:noFill/>
            <a:miter lim="800000"/>
            <a:headEnd/>
            <a:tailEnd/>
          </a:ln>
        </p:spPr>
        <p:txBody>
          <a:bodyPr wrap="none">
            <a:spAutoFit/>
          </a:bodyPr>
          <a:lstStyle/>
          <a:p>
            <a:pPr eaLnBrk="1" hangingPunct="1"/>
            <a:r>
              <a:rPr lang="en-US" sz="2400"/>
              <a:t>Cooperate</a:t>
            </a:r>
          </a:p>
        </p:txBody>
      </p:sp>
      <p:sp>
        <p:nvSpPr>
          <p:cNvPr id="25612" name="Text Box 12"/>
          <p:cNvSpPr txBox="1">
            <a:spLocks noChangeArrowheads="1"/>
          </p:cNvSpPr>
          <p:nvPr/>
        </p:nvSpPr>
        <p:spPr bwMode="auto">
          <a:xfrm>
            <a:off x="746125" y="5527675"/>
            <a:ext cx="7975260" cy="830997"/>
          </a:xfrm>
          <a:prstGeom prst="rect">
            <a:avLst/>
          </a:prstGeom>
          <a:noFill/>
          <a:ln w="9525">
            <a:noFill/>
            <a:miter lim="800000"/>
            <a:headEnd/>
            <a:tailEnd/>
          </a:ln>
        </p:spPr>
        <p:txBody>
          <a:bodyPr wrap="none">
            <a:spAutoFit/>
          </a:bodyPr>
          <a:lstStyle/>
          <a:p>
            <a:pPr eaLnBrk="1" hangingPunct="1">
              <a:buFont typeface="Symbol" pitchFamily="18" charset="2"/>
              <a:buChar char="Þ"/>
            </a:pPr>
            <a:r>
              <a:rPr lang="en-US" sz="2400" dirty="0"/>
              <a:t>Here you do not really have much to lose in terms of </a:t>
            </a:r>
          </a:p>
          <a:p>
            <a:pPr eaLnBrk="1" hangingPunct="1"/>
            <a:r>
              <a:rPr lang="en-US" sz="2400" dirty="0"/>
              <a:t>future cooperation so more likely to “cheat”</a:t>
            </a:r>
          </a:p>
        </p:txBody>
      </p:sp>
      <p:sp>
        <p:nvSpPr>
          <p:cNvPr id="25613" name="Text Box 13"/>
          <p:cNvSpPr txBox="1">
            <a:spLocks noChangeArrowheads="1"/>
          </p:cNvSpPr>
          <p:nvPr/>
        </p:nvSpPr>
        <p:spPr bwMode="auto">
          <a:xfrm>
            <a:off x="0" y="1905000"/>
            <a:ext cx="1066800" cy="946150"/>
          </a:xfrm>
          <a:prstGeom prst="rect">
            <a:avLst/>
          </a:prstGeom>
          <a:noFill/>
          <a:ln w="12700">
            <a:noFill/>
            <a:miter lim="800000"/>
            <a:headEnd type="none" w="sm" len="sm"/>
            <a:tailEnd type="none" w="sm" len="sm"/>
          </a:ln>
        </p:spPr>
        <p:txBody>
          <a:bodyPr>
            <a:spAutoFit/>
          </a:bodyPr>
          <a:lstStyle/>
          <a:p>
            <a:pPr>
              <a:spcBef>
                <a:spcPct val="50000"/>
              </a:spcBef>
            </a:pPr>
            <a:r>
              <a:rPr lang="en-US"/>
              <a:t>profits</a:t>
            </a:r>
          </a:p>
        </p:txBody>
      </p:sp>
      <p:sp>
        <p:nvSpPr>
          <p:cNvPr id="25614" name="Text Box 14"/>
          <p:cNvSpPr txBox="1">
            <a:spLocks noChangeArrowheads="1"/>
          </p:cNvSpPr>
          <p:nvPr/>
        </p:nvSpPr>
        <p:spPr bwMode="auto">
          <a:xfrm>
            <a:off x="7086600" y="5029200"/>
            <a:ext cx="1066800" cy="519113"/>
          </a:xfrm>
          <a:prstGeom prst="rect">
            <a:avLst/>
          </a:prstGeom>
          <a:noFill/>
          <a:ln w="12700">
            <a:noFill/>
            <a:miter lim="800000"/>
            <a:headEnd type="none" w="sm" len="sm"/>
            <a:tailEnd type="none" w="sm" len="sm"/>
          </a:ln>
        </p:spPr>
        <p:txBody>
          <a:bodyPr>
            <a:spAutoFit/>
          </a:bodyPr>
          <a:lstStyle/>
          <a:p>
            <a:pPr>
              <a:spcBef>
                <a:spcPct val="50000"/>
              </a:spcBef>
            </a:pPr>
            <a:r>
              <a:rPr lang="en-US"/>
              <a:t>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304800"/>
            <a:ext cx="7772400" cy="838200"/>
          </a:xfrm>
        </p:spPr>
        <p:txBody>
          <a:bodyPr/>
          <a:lstStyle/>
          <a:p>
            <a:r>
              <a:rPr lang="en-US" dirty="0"/>
              <a:t>Repeated Play: Deviating Unattractive</a:t>
            </a:r>
          </a:p>
        </p:txBody>
      </p:sp>
      <p:sp>
        <p:nvSpPr>
          <p:cNvPr id="25603" name="Line 3"/>
          <p:cNvSpPr>
            <a:spLocks noChangeShapeType="1"/>
          </p:cNvSpPr>
          <p:nvPr/>
        </p:nvSpPr>
        <p:spPr bwMode="auto">
          <a:xfrm>
            <a:off x="762000" y="2133600"/>
            <a:ext cx="0" cy="2971800"/>
          </a:xfrm>
          <a:prstGeom prst="line">
            <a:avLst/>
          </a:prstGeom>
          <a:noFill/>
          <a:ln w="9525">
            <a:solidFill>
              <a:schemeClr val="tx1"/>
            </a:solidFill>
            <a:round/>
            <a:headEnd type="triangle" w="med" len="med"/>
            <a:tailEnd/>
          </a:ln>
        </p:spPr>
        <p:txBody>
          <a:bodyPr/>
          <a:lstStyle/>
          <a:p>
            <a:endParaRPr lang="en-US"/>
          </a:p>
        </p:txBody>
      </p:sp>
      <p:sp>
        <p:nvSpPr>
          <p:cNvPr id="25604" name="Line 4"/>
          <p:cNvSpPr>
            <a:spLocks noChangeShapeType="1"/>
          </p:cNvSpPr>
          <p:nvPr/>
        </p:nvSpPr>
        <p:spPr bwMode="auto">
          <a:xfrm>
            <a:off x="762000" y="5105400"/>
            <a:ext cx="6477000" cy="0"/>
          </a:xfrm>
          <a:prstGeom prst="line">
            <a:avLst/>
          </a:prstGeom>
          <a:noFill/>
          <a:ln w="9525">
            <a:solidFill>
              <a:schemeClr val="tx1"/>
            </a:solidFill>
            <a:round/>
            <a:headEnd/>
            <a:tailEnd type="triangle" w="med" len="med"/>
          </a:ln>
        </p:spPr>
        <p:txBody>
          <a:bodyPr/>
          <a:lstStyle/>
          <a:p>
            <a:endParaRPr lang="en-US"/>
          </a:p>
        </p:txBody>
      </p:sp>
      <p:sp>
        <p:nvSpPr>
          <p:cNvPr id="25605" name="Line 5"/>
          <p:cNvSpPr>
            <a:spLocks noChangeShapeType="1"/>
          </p:cNvSpPr>
          <p:nvPr/>
        </p:nvSpPr>
        <p:spPr bwMode="auto">
          <a:xfrm>
            <a:off x="762000" y="3657600"/>
            <a:ext cx="6172200" cy="0"/>
          </a:xfrm>
          <a:prstGeom prst="line">
            <a:avLst/>
          </a:prstGeom>
          <a:noFill/>
          <a:ln w="9525">
            <a:solidFill>
              <a:schemeClr val="tx1"/>
            </a:solidFill>
            <a:round/>
            <a:headEnd/>
            <a:tailEnd/>
          </a:ln>
        </p:spPr>
        <p:txBody>
          <a:bodyPr/>
          <a:lstStyle/>
          <a:p>
            <a:endParaRPr lang="en-US"/>
          </a:p>
        </p:txBody>
      </p:sp>
      <p:sp>
        <p:nvSpPr>
          <p:cNvPr id="25608" name="Line 8"/>
          <p:cNvSpPr>
            <a:spLocks noChangeShapeType="1"/>
          </p:cNvSpPr>
          <p:nvPr/>
        </p:nvSpPr>
        <p:spPr bwMode="auto">
          <a:xfrm>
            <a:off x="2133600" y="4114800"/>
            <a:ext cx="4800600" cy="0"/>
          </a:xfrm>
          <a:prstGeom prst="line">
            <a:avLst/>
          </a:prstGeom>
          <a:noFill/>
          <a:ln w="9525">
            <a:solidFill>
              <a:schemeClr val="tx1"/>
            </a:solidFill>
            <a:round/>
            <a:headEnd/>
            <a:tailEnd/>
          </a:ln>
        </p:spPr>
        <p:txBody>
          <a:bodyPr/>
          <a:lstStyle/>
          <a:p>
            <a:endParaRPr lang="en-US"/>
          </a:p>
        </p:txBody>
      </p:sp>
      <p:sp>
        <p:nvSpPr>
          <p:cNvPr id="25609" name="Rectangle 9"/>
          <p:cNvSpPr>
            <a:spLocks noChangeArrowheads="1"/>
          </p:cNvSpPr>
          <p:nvPr/>
        </p:nvSpPr>
        <p:spPr bwMode="auto">
          <a:xfrm>
            <a:off x="762000" y="3212976"/>
            <a:ext cx="1361728" cy="444624"/>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sz="2400" dirty="0"/>
              <a:t>Defect</a:t>
            </a:r>
          </a:p>
        </p:txBody>
      </p:sp>
      <p:sp>
        <p:nvSpPr>
          <p:cNvPr id="25610" name="Rectangle 10"/>
          <p:cNvSpPr>
            <a:spLocks noChangeArrowheads="1"/>
          </p:cNvSpPr>
          <p:nvPr/>
        </p:nvSpPr>
        <p:spPr bwMode="auto">
          <a:xfrm>
            <a:off x="2123728" y="3657600"/>
            <a:ext cx="4734272" cy="779512"/>
          </a:xfrm>
          <a:prstGeom prst="rect">
            <a:avLst/>
          </a:prstGeom>
          <a:solidFill>
            <a:srgbClr val="FF9900"/>
          </a:solidFill>
          <a:ln w="9525">
            <a:solidFill>
              <a:schemeClr val="tx1"/>
            </a:solidFill>
            <a:miter lim="800000"/>
            <a:headEnd/>
            <a:tailEnd/>
          </a:ln>
        </p:spPr>
        <p:txBody>
          <a:bodyPr wrap="none" anchor="ctr"/>
          <a:lstStyle/>
          <a:p>
            <a:pPr algn="ctr" eaLnBrk="1" hangingPunct="1"/>
            <a:r>
              <a:rPr lang="en-US" sz="2400"/>
              <a:t>Punish</a:t>
            </a:r>
          </a:p>
        </p:txBody>
      </p:sp>
      <p:sp>
        <p:nvSpPr>
          <p:cNvPr id="25611" name="Text Box 11"/>
          <p:cNvSpPr txBox="1">
            <a:spLocks noChangeArrowheads="1"/>
          </p:cNvSpPr>
          <p:nvPr/>
        </p:nvSpPr>
        <p:spPr bwMode="auto">
          <a:xfrm>
            <a:off x="7070725" y="3317875"/>
            <a:ext cx="1435100" cy="457200"/>
          </a:xfrm>
          <a:prstGeom prst="rect">
            <a:avLst/>
          </a:prstGeom>
          <a:noFill/>
          <a:ln w="9525">
            <a:noFill/>
            <a:miter lim="800000"/>
            <a:headEnd/>
            <a:tailEnd/>
          </a:ln>
        </p:spPr>
        <p:txBody>
          <a:bodyPr wrap="none">
            <a:spAutoFit/>
          </a:bodyPr>
          <a:lstStyle/>
          <a:p>
            <a:pPr eaLnBrk="1" hangingPunct="1"/>
            <a:r>
              <a:rPr lang="en-US" sz="2400"/>
              <a:t>Cooperate</a:t>
            </a:r>
          </a:p>
        </p:txBody>
      </p:sp>
      <p:sp>
        <p:nvSpPr>
          <p:cNvPr id="25612" name="Text Box 12"/>
          <p:cNvSpPr txBox="1">
            <a:spLocks noChangeArrowheads="1"/>
          </p:cNvSpPr>
          <p:nvPr/>
        </p:nvSpPr>
        <p:spPr bwMode="auto">
          <a:xfrm>
            <a:off x="746125" y="5527675"/>
            <a:ext cx="6845300" cy="457200"/>
          </a:xfrm>
          <a:prstGeom prst="rect">
            <a:avLst/>
          </a:prstGeom>
          <a:noFill/>
          <a:ln w="9525">
            <a:noFill/>
            <a:miter lim="800000"/>
            <a:headEnd/>
            <a:tailEnd/>
          </a:ln>
        </p:spPr>
        <p:txBody>
          <a:bodyPr wrap="none">
            <a:spAutoFit/>
          </a:bodyPr>
          <a:lstStyle/>
          <a:p>
            <a:pPr eaLnBrk="1" hangingPunct="1"/>
            <a:r>
              <a:rPr lang="en-US" sz="2400"/>
              <a:t>=&gt; Worry about future cooperation keeps you ‘honest’</a:t>
            </a:r>
          </a:p>
        </p:txBody>
      </p:sp>
      <p:sp>
        <p:nvSpPr>
          <p:cNvPr id="25613" name="Text Box 13"/>
          <p:cNvSpPr txBox="1">
            <a:spLocks noChangeArrowheads="1"/>
          </p:cNvSpPr>
          <p:nvPr/>
        </p:nvSpPr>
        <p:spPr bwMode="auto">
          <a:xfrm>
            <a:off x="0" y="1905000"/>
            <a:ext cx="1066800" cy="946150"/>
          </a:xfrm>
          <a:prstGeom prst="rect">
            <a:avLst/>
          </a:prstGeom>
          <a:noFill/>
          <a:ln w="12700">
            <a:noFill/>
            <a:miter lim="800000"/>
            <a:headEnd type="none" w="sm" len="sm"/>
            <a:tailEnd type="none" w="sm" len="sm"/>
          </a:ln>
        </p:spPr>
        <p:txBody>
          <a:bodyPr>
            <a:spAutoFit/>
          </a:bodyPr>
          <a:lstStyle/>
          <a:p>
            <a:pPr>
              <a:spcBef>
                <a:spcPct val="50000"/>
              </a:spcBef>
            </a:pPr>
            <a:r>
              <a:rPr lang="en-US"/>
              <a:t>profits</a:t>
            </a:r>
          </a:p>
        </p:txBody>
      </p:sp>
      <p:sp>
        <p:nvSpPr>
          <p:cNvPr id="25614" name="Text Box 14"/>
          <p:cNvSpPr txBox="1">
            <a:spLocks noChangeArrowheads="1"/>
          </p:cNvSpPr>
          <p:nvPr/>
        </p:nvSpPr>
        <p:spPr bwMode="auto">
          <a:xfrm>
            <a:off x="7086600" y="5029200"/>
            <a:ext cx="1066800" cy="519113"/>
          </a:xfrm>
          <a:prstGeom prst="rect">
            <a:avLst/>
          </a:prstGeom>
          <a:noFill/>
          <a:ln w="12700">
            <a:noFill/>
            <a:miter lim="800000"/>
            <a:headEnd type="none" w="sm" len="sm"/>
            <a:tailEnd type="none" w="sm" len="sm"/>
          </a:ln>
        </p:spPr>
        <p:txBody>
          <a:bodyPr>
            <a:spAutoFit/>
          </a:bodyPr>
          <a:lstStyle/>
          <a:p>
            <a:pPr>
              <a:spcBef>
                <a:spcPct val="50000"/>
              </a:spcBef>
            </a:pPr>
            <a:r>
              <a:rPr lang="en-US"/>
              <a:t>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How do you promote</a:t>
            </a:r>
            <a:br>
              <a:rPr lang="en-US"/>
            </a:br>
            <a:r>
              <a:rPr lang="en-US"/>
              <a:t>implicit coordination?</a:t>
            </a:r>
          </a:p>
        </p:txBody>
      </p:sp>
      <p:sp>
        <p:nvSpPr>
          <p:cNvPr id="26627" name="Rectangle 3"/>
          <p:cNvSpPr>
            <a:spLocks noGrp="1" noChangeArrowheads="1"/>
          </p:cNvSpPr>
          <p:nvPr>
            <p:ph type="body" idx="1"/>
          </p:nvPr>
        </p:nvSpPr>
        <p:spPr/>
        <p:txBody>
          <a:bodyPr/>
          <a:lstStyle/>
          <a:p>
            <a:r>
              <a:rPr lang="en-US"/>
              <a:t>Axelrod: tit-for-tat is (experimentally) best strategy to induce cooperation</a:t>
            </a:r>
          </a:p>
          <a:p>
            <a:pPr lvl="1"/>
            <a:r>
              <a:rPr lang="en-US"/>
              <a:t>Do what your rival did to you previously </a:t>
            </a:r>
          </a:p>
          <a:p>
            <a:r>
              <a:rPr lang="en-US"/>
              <a:t>Examples:</a:t>
            </a:r>
          </a:p>
          <a:p>
            <a:pPr lvl="1"/>
            <a:r>
              <a:rPr lang="en-US"/>
              <a:t>Clause that ‘we will not be undersold’</a:t>
            </a:r>
          </a:p>
          <a:p>
            <a:pPr lvl="1"/>
            <a:r>
              <a:rPr lang="en-US"/>
              <a:t>Airline industry in 1998 (see next slide) </a:t>
            </a:r>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noGrp="1" noChangeAspect="1"/>
          </p:cNvGraphicFramePr>
          <p:nvPr>
            <p:ph type="tbl" idx="1"/>
          </p:nvPr>
        </p:nvGraphicFramePr>
        <p:xfrm>
          <a:off x="309563" y="131763"/>
          <a:ext cx="8288337" cy="7434262"/>
        </p:xfrm>
        <a:graphic>
          <a:graphicData uri="http://schemas.openxmlformats.org/presentationml/2006/ole">
            <mc:AlternateContent xmlns:mc="http://schemas.openxmlformats.org/markup-compatibility/2006">
              <mc:Choice xmlns:v="urn:schemas-microsoft-com:vml" Requires="v">
                <p:oleObj spid="_x0000_s6149" name="Document" r:id="rId4" imgW="8582040" imgH="7697880" progId="Word.Document.8">
                  <p:embed/>
                </p:oleObj>
              </mc:Choice>
              <mc:Fallback>
                <p:oleObj name="Document" r:id="rId4" imgW="8582040" imgH="769788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63" y="131763"/>
                        <a:ext cx="8288337" cy="743426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Console Wars</a:t>
            </a:r>
          </a:p>
        </p:txBody>
      </p:sp>
      <p:pic>
        <p:nvPicPr>
          <p:cNvPr id="7170" name="Picture 2"/>
          <p:cNvPicPr>
            <a:picLocks noGrp="1" noChangeAspect="1" noChangeArrowheads="1"/>
          </p:cNvPicPr>
          <p:nvPr>
            <p:ph type="tbl" idx="1"/>
          </p:nvPr>
        </p:nvPicPr>
        <p:blipFill>
          <a:blip r:embed="rId2">
            <a:extLst>
              <a:ext uri="{28A0092B-C50C-407E-A947-70E740481C1C}">
                <a14:useLocalDpi xmlns:a14="http://schemas.microsoft.com/office/drawing/2010/main" val="0"/>
              </a:ext>
            </a:extLst>
          </a:blip>
          <a:srcRect/>
          <a:stretch>
            <a:fillRect/>
          </a:stretch>
        </p:blipFill>
        <p:spPr bwMode="auto">
          <a:xfrm>
            <a:off x="245403" y="1628800"/>
            <a:ext cx="8143313" cy="43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766655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Oligopoly </a:t>
            </a:r>
            <a:br>
              <a:rPr lang="en-US"/>
            </a:br>
            <a:r>
              <a:rPr lang="en-US"/>
              <a:t>and Game Theory</a:t>
            </a:r>
          </a:p>
        </p:txBody>
      </p:sp>
      <p:sp>
        <p:nvSpPr>
          <p:cNvPr id="10243" name="Rectangle 3"/>
          <p:cNvSpPr>
            <a:spLocks noGrp="1" noChangeArrowheads="1"/>
          </p:cNvSpPr>
          <p:nvPr>
            <p:ph sz="quarter" idx="1"/>
          </p:nvPr>
        </p:nvSpPr>
        <p:spPr/>
        <p:txBody>
          <a:bodyPr/>
          <a:lstStyle/>
          <a:p>
            <a:r>
              <a:rPr lang="en-US"/>
              <a:t>Extreme market structures: </a:t>
            </a:r>
          </a:p>
          <a:p>
            <a:pPr lvl="1"/>
            <a:r>
              <a:rPr lang="en-US"/>
              <a:t>Monopoly: no rivals</a:t>
            </a:r>
          </a:p>
          <a:p>
            <a:pPr lvl="1"/>
            <a:r>
              <a:rPr lang="en-US"/>
              <a:t>Perfect competition </a:t>
            </a:r>
            <a:r>
              <a:rPr lang="en-US">
                <a:sym typeface="Monotype Sorts" pitchFamily="2" charset="2"/>
              </a:rPr>
              <a:t>=&gt;</a:t>
            </a:r>
            <a:r>
              <a:rPr lang="en-US"/>
              <a:t> No need to consider rivals’ reactions</a:t>
            </a:r>
          </a:p>
          <a:p>
            <a:r>
              <a:rPr lang="en-US"/>
              <a:t>Intermediate case: </a:t>
            </a:r>
          </a:p>
          <a:p>
            <a:pPr lvl="1"/>
            <a:r>
              <a:rPr lang="en-US"/>
              <a:t>Oligopoly (Greek=few sellers) or concentrated industry</a:t>
            </a:r>
            <a:r>
              <a:rPr lang="en-US">
                <a:sym typeface="Monotype Sorts" pitchFamily="2" charset="2"/>
              </a:rPr>
              <a:t>=&gt;</a:t>
            </a:r>
            <a:r>
              <a:rPr lang="en-US"/>
              <a:t> Need to consider rivals’ reactions</a:t>
            </a:r>
          </a:p>
          <a:p>
            <a:r>
              <a:rPr lang="en-US"/>
              <a:t>Game Theory:</a:t>
            </a:r>
          </a:p>
          <a:p>
            <a:pPr lvl="1"/>
            <a:r>
              <a:rPr lang="en-US"/>
              <a:t> formal study of strategic behavior, relation between inter-dependent agents (firms, trade authorities, armies, litigation…)</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Console Wars 2: </a:t>
            </a:r>
          </a:p>
        </p:txBody>
      </p:sp>
      <p:pic>
        <p:nvPicPr>
          <p:cNvPr id="8194" name="Picture 2"/>
          <p:cNvPicPr>
            <a:picLocks noGrp="1" noChangeAspect="1" noChangeArrowheads="1"/>
          </p:cNvPicPr>
          <p:nvPr>
            <p:ph type="tbl" idx="1"/>
          </p:nvPr>
        </p:nvPicPr>
        <p:blipFill>
          <a:blip r:embed="rId2">
            <a:extLst>
              <a:ext uri="{28A0092B-C50C-407E-A947-70E740481C1C}">
                <a14:useLocalDpi xmlns:a14="http://schemas.microsoft.com/office/drawing/2010/main" val="0"/>
              </a:ext>
            </a:extLst>
          </a:blip>
          <a:srcRect/>
          <a:stretch>
            <a:fillRect/>
          </a:stretch>
        </p:blipFill>
        <p:spPr bwMode="auto">
          <a:xfrm>
            <a:off x="652568" y="1844823"/>
            <a:ext cx="7735855" cy="4104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116194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Console Wars (3):No Differentiation</a:t>
            </a:r>
            <a:br>
              <a:rPr lang="en-US"/>
            </a:br>
            <a:r>
              <a:rPr lang="en-US"/>
              <a:t>(Sales)</a:t>
            </a:r>
            <a:endParaRPr lang="en-US" dirty="0"/>
          </a:p>
        </p:txBody>
      </p:sp>
      <p:pic>
        <p:nvPicPr>
          <p:cNvPr id="9218" name="Picture 2" descr="http://media.gotraffic.net/images/i87ayw4x51zE/v11/-1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1" y="908720"/>
            <a:ext cx="8414755"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12477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Tit-for-tat</a:t>
            </a:r>
          </a:p>
        </p:txBody>
      </p:sp>
      <p:sp>
        <p:nvSpPr>
          <p:cNvPr id="27651" name="Rectangle 3"/>
          <p:cNvSpPr>
            <a:spLocks noGrp="1" noChangeArrowheads="1"/>
          </p:cNvSpPr>
          <p:nvPr>
            <p:ph type="body" idx="1"/>
          </p:nvPr>
        </p:nvSpPr>
        <p:spPr>
          <a:xfrm>
            <a:off x="685800" y="1676400"/>
            <a:ext cx="7772400" cy="4114800"/>
          </a:xfrm>
        </p:spPr>
        <p:txBody>
          <a:bodyPr/>
          <a:lstStyle/>
          <a:p>
            <a:r>
              <a:rPr lang="en-US"/>
              <a:t>Why does it work? Axelrod argues:</a:t>
            </a:r>
          </a:p>
          <a:p>
            <a:pPr lvl="1"/>
            <a:r>
              <a:rPr lang="en-US"/>
              <a:t>Punishes firm that does not cooperate but does not punish for ever</a:t>
            </a:r>
          </a:p>
          <a:p>
            <a:pPr lvl="1"/>
            <a:r>
              <a:rPr lang="en-US"/>
              <a:t>Easy for rival to understand </a:t>
            </a:r>
          </a:p>
          <a:p>
            <a:pPr lvl="1"/>
            <a:r>
              <a:rPr lang="en-US"/>
              <a:t>Never defects first, in order not to provoke retaliation</a:t>
            </a:r>
          </a:p>
          <a:p>
            <a:r>
              <a:rPr lang="en-US"/>
              <a:t>Problem: large cost of slight misperception</a:t>
            </a:r>
          </a:p>
          <a:p>
            <a:pPr lvl="1"/>
            <a:r>
              <a:rPr lang="en-US"/>
              <a:t>Any mistake ‘echoes’ back and forth</a:t>
            </a:r>
          </a:p>
          <a:p>
            <a:r>
              <a:rPr lang="en-US"/>
              <a:t>A solution (DN:113): forgiving tit-for-tat</a:t>
            </a:r>
          </a:p>
          <a:p>
            <a:pPr lvl="1"/>
            <a:r>
              <a:rPr lang="en-US"/>
              <a:t>Wait until it is clear that defection taking place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Industry structure conditions that </a:t>
            </a:r>
            <a:br>
              <a:rPr lang="en-US"/>
            </a:br>
            <a:r>
              <a:rPr lang="en-US"/>
              <a:t>facilitate implicit cooperation</a:t>
            </a:r>
          </a:p>
        </p:txBody>
      </p:sp>
      <p:sp>
        <p:nvSpPr>
          <p:cNvPr id="30723" name="Rectangle 3"/>
          <p:cNvSpPr>
            <a:spLocks noGrp="1" noChangeArrowheads="1"/>
          </p:cNvSpPr>
          <p:nvPr>
            <p:ph type="body" idx="1"/>
          </p:nvPr>
        </p:nvSpPr>
        <p:spPr/>
        <p:txBody>
          <a:bodyPr/>
          <a:lstStyle/>
          <a:p>
            <a:pPr lvl="1"/>
            <a:r>
              <a:rPr lang="en-US"/>
              <a:t>A small number of firms in market</a:t>
            </a:r>
          </a:p>
          <a:p>
            <a:pPr lvl="1"/>
            <a:r>
              <a:rPr lang="en-US"/>
              <a:t>Large firms are unequally sized</a:t>
            </a:r>
          </a:p>
          <a:p>
            <a:pPr lvl="1"/>
            <a:r>
              <a:rPr lang="en-US"/>
              <a:t>Public price or other sale conditions</a:t>
            </a:r>
          </a:p>
          <a:p>
            <a:pPr lvl="1"/>
            <a:r>
              <a:rPr lang="en-US"/>
              <a:t>Firms are otherwise (culturally, technologically) similar </a:t>
            </a:r>
          </a:p>
          <a:p>
            <a:pPr lvl="1"/>
            <a:r>
              <a:rPr lang="en-US"/>
              <a:t>Asset Specificity is low</a:t>
            </a:r>
          </a:p>
          <a:p>
            <a:pPr lvl="1"/>
            <a:r>
              <a:rPr lang="en-US"/>
              <a:t>High capacity utilization</a:t>
            </a:r>
          </a:p>
          <a:p>
            <a:pPr lvl="1"/>
            <a:r>
              <a:rPr lang="en-US"/>
              <a:t>Demand and costs are stable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228600"/>
            <a:ext cx="7759700" cy="542925"/>
          </a:xfrm>
        </p:spPr>
        <p:txBody>
          <a:bodyPr>
            <a:normAutofit fontScale="90000"/>
          </a:bodyPr>
          <a:lstStyle/>
          <a:p>
            <a:r>
              <a:rPr lang="en-US"/>
              <a:t>Facilitating Practices</a:t>
            </a:r>
          </a:p>
        </p:txBody>
      </p:sp>
      <p:sp>
        <p:nvSpPr>
          <p:cNvPr id="31747" name="Rectangle 3"/>
          <p:cNvSpPr>
            <a:spLocks noGrp="1" noChangeArrowheads="1"/>
          </p:cNvSpPr>
          <p:nvPr>
            <p:ph type="body" idx="1"/>
          </p:nvPr>
        </p:nvSpPr>
        <p:spPr>
          <a:xfrm>
            <a:off x="685800" y="1447800"/>
            <a:ext cx="7772400" cy="4648200"/>
          </a:xfrm>
        </p:spPr>
        <p:txBody>
          <a:bodyPr/>
          <a:lstStyle/>
          <a:p>
            <a:r>
              <a:rPr lang="en-US"/>
              <a:t>Firms can undertake practices that facilitate implicit cooperation</a:t>
            </a:r>
          </a:p>
          <a:p>
            <a:r>
              <a:rPr lang="en-US"/>
              <a:t>See book</a:t>
            </a:r>
          </a:p>
          <a:p>
            <a:pPr lvl="1"/>
            <a:r>
              <a:rPr lang="en-US"/>
              <a:t>Price leadership</a:t>
            </a:r>
          </a:p>
          <a:p>
            <a:pPr lvl="1"/>
            <a:r>
              <a:rPr lang="en-US"/>
              <a:t>Advance announcement of price changes</a:t>
            </a:r>
          </a:p>
          <a:p>
            <a:pPr lvl="1"/>
            <a:r>
              <a:rPr lang="en-US"/>
              <a:t>Most favored customer clauses</a:t>
            </a:r>
          </a:p>
          <a:p>
            <a:pPr lvl="1"/>
            <a:r>
              <a:rPr lang="en-US"/>
              <a:t>Meet the competition clause</a:t>
            </a:r>
          </a:p>
          <a:p>
            <a:pPr lvl="1"/>
            <a:r>
              <a:rPr lang="en-US"/>
              <a:t>Strategic use of inventories and backlogs</a:t>
            </a:r>
          </a:p>
          <a:p>
            <a:pPr lvl="3"/>
            <a:r>
              <a:rPr lang="en-US"/>
              <a:t>Buffering to avoid gaining market share when demand goes down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Firm Asymmetries and Price Umbrellas</a:t>
            </a:r>
          </a:p>
        </p:txBody>
      </p:sp>
      <p:sp>
        <p:nvSpPr>
          <p:cNvPr id="28675" name="Rectangle 3"/>
          <p:cNvSpPr>
            <a:spLocks noGrp="1" noChangeArrowheads="1"/>
          </p:cNvSpPr>
          <p:nvPr>
            <p:ph type="body" idx="1"/>
          </p:nvPr>
        </p:nvSpPr>
        <p:spPr/>
        <p:txBody>
          <a:bodyPr/>
          <a:lstStyle/>
          <a:p>
            <a:r>
              <a:rPr lang="en-US"/>
              <a:t>If small firm undercuts large firm, large firm may decide not to respond (Airlines)</a:t>
            </a:r>
          </a:p>
          <a:p>
            <a:pPr lvl="1"/>
            <a:r>
              <a:rPr lang="en-US"/>
              <a:t>Matching is very costly (large number of units sold times the decrease in the margin)</a:t>
            </a:r>
          </a:p>
          <a:p>
            <a:pPr lvl="1"/>
            <a:r>
              <a:rPr lang="en-US"/>
              <a:t>Gain from matching is small (since rival is small)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r>
              <a:rPr lang="en-US"/>
              <a:t>Focal Points</a:t>
            </a:r>
          </a:p>
        </p:txBody>
      </p:sp>
      <p:sp>
        <p:nvSpPr>
          <p:cNvPr id="29699" name="Rectangle 3"/>
          <p:cNvSpPr>
            <a:spLocks noGrp="1" noChangeArrowheads="1"/>
          </p:cNvSpPr>
          <p:nvPr>
            <p:ph sz="quarter" idx="1"/>
          </p:nvPr>
        </p:nvSpPr>
        <p:spPr/>
        <p:txBody>
          <a:bodyPr/>
          <a:lstStyle/>
          <a:p>
            <a:r>
              <a:rPr lang="en-US"/>
              <a:t>Problem with tacit cooperation: many long run equilibrium points. How to choose one in particular?</a:t>
            </a:r>
          </a:p>
          <a:p>
            <a:r>
              <a:rPr lang="en-US"/>
              <a:t>Use a focal point: a point that industry  consider reasonable</a:t>
            </a:r>
          </a:p>
          <a:p>
            <a:pPr lvl="1"/>
            <a:r>
              <a:rPr lang="en-US"/>
              <a:t>Example: Department stores  mark-up of 200%. </a:t>
            </a:r>
          </a:p>
          <a:p>
            <a:pPr lvl="1"/>
            <a:r>
              <a:rPr lang="en-US"/>
              <a:t>OPEC: maintain certain historical market shares</a:t>
            </a:r>
          </a:p>
          <a:p>
            <a:r>
              <a:rPr lang="en-US"/>
              <a:t>Criteria for choosing focal points: history, symmetry, efficiency...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GB"/>
              <a:t>Example: Airline industry</a:t>
            </a:r>
          </a:p>
        </p:txBody>
      </p:sp>
      <p:sp>
        <p:nvSpPr>
          <p:cNvPr id="79875" name="Rectangle 3"/>
          <p:cNvSpPr>
            <a:spLocks noGrp="1" noChangeArrowheads="1"/>
          </p:cNvSpPr>
          <p:nvPr>
            <p:ph type="body" idx="1"/>
          </p:nvPr>
        </p:nvSpPr>
        <p:spPr/>
        <p:txBody>
          <a:bodyPr/>
          <a:lstStyle/>
          <a:p>
            <a:r>
              <a:rPr lang="en-GB"/>
              <a:t>Airlines: industry analysis:</a:t>
            </a:r>
          </a:p>
          <a:p>
            <a:pPr lvl="1"/>
            <a:r>
              <a:rPr lang="en-GB"/>
              <a:t>Demand volatile</a:t>
            </a:r>
          </a:p>
          <a:p>
            <a:pPr lvl="1"/>
            <a:r>
              <a:rPr lang="en-GB"/>
              <a:t>Very high fixed cost, low marginal cost</a:t>
            </a:r>
          </a:p>
          <a:p>
            <a:pPr lvl="1"/>
            <a:r>
              <a:rPr lang="en-GB"/>
              <a:t>Low BTE</a:t>
            </a:r>
          </a:p>
          <a:p>
            <a:pPr lvl="1"/>
            <a:r>
              <a:rPr lang="en-GB"/>
              <a:t>No differentiation</a:t>
            </a:r>
          </a:p>
          <a:p>
            <a:pPr lvl="1"/>
            <a:r>
              <a:rPr lang="en-GB"/>
              <a:t>Very hard to coordinate: multiple fares/non-transparent pricing</a:t>
            </a:r>
          </a:p>
          <a:p>
            <a:pPr lvl="1"/>
            <a:endParaRPr lang="en-GB"/>
          </a:p>
          <a:p>
            <a:r>
              <a:rPr lang="en-GB"/>
              <a:t>Result: brutal price competition</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t>Changing the Game: American Airlines Value Pricing</a:t>
            </a:r>
          </a:p>
        </p:txBody>
      </p:sp>
      <p:sp>
        <p:nvSpPr>
          <p:cNvPr id="80899" name="Rectangle 3"/>
          <p:cNvSpPr>
            <a:spLocks noGrp="1" noChangeArrowheads="1"/>
          </p:cNvSpPr>
          <p:nvPr>
            <p:ph type="body" idx="1"/>
          </p:nvPr>
        </p:nvSpPr>
        <p:spPr/>
        <p:txBody>
          <a:bodyPr/>
          <a:lstStyle/>
          <a:p>
            <a:r>
              <a:rPr lang="en-GB"/>
              <a:t>American Airlines introduced value pricing in April 1992 which simplifies tariffs</a:t>
            </a:r>
          </a:p>
          <a:p>
            <a:pPr lvl="1"/>
            <a:r>
              <a:rPr lang="en-GB"/>
              <a:t>All fares built by distance x 4 fares</a:t>
            </a:r>
          </a:p>
          <a:p>
            <a:endParaRPr lang="en-GB"/>
          </a:p>
          <a:p>
            <a:r>
              <a:rPr lang="en-GB"/>
              <a:t>This gives up price discrimination possibility- what is the point?</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a:t>Changing the Game: American Airlines Value Pricing</a:t>
            </a:r>
          </a:p>
        </p:txBody>
      </p:sp>
      <p:sp>
        <p:nvSpPr>
          <p:cNvPr id="81923" name="Rectangle 3"/>
          <p:cNvSpPr>
            <a:spLocks noGrp="1" noChangeArrowheads="1"/>
          </p:cNvSpPr>
          <p:nvPr>
            <p:ph sz="quarter" idx="1"/>
          </p:nvPr>
        </p:nvSpPr>
        <p:spPr/>
        <p:txBody>
          <a:bodyPr/>
          <a:lstStyle/>
          <a:p>
            <a:r>
              <a:rPr lang="en-GB" dirty="0"/>
              <a:t>American airlines introduced value pricing in April 1992 which simplifies tariffs</a:t>
            </a:r>
          </a:p>
          <a:p>
            <a:pPr lvl="1"/>
            <a:r>
              <a:rPr lang="en-GB" dirty="0"/>
              <a:t>All fares built by distance x 4 fares</a:t>
            </a:r>
          </a:p>
          <a:p>
            <a:endParaRPr lang="en-GB" dirty="0"/>
          </a:p>
          <a:p>
            <a:r>
              <a:rPr lang="en-GB" dirty="0"/>
              <a:t>This gives up price discrimination possibility- what is the point?</a:t>
            </a:r>
          </a:p>
          <a:p>
            <a:endParaRPr lang="en-GB" dirty="0"/>
          </a:p>
          <a:p>
            <a:pPr lvl="1"/>
            <a:r>
              <a:rPr lang="en-GB" dirty="0"/>
              <a:t>Under old system, 93% of fares discounted</a:t>
            </a:r>
          </a:p>
          <a:p>
            <a:pPr lvl="1"/>
            <a:r>
              <a:rPr lang="en-GB" dirty="0"/>
              <a:t>In effect, raises fare</a:t>
            </a:r>
          </a:p>
          <a:p>
            <a:pPr lvl="2"/>
            <a:r>
              <a:rPr lang="en-GB" dirty="0"/>
              <a:t>But do not need to abandon price discrimination?</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Game Theory</a:t>
            </a:r>
          </a:p>
        </p:txBody>
      </p:sp>
      <p:sp>
        <p:nvSpPr>
          <p:cNvPr id="11267" name="Rectangle 3"/>
          <p:cNvSpPr>
            <a:spLocks noGrp="1" noChangeArrowheads="1"/>
          </p:cNvSpPr>
          <p:nvPr>
            <p:ph sz="quarter" idx="1"/>
          </p:nvPr>
        </p:nvSpPr>
        <p:spPr/>
        <p:txBody>
          <a:bodyPr/>
          <a:lstStyle/>
          <a:p>
            <a:endParaRPr lang="en-US" sz="2400"/>
          </a:p>
          <a:p>
            <a:pPr>
              <a:spcBef>
                <a:spcPct val="0"/>
              </a:spcBef>
            </a:pPr>
            <a:r>
              <a:rPr lang="en-US" sz="2400"/>
              <a:t>Began in 1944 by von Neumann and Morgenstern.</a:t>
            </a:r>
          </a:p>
          <a:p>
            <a:pPr lvl="1">
              <a:spcBef>
                <a:spcPct val="0"/>
              </a:spcBef>
              <a:buFontTx/>
              <a:buChar char="•"/>
            </a:pPr>
            <a:r>
              <a:rPr lang="en-US" sz="2400"/>
              <a:t>Key development:  in conventional economics market structure given.</a:t>
            </a:r>
          </a:p>
          <a:p>
            <a:pPr lvl="1">
              <a:spcBef>
                <a:spcPct val="0"/>
              </a:spcBef>
              <a:buFontTx/>
              <a:buChar char="•"/>
            </a:pPr>
            <a:r>
              <a:rPr lang="en-US" sz="2400"/>
              <a:t>People and firms are like machines, optimize given prices.</a:t>
            </a:r>
          </a:p>
          <a:p>
            <a:pPr>
              <a:spcBef>
                <a:spcPct val="0"/>
              </a:spcBef>
            </a:pPr>
            <a:r>
              <a:rPr lang="en-US" sz="2400"/>
              <a:t>With few players, need to consider interdependencies.</a:t>
            </a:r>
          </a:p>
          <a:p>
            <a:pPr lvl="1">
              <a:spcBef>
                <a:spcPct val="0"/>
              </a:spcBef>
              <a:buFontTx/>
              <a:buChar char="•"/>
            </a:pPr>
            <a:r>
              <a:rPr lang="en-US" sz="2400"/>
              <a:t>Value created by combinations of players</a:t>
            </a:r>
          </a:p>
          <a:p>
            <a:endParaRPr lang="en-US" sz="2400"/>
          </a:p>
        </p:txBody>
      </p:sp>
      <p:sp>
        <p:nvSpPr>
          <p:cNvPr id="11268" name="Rectangle 4"/>
          <p:cNvSpPr>
            <a:spLocks noChangeArrowheads="1"/>
          </p:cNvSpPr>
          <p:nvPr/>
        </p:nvSpPr>
        <p:spPr bwMode="auto">
          <a:xfrm>
            <a:off x="838200" y="2133600"/>
            <a:ext cx="7772400" cy="4114800"/>
          </a:xfrm>
          <a:prstGeom prst="rect">
            <a:avLst/>
          </a:prstGeom>
          <a:noFill/>
          <a:ln w="9525">
            <a:noFill/>
            <a:miter lim="800000"/>
            <a:headEnd/>
            <a:tailEnd/>
          </a:ln>
        </p:spPr>
        <p:txBody>
          <a:bodyPr/>
          <a:lstStyle/>
          <a:p>
            <a:endParaRPr lang="en-US" sz="2400"/>
          </a:p>
          <a:p>
            <a:endParaRPr lang="en-US" sz="240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GB"/>
              <a:t>Why do it?</a:t>
            </a:r>
          </a:p>
        </p:txBody>
      </p:sp>
      <p:sp>
        <p:nvSpPr>
          <p:cNvPr id="82947" name="Rectangle 3"/>
          <p:cNvSpPr>
            <a:spLocks noGrp="1" noChangeArrowheads="1"/>
          </p:cNvSpPr>
          <p:nvPr>
            <p:ph type="body" idx="1"/>
          </p:nvPr>
        </p:nvSpPr>
        <p:spPr/>
        <p:txBody>
          <a:bodyPr/>
          <a:lstStyle/>
          <a:p>
            <a:r>
              <a:rPr lang="en-GB"/>
              <a:t>Simplify</a:t>
            </a:r>
          </a:p>
          <a:p>
            <a:r>
              <a:rPr lang="en-GB"/>
              <a:t>Facilitate price coordination</a:t>
            </a:r>
          </a:p>
          <a:p>
            <a:pPr lvl="1"/>
            <a:r>
              <a:rPr lang="en-GB"/>
              <a:t>If all follow everyone better off</a:t>
            </a:r>
          </a:p>
          <a:p>
            <a:pPr lvl="1"/>
            <a:endParaRPr lang="en-GB"/>
          </a:p>
          <a:p>
            <a:endParaRPr lang="en-GB"/>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a:t>But</a:t>
            </a:r>
          </a:p>
        </p:txBody>
      </p:sp>
      <p:sp>
        <p:nvSpPr>
          <p:cNvPr id="83971" name="Rectangle 3"/>
          <p:cNvSpPr>
            <a:spLocks noGrp="1" noChangeArrowheads="1"/>
          </p:cNvSpPr>
          <p:nvPr>
            <p:ph type="body" idx="1"/>
          </p:nvPr>
        </p:nvSpPr>
        <p:spPr/>
        <p:txBody>
          <a:bodyPr/>
          <a:lstStyle/>
          <a:p>
            <a:pPr>
              <a:buFontTx/>
              <a:buNone/>
            </a:pPr>
            <a:endParaRPr lang="en-GB"/>
          </a:p>
          <a:p>
            <a:pPr>
              <a:buFontTx/>
              <a:buNone/>
            </a:pPr>
            <a:r>
              <a:rPr lang="en-GB"/>
              <a:t>Northwest Airlines announcement (May 1992)</a:t>
            </a:r>
          </a:p>
          <a:p>
            <a:pPr>
              <a:buFontTx/>
              <a:buNone/>
            </a:pPr>
            <a:endParaRPr lang="en-GB"/>
          </a:p>
          <a:p>
            <a:pPr>
              <a:buFontTx/>
              <a:buNone/>
            </a:pPr>
            <a:endParaRPr lang="en-GB"/>
          </a:p>
          <a:p>
            <a:pPr algn="ctr">
              <a:buFontTx/>
              <a:buNone/>
            </a:pPr>
            <a:r>
              <a:rPr lang="en-GB"/>
              <a:t>“KIDS FLY FREE”</a:t>
            </a:r>
          </a:p>
          <a:p>
            <a:pPr algn="ctr">
              <a:buFontTx/>
              <a:buNone/>
            </a:pPr>
            <a:endParaRPr lang="en-GB"/>
          </a:p>
          <a:p>
            <a:pPr algn="ctr">
              <a:buFontTx/>
              <a:buNone/>
            </a:pPr>
            <a:endParaRPr lang="en-GB"/>
          </a:p>
          <a:p>
            <a:pPr algn="ctr">
              <a:buFontTx/>
              <a:buNone/>
            </a:pPr>
            <a:endParaRPr lang="en-GB"/>
          </a:p>
          <a:p>
            <a:pPr algn="ctr">
              <a:buFontTx/>
              <a:buNone/>
            </a:pPr>
            <a:endParaRPr lang="en-GB"/>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t>Response?</a:t>
            </a:r>
          </a:p>
        </p:txBody>
      </p:sp>
      <p:sp>
        <p:nvSpPr>
          <p:cNvPr id="84995" name="Rectangle 3"/>
          <p:cNvSpPr>
            <a:spLocks noGrp="1" noChangeArrowheads="1"/>
          </p:cNvSpPr>
          <p:nvPr>
            <p:ph type="body" idx="1"/>
          </p:nvPr>
        </p:nvSpPr>
        <p:spPr/>
        <p:txBody>
          <a:bodyPr/>
          <a:lstStyle/>
          <a:p>
            <a:endParaRPr lang="en-GB"/>
          </a:p>
          <a:p>
            <a:pPr>
              <a:buFontTx/>
              <a:buNone/>
            </a:pPr>
            <a:r>
              <a:rPr lang="en-GB"/>
              <a:t>Tit for tat?</a:t>
            </a:r>
          </a:p>
          <a:p>
            <a:pPr lvl="1"/>
            <a:r>
              <a:rPr lang="en-GB"/>
              <a:t>Kinds fly free too?</a:t>
            </a:r>
          </a:p>
          <a:p>
            <a:pPr lvl="1"/>
            <a:endParaRPr lang="en-GB"/>
          </a:p>
          <a:p>
            <a:pPr lvl="1"/>
            <a:endParaRPr lang="en-GB"/>
          </a:p>
          <a:p>
            <a:pPr lvl="1"/>
            <a:endParaRPr lang="en-GB"/>
          </a:p>
          <a:p>
            <a:pPr>
              <a:buFontTx/>
              <a:buNone/>
            </a:pPr>
            <a:r>
              <a:rPr lang="en-GB"/>
              <a:t>NO!: GO NUCLEAR</a:t>
            </a:r>
          </a:p>
          <a:p>
            <a:pPr>
              <a:buFontTx/>
              <a:buNone/>
            </a:pPr>
            <a:r>
              <a:rPr lang="en-GB"/>
              <a:t>50 % price cut on every seat every fare every flight</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a:t>Why NWA did this?</a:t>
            </a:r>
          </a:p>
        </p:txBody>
      </p:sp>
      <p:sp>
        <p:nvSpPr>
          <p:cNvPr id="86019" name="Rectangle 3"/>
          <p:cNvSpPr>
            <a:spLocks noGrp="1" noChangeArrowheads="1"/>
          </p:cNvSpPr>
          <p:nvPr>
            <p:ph sz="quarter" idx="1"/>
          </p:nvPr>
        </p:nvSpPr>
        <p:spPr/>
        <p:txBody>
          <a:bodyPr/>
          <a:lstStyle/>
          <a:p>
            <a:r>
              <a:rPr lang="en-GB" dirty="0"/>
              <a:t>Target elastic segment</a:t>
            </a:r>
          </a:p>
          <a:p>
            <a:pPr lvl="1"/>
            <a:r>
              <a:rPr lang="en-GB" dirty="0"/>
              <a:t>Great if rivals do not respond</a:t>
            </a:r>
          </a:p>
          <a:p>
            <a:endParaRPr lang="en-GB" dirty="0"/>
          </a:p>
          <a:p>
            <a:r>
              <a:rPr lang="en-GB" dirty="0"/>
              <a:t>Asymmetries mean this works even if rivals respond</a:t>
            </a:r>
          </a:p>
          <a:p>
            <a:pPr lvl="1"/>
            <a:r>
              <a:rPr lang="en-GB" dirty="0"/>
              <a:t>NWA was worst airline/lowest quality</a:t>
            </a:r>
          </a:p>
          <a:p>
            <a:pPr lvl="1"/>
            <a:r>
              <a:rPr lang="en-GB" dirty="0"/>
              <a:t>If rivals are capacity constrained, NWA gains disproportionately from lower prices</a:t>
            </a:r>
          </a:p>
          <a:p>
            <a:r>
              <a:rPr lang="en-GB" dirty="0"/>
              <a:t>In general, worse players gain from extra demand coming in at lower prices</a:t>
            </a:r>
          </a:p>
          <a:p>
            <a:r>
              <a:rPr lang="en-GB" dirty="0"/>
              <a:t>Price wars tend to get started by smaller/worse players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Take Aways</a:t>
            </a:r>
          </a:p>
        </p:txBody>
      </p:sp>
      <p:sp>
        <p:nvSpPr>
          <p:cNvPr id="249860" name="Rectangle 4"/>
          <p:cNvSpPr>
            <a:spLocks noGrp="1" noChangeArrowheads="1"/>
          </p:cNvSpPr>
          <p:nvPr>
            <p:ph type="body" idx="1"/>
          </p:nvPr>
        </p:nvSpPr>
        <p:spPr>
          <a:noFill/>
        </p:spPr>
        <p:txBody>
          <a:bodyPr/>
          <a:lstStyle/>
          <a:p>
            <a:pPr>
              <a:lnSpc>
                <a:spcPct val="90000"/>
              </a:lnSpc>
            </a:pPr>
            <a:r>
              <a:rPr lang="en-US"/>
              <a:t>Concentrated markets and game theory</a:t>
            </a:r>
          </a:p>
          <a:p>
            <a:pPr lvl="1">
              <a:lnSpc>
                <a:spcPct val="90000"/>
              </a:lnSpc>
            </a:pPr>
            <a:r>
              <a:rPr lang="en-US"/>
              <a:t>Oligopolistic markets different from perfect competition</a:t>
            </a:r>
          </a:p>
          <a:p>
            <a:pPr lvl="2">
              <a:lnSpc>
                <a:spcPct val="90000"/>
              </a:lnSpc>
            </a:pPr>
            <a:r>
              <a:rPr lang="en-US"/>
              <a:t>Need to predict what your rival will do</a:t>
            </a:r>
          </a:p>
          <a:p>
            <a:pPr lvl="2">
              <a:lnSpc>
                <a:spcPct val="90000"/>
              </a:lnSpc>
            </a:pPr>
            <a:r>
              <a:rPr lang="en-US"/>
              <a:t>Game theory is a tool to do this</a:t>
            </a:r>
          </a:p>
          <a:p>
            <a:pPr>
              <a:lnSpc>
                <a:spcPct val="90000"/>
              </a:lnSpc>
            </a:pPr>
            <a:endParaRPr lang="en-US"/>
          </a:p>
          <a:p>
            <a:pPr>
              <a:lnSpc>
                <a:spcPct val="90000"/>
              </a:lnSpc>
            </a:pPr>
            <a:r>
              <a:rPr lang="en-US"/>
              <a:t>Rivalry game – </a:t>
            </a:r>
          </a:p>
          <a:p>
            <a:pPr lvl="1">
              <a:lnSpc>
                <a:spcPct val="90000"/>
              </a:lnSpc>
            </a:pPr>
            <a:r>
              <a:rPr lang="en-US"/>
              <a:t>Like a prisoner’s dilemma</a:t>
            </a:r>
          </a:p>
          <a:p>
            <a:pPr lvl="1">
              <a:lnSpc>
                <a:spcPct val="90000"/>
              </a:lnSpc>
            </a:pPr>
            <a:r>
              <a:rPr lang="en-US"/>
              <a:t>The problem: more competition than either of players would like</a:t>
            </a:r>
          </a:p>
          <a:p>
            <a:pPr lvl="1">
              <a:lnSpc>
                <a:spcPct val="90000"/>
              </a:lnSpc>
            </a:pPr>
            <a:endParaRPr lang="en-US"/>
          </a:p>
          <a:p>
            <a:pPr lvl="1">
              <a:lnSpc>
                <a:spcPct val="90000"/>
              </a:lnSpc>
            </a:pPr>
            <a:endParaRPr lang="en-US"/>
          </a:p>
          <a:p>
            <a:pPr>
              <a:lnSpc>
                <a:spcPct val="90000"/>
              </a:lnSpc>
            </a:pPr>
            <a:r>
              <a:rPr lang="en-US"/>
              <a:t>The solution: repetition</a:t>
            </a:r>
          </a:p>
          <a:p>
            <a:pPr lvl="1">
              <a:lnSpc>
                <a:spcPct val="90000"/>
              </a:lnSpc>
            </a:pPr>
            <a:r>
              <a:rPr lang="en-US"/>
              <a:t>Dynamic strategies that are clear, imitable, and reduce incentive to deviate while increasing punishment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9860">
                                            <p:txEl>
                                              <p:pRg st="0" end="0"/>
                                            </p:txEl>
                                          </p:spTgt>
                                        </p:tgtEl>
                                        <p:attrNameLst>
                                          <p:attrName>style.visibility</p:attrName>
                                        </p:attrNameLst>
                                      </p:cBhvr>
                                      <p:to>
                                        <p:strVal val="visible"/>
                                      </p:to>
                                    </p:set>
                                    <p:anim calcmode="lin" valueType="num">
                                      <p:cBhvr additive="base">
                                        <p:cTn id="7" dur="500" fill="hold"/>
                                        <p:tgtEl>
                                          <p:spTgt spid="24986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9860">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49860">
                                            <p:txEl>
                                              <p:pRg st="1" end="1"/>
                                            </p:txEl>
                                          </p:spTgt>
                                        </p:tgtEl>
                                        <p:attrNameLst>
                                          <p:attrName>style.visibility</p:attrName>
                                        </p:attrNameLst>
                                      </p:cBhvr>
                                      <p:to>
                                        <p:strVal val="visible"/>
                                      </p:to>
                                    </p:set>
                                    <p:anim calcmode="lin" valueType="num">
                                      <p:cBhvr additive="base">
                                        <p:cTn id="11" dur="500" fill="hold"/>
                                        <p:tgtEl>
                                          <p:spTgt spid="249860">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49860">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49860">
                                            <p:txEl>
                                              <p:pRg st="2" end="2"/>
                                            </p:txEl>
                                          </p:spTgt>
                                        </p:tgtEl>
                                        <p:attrNameLst>
                                          <p:attrName>style.visibility</p:attrName>
                                        </p:attrNameLst>
                                      </p:cBhvr>
                                      <p:to>
                                        <p:strVal val="visible"/>
                                      </p:to>
                                    </p:set>
                                    <p:anim calcmode="lin" valueType="num">
                                      <p:cBhvr additive="base">
                                        <p:cTn id="15" dur="500" fill="hold"/>
                                        <p:tgtEl>
                                          <p:spTgt spid="249860">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49860">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49860">
                                            <p:txEl>
                                              <p:pRg st="3" end="3"/>
                                            </p:txEl>
                                          </p:spTgt>
                                        </p:tgtEl>
                                        <p:attrNameLst>
                                          <p:attrName>style.visibility</p:attrName>
                                        </p:attrNameLst>
                                      </p:cBhvr>
                                      <p:to>
                                        <p:strVal val="visible"/>
                                      </p:to>
                                    </p:set>
                                    <p:anim calcmode="lin" valueType="num">
                                      <p:cBhvr additive="base">
                                        <p:cTn id="19" dur="500" fill="hold"/>
                                        <p:tgtEl>
                                          <p:spTgt spid="249860">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986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9860">
                                            <p:txEl>
                                              <p:pRg st="5" end="5"/>
                                            </p:txEl>
                                          </p:spTgt>
                                        </p:tgtEl>
                                        <p:attrNameLst>
                                          <p:attrName>style.visibility</p:attrName>
                                        </p:attrNameLst>
                                      </p:cBhvr>
                                      <p:to>
                                        <p:strVal val="visible"/>
                                      </p:to>
                                    </p:set>
                                    <p:anim calcmode="lin" valueType="num">
                                      <p:cBhvr additive="base">
                                        <p:cTn id="25" dur="500" fill="hold"/>
                                        <p:tgtEl>
                                          <p:spTgt spid="249860">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9860">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49860">
                                            <p:txEl>
                                              <p:pRg st="6" end="6"/>
                                            </p:txEl>
                                          </p:spTgt>
                                        </p:tgtEl>
                                        <p:attrNameLst>
                                          <p:attrName>style.visibility</p:attrName>
                                        </p:attrNameLst>
                                      </p:cBhvr>
                                      <p:to>
                                        <p:strVal val="visible"/>
                                      </p:to>
                                    </p:set>
                                    <p:anim calcmode="lin" valueType="num">
                                      <p:cBhvr additive="base">
                                        <p:cTn id="29" dur="500" fill="hold"/>
                                        <p:tgtEl>
                                          <p:spTgt spid="249860">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49860">
                                            <p:txEl>
                                              <p:pRg st="6" end="6"/>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249860">
                                            <p:txEl>
                                              <p:pRg st="7" end="7"/>
                                            </p:txEl>
                                          </p:spTgt>
                                        </p:tgtEl>
                                        <p:attrNameLst>
                                          <p:attrName>style.visibility</p:attrName>
                                        </p:attrNameLst>
                                      </p:cBhvr>
                                      <p:to>
                                        <p:strVal val="visible"/>
                                      </p:to>
                                    </p:set>
                                    <p:anim calcmode="lin" valueType="num">
                                      <p:cBhvr additive="base">
                                        <p:cTn id="33" dur="500" fill="hold"/>
                                        <p:tgtEl>
                                          <p:spTgt spid="249860">
                                            <p:txEl>
                                              <p:pRg st="7" end="7"/>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4986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49860">
                                            <p:txEl>
                                              <p:pRg st="10" end="10"/>
                                            </p:txEl>
                                          </p:spTgt>
                                        </p:tgtEl>
                                        <p:attrNameLst>
                                          <p:attrName>style.visibility</p:attrName>
                                        </p:attrNameLst>
                                      </p:cBhvr>
                                      <p:to>
                                        <p:strVal val="visible"/>
                                      </p:to>
                                    </p:set>
                                    <p:anim calcmode="lin" valueType="num">
                                      <p:cBhvr additive="base">
                                        <p:cTn id="39" dur="500" fill="hold"/>
                                        <p:tgtEl>
                                          <p:spTgt spid="249860">
                                            <p:txEl>
                                              <p:pRg st="10" end="1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49860">
                                            <p:txEl>
                                              <p:pRg st="10" end="10"/>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49860">
                                            <p:txEl>
                                              <p:pRg st="11" end="11"/>
                                            </p:txEl>
                                          </p:spTgt>
                                        </p:tgtEl>
                                        <p:attrNameLst>
                                          <p:attrName>style.visibility</p:attrName>
                                        </p:attrNameLst>
                                      </p:cBhvr>
                                      <p:to>
                                        <p:strVal val="visible"/>
                                      </p:to>
                                    </p:set>
                                    <p:anim calcmode="lin" valueType="num">
                                      <p:cBhvr additive="base">
                                        <p:cTn id="43" dur="500" fill="hold"/>
                                        <p:tgtEl>
                                          <p:spTgt spid="249860">
                                            <p:txEl>
                                              <p:pRg st="11" end="1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49860">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What is Game Theory?</a:t>
            </a:r>
          </a:p>
        </p:txBody>
      </p:sp>
      <p:sp>
        <p:nvSpPr>
          <p:cNvPr id="12291" name="Rectangle 3"/>
          <p:cNvSpPr>
            <a:spLocks noGrp="1" noChangeArrowheads="1"/>
          </p:cNvSpPr>
          <p:nvPr>
            <p:ph sz="quarter" idx="1"/>
          </p:nvPr>
        </p:nvSpPr>
        <p:spPr/>
        <p:txBody>
          <a:bodyPr/>
          <a:lstStyle/>
          <a:p>
            <a:r>
              <a:rPr lang="en-US"/>
              <a:t>Key problem in Shrimp: anticipate rival’s action</a:t>
            </a:r>
          </a:p>
          <a:p>
            <a:pPr lvl="1"/>
            <a:r>
              <a:rPr lang="en-US"/>
              <a:t>How will they choose</a:t>
            </a:r>
          </a:p>
          <a:p>
            <a:pPr lvl="1"/>
            <a:r>
              <a:rPr lang="en-US"/>
              <a:t>How will they react to my decisions</a:t>
            </a:r>
          </a:p>
          <a:p>
            <a:r>
              <a:rPr lang="en-US"/>
              <a:t>Game theory: formal analysis of strategic interactions</a:t>
            </a:r>
          </a:p>
          <a:p>
            <a:r>
              <a:rPr lang="en-US"/>
              <a:t>Applicability: </a:t>
            </a:r>
          </a:p>
          <a:p>
            <a:pPr lvl="2"/>
            <a:r>
              <a:rPr lang="en-US"/>
              <a:t>not set up model and solve; </a:t>
            </a:r>
          </a:p>
          <a:p>
            <a:pPr lvl="2"/>
            <a:r>
              <a:rPr lang="en-US"/>
              <a:t>rather, get insight </a:t>
            </a:r>
          </a:p>
          <a:p>
            <a:pPr lvl="3"/>
            <a:r>
              <a:rPr lang="en-US"/>
              <a:t>into the strategic interaction </a:t>
            </a:r>
          </a:p>
          <a:p>
            <a:pPr lvl="3"/>
            <a:r>
              <a:rPr lang="en-US"/>
              <a:t>into effect of changing the game</a:t>
            </a:r>
          </a:p>
          <a:p>
            <a:pPr lvl="1"/>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Outline</a:t>
            </a:r>
          </a:p>
        </p:txBody>
      </p:sp>
      <p:sp>
        <p:nvSpPr>
          <p:cNvPr id="13315" name="Rectangle 3"/>
          <p:cNvSpPr>
            <a:spLocks noGrp="1" noChangeArrowheads="1"/>
          </p:cNvSpPr>
          <p:nvPr>
            <p:ph type="body" idx="1"/>
          </p:nvPr>
        </p:nvSpPr>
        <p:spPr/>
        <p:txBody>
          <a:bodyPr/>
          <a:lstStyle/>
          <a:p>
            <a:r>
              <a:rPr lang="en-US"/>
              <a:t>Concentrated markets and game theory</a:t>
            </a:r>
          </a:p>
          <a:p>
            <a:pPr lvl="1"/>
            <a:r>
              <a:rPr lang="en-US"/>
              <a:t>What is game theory?</a:t>
            </a:r>
          </a:p>
          <a:p>
            <a:pPr lvl="1"/>
            <a:r>
              <a:rPr lang="en-US"/>
              <a:t>How will we use it?</a:t>
            </a:r>
          </a:p>
          <a:p>
            <a:endParaRPr lang="en-US"/>
          </a:p>
          <a:p>
            <a:r>
              <a:rPr lang="en-US"/>
              <a:t>Rivalry game -- The problem: Too much competition	</a:t>
            </a:r>
          </a:p>
          <a:p>
            <a:pPr lvl="1"/>
            <a:r>
              <a:rPr lang="en-US"/>
              <a:t>Even though it destroys profits!!</a:t>
            </a:r>
          </a:p>
          <a:p>
            <a:pPr lvl="1"/>
            <a:endParaRPr lang="en-US"/>
          </a:p>
          <a:p>
            <a:r>
              <a:rPr lang="en-US"/>
              <a:t>The solution: repetition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Rivalry game example: </a:t>
            </a:r>
            <a:br>
              <a:rPr lang="en-US"/>
            </a:br>
            <a:r>
              <a:rPr lang="en-US"/>
              <a:t>Fashion Pricing</a:t>
            </a:r>
          </a:p>
        </p:txBody>
      </p:sp>
      <p:sp>
        <p:nvSpPr>
          <p:cNvPr id="14339" name="Rectangle 3"/>
          <p:cNvSpPr>
            <a:spLocks noGrp="1" noChangeArrowheads="1"/>
          </p:cNvSpPr>
          <p:nvPr>
            <p:ph type="body" idx="1"/>
          </p:nvPr>
        </p:nvSpPr>
        <p:spPr/>
        <p:txBody>
          <a:bodyPr/>
          <a:lstStyle/>
          <a:p>
            <a:pPr>
              <a:lnSpc>
                <a:spcPct val="90000"/>
              </a:lnSpc>
            </a:pPr>
            <a:r>
              <a:rPr lang="en-GB" sz="1800"/>
              <a:t>Use real stores, prices and quantities, and consider asymmetric payoffs</a:t>
            </a:r>
          </a:p>
          <a:p>
            <a:pPr>
              <a:lnSpc>
                <a:spcPct val="90000"/>
              </a:lnSpc>
            </a:pPr>
            <a:endParaRPr lang="en-GB" sz="1800"/>
          </a:p>
          <a:p>
            <a:pPr lvl="1">
              <a:lnSpc>
                <a:spcPct val="90000"/>
              </a:lnSpc>
            </a:pPr>
            <a:r>
              <a:rPr lang="en-GB" sz="1800"/>
              <a:t>You are managing a line of fashion garment.  </a:t>
            </a:r>
          </a:p>
          <a:p>
            <a:pPr lvl="1">
              <a:lnSpc>
                <a:spcPct val="90000"/>
              </a:lnSpc>
            </a:pPr>
            <a:r>
              <a:rPr lang="en-GB" sz="1800"/>
              <a:t>End of the season </a:t>
            </a:r>
          </a:p>
          <a:p>
            <a:pPr lvl="1">
              <a:lnSpc>
                <a:spcPct val="90000"/>
              </a:lnSpc>
            </a:pPr>
            <a:r>
              <a:rPr lang="en-GB" sz="1800"/>
              <a:t>Must discount to liquidate  stock.   </a:t>
            </a:r>
          </a:p>
          <a:p>
            <a:pPr lvl="1">
              <a:lnSpc>
                <a:spcPct val="90000"/>
              </a:lnSpc>
            </a:pPr>
            <a:r>
              <a:rPr lang="en-GB" sz="1800"/>
              <a:t>Decision: start discounting now or wait.</a:t>
            </a:r>
          </a:p>
          <a:p>
            <a:pPr lvl="1">
              <a:lnSpc>
                <a:spcPct val="90000"/>
              </a:lnSpc>
            </a:pPr>
            <a:r>
              <a:rPr lang="en-GB" sz="1800"/>
              <a:t>Only one competitor who is in the same situation as you.  </a:t>
            </a:r>
          </a:p>
          <a:p>
            <a:pPr lvl="2">
              <a:lnSpc>
                <a:spcPct val="90000"/>
              </a:lnSpc>
            </a:pPr>
            <a:r>
              <a:rPr lang="en-GB" sz="1800"/>
              <a:t>fashion sensitive customers buy only the items they like </a:t>
            </a:r>
          </a:p>
          <a:p>
            <a:pPr lvl="3">
              <a:lnSpc>
                <a:spcPct val="90000"/>
              </a:lnSpc>
            </a:pPr>
            <a:r>
              <a:rPr lang="en-GB" sz="1800"/>
              <a:t>Estimate: 2m additional profits from fashion customers if you keep prices high only 1m if you discount now.</a:t>
            </a:r>
          </a:p>
          <a:p>
            <a:pPr lvl="2">
              <a:lnSpc>
                <a:spcPct val="90000"/>
              </a:lnSpc>
            </a:pPr>
            <a:r>
              <a:rPr lang="en-GB" sz="1800"/>
              <a:t>bargain hunters buy any discounted item.  </a:t>
            </a:r>
          </a:p>
          <a:p>
            <a:pPr lvl="3">
              <a:lnSpc>
                <a:spcPct val="90000"/>
              </a:lnSpc>
            </a:pPr>
            <a:r>
              <a:rPr lang="en-GB" sz="1800"/>
              <a:t>4m profits from the bargain hunters if you discount now and your competitor waits, </a:t>
            </a:r>
          </a:p>
          <a:p>
            <a:pPr lvl="3">
              <a:lnSpc>
                <a:spcPct val="90000"/>
              </a:lnSpc>
            </a:pPr>
            <a:r>
              <a:rPr lang="en-GB" sz="1800"/>
              <a:t>2m if you and your competitor discount at the same time, </a:t>
            </a:r>
          </a:p>
          <a:p>
            <a:pPr lvl="3">
              <a:lnSpc>
                <a:spcPct val="90000"/>
              </a:lnSpc>
            </a:pPr>
            <a:r>
              <a:rPr lang="en-GB" sz="1800"/>
              <a:t>nothing from them if you wait and your competitor discounts now.     </a:t>
            </a:r>
            <a:endParaRPr lang="en-US" sz="180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533400" y="228600"/>
            <a:ext cx="8077200" cy="762000"/>
          </a:xfrm>
        </p:spPr>
        <p:txBody>
          <a:bodyPr/>
          <a:lstStyle/>
          <a:p>
            <a:r>
              <a:rPr lang="en-US" sz="2000"/>
              <a:t>The Fashion Pricing Game</a:t>
            </a:r>
            <a:br>
              <a:rPr lang="en-US" sz="2000"/>
            </a:br>
            <a:r>
              <a:rPr lang="en-US" sz="2000"/>
              <a:t>Formal Approach</a:t>
            </a:r>
          </a:p>
        </p:txBody>
      </p:sp>
      <p:graphicFrame>
        <p:nvGraphicFramePr>
          <p:cNvPr id="1026" name="Object 3"/>
          <p:cNvGraphicFramePr>
            <a:graphicFrameLocks noChangeAspect="1"/>
          </p:cNvGraphicFramePr>
          <p:nvPr/>
        </p:nvGraphicFramePr>
        <p:xfrm>
          <a:off x="304800" y="1676400"/>
          <a:ext cx="6400800" cy="4487863"/>
        </p:xfrm>
        <a:graphic>
          <a:graphicData uri="http://schemas.openxmlformats.org/presentationml/2006/ole">
            <mc:AlternateContent xmlns:mc="http://schemas.openxmlformats.org/markup-compatibility/2006">
              <mc:Choice xmlns:v="urn:schemas-microsoft-com:vml" Requires="v">
                <p:oleObj spid="_x0000_s1029" name="Document" r:id="rId4" imgW="7779960" imgH="5464080" progId="Word.Document.8">
                  <p:embed/>
                </p:oleObj>
              </mc:Choice>
              <mc:Fallback>
                <p:oleObj name="Document" r:id="rId4" imgW="7779960" imgH="5464080"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676400"/>
                        <a:ext cx="6400800" cy="4487863"/>
                      </a:xfrm>
                      <a:prstGeom prst="rect">
                        <a:avLst/>
                      </a:prstGeom>
                      <a:solidFill>
                        <a:schemeClr val="bg1"/>
                      </a:solidFill>
                    </p:spPr>
                  </p:pic>
                </p:oleObj>
              </mc:Fallback>
            </mc:AlternateContent>
          </a:graphicData>
        </a:graphic>
      </p:graphicFrame>
      <p:sp>
        <p:nvSpPr>
          <p:cNvPr id="1028" name="Text Box 4"/>
          <p:cNvSpPr txBox="1">
            <a:spLocks noChangeArrowheads="1"/>
          </p:cNvSpPr>
          <p:nvPr/>
        </p:nvSpPr>
        <p:spPr bwMode="auto">
          <a:xfrm>
            <a:off x="6553200" y="3810000"/>
            <a:ext cx="2057400" cy="581025"/>
          </a:xfrm>
          <a:prstGeom prst="rect">
            <a:avLst/>
          </a:prstGeom>
          <a:noFill/>
          <a:ln w="9525">
            <a:noFill/>
            <a:miter lim="800000"/>
            <a:headEnd/>
            <a:tailEnd/>
          </a:ln>
        </p:spPr>
        <p:txBody>
          <a:bodyPr>
            <a:spAutoFit/>
          </a:bodyPr>
          <a:lstStyle/>
          <a:p>
            <a:pPr algn="ctr"/>
            <a:r>
              <a:rPr lang="en-US" sz="1600"/>
              <a:t>(Numbers in the table are profits)</a:t>
            </a:r>
          </a:p>
        </p:txBody>
      </p:sp>
      <p:sp>
        <p:nvSpPr>
          <p:cNvPr id="1029" name="Line 5"/>
          <p:cNvSpPr>
            <a:spLocks noChangeShapeType="1"/>
          </p:cNvSpPr>
          <p:nvPr/>
        </p:nvSpPr>
        <p:spPr bwMode="auto">
          <a:xfrm>
            <a:off x="4343400" y="2895600"/>
            <a:ext cx="990600" cy="0"/>
          </a:xfrm>
          <a:prstGeom prst="line">
            <a:avLst/>
          </a:prstGeom>
          <a:noFill/>
          <a:ln w="9525">
            <a:solidFill>
              <a:schemeClr val="tx1"/>
            </a:solidFill>
            <a:round/>
            <a:headEnd/>
            <a:tailEnd type="triangle" w="med" len="med"/>
          </a:ln>
        </p:spPr>
        <p:txBody>
          <a:bodyPr wrap="none" anchor="ctr"/>
          <a:lstStyle/>
          <a:p>
            <a:endParaRPr lang="en-US"/>
          </a:p>
        </p:txBody>
      </p:sp>
      <p:sp>
        <p:nvSpPr>
          <p:cNvPr id="1030" name="Line 6"/>
          <p:cNvSpPr>
            <a:spLocks noChangeShapeType="1"/>
          </p:cNvSpPr>
          <p:nvPr/>
        </p:nvSpPr>
        <p:spPr bwMode="auto">
          <a:xfrm>
            <a:off x="4419600" y="4343400"/>
            <a:ext cx="914400" cy="0"/>
          </a:xfrm>
          <a:prstGeom prst="line">
            <a:avLst/>
          </a:prstGeom>
          <a:noFill/>
          <a:ln w="9525">
            <a:solidFill>
              <a:schemeClr val="tx1"/>
            </a:solidFill>
            <a:round/>
            <a:headEnd/>
            <a:tailEnd type="triangle" w="med" len="med"/>
          </a:ln>
        </p:spPr>
        <p:txBody>
          <a:bodyPr wrap="none" anchor="ctr"/>
          <a:lstStyle/>
          <a:p>
            <a:endParaRPr lang="en-US"/>
          </a:p>
        </p:txBody>
      </p:sp>
      <p:sp>
        <p:nvSpPr>
          <p:cNvPr id="1031" name="Line 7"/>
          <p:cNvSpPr>
            <a:spLocks noChangeShapeType="1"/>
          </p:cNvSpPr>
          <p:nvPr/>
        </p:nvSpPr>
        <p:spPr bwMode="auto">
          <a:xfrm>
            <a:off x="4495800" y="4114800"/>
            <a:ext cx="0" cy="838200"/>
          </a:xfrm>
          <a:prstGeom prst="line">
            <a:avLst/>
          </a:prstGeom>
          <a:noFill/>
          <a:ln w="9525">
            <a:solidFill>
              <a:schemeClr val="tx1"/>
            </a:solidFill>
            <a:round/>
            <a:headEnd/>
            <a:tailEnd type="triangle" w="med" len="med"/>
          </a:ln>
        </p:spPr>
        <p:txBody>
          <a:bodyPr wrap="none" anchor="ctr"/>
          <a:lstStyle/>
          <a:p>
            <a:endParaRPr lang="en-US"/>
          </a:p>
        </p:txBody>
      </p:sp>
      <p:sp>
        <p:nvSpPr>
          <p:cNvPr id="1032" name="Line 8"/>
          <p:cNvSpPr>
            <a:spLocks noChangeShapeType="1"/>
          </p:cNvSpPr>
          <p:nvPr/>
        </p:nvSpPr>
        <p:spPr bwMode="auto">
          <a:xfrm>
            <a:off x="3048000" y="4114800"/>
            <a:ext cx="0" cy="83820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609600" y="152400"/>
            <a:ext cx="7772400" cy="990600"/>
          </a:xfrm>
        </p:spPr>
        <p:txBody>
          <a:bodyPr>
            <a:normAutofit fontScale="90000"/>
          </a:bodyPr>
          <a:lstStyle/>
          <a:p>
            <a:r>
              <a:rPr lang="en-US"/>
              <a:t>Game: A</a:t>
            </a:r>
            <a:br>
              <a:rPr lang="en-US"/>
            </a:br>
            <a:r>
              <a:rPr lang="en-US"/>
              <a:t>Model of Strategic Interactions</a:t>
            </a:r>
          </a:p>
        </p:txBody>
      </p:sp>
      <p:sp>
        <p:nvSpPr>
          <p:cNvPr id="180227" name="Rectangle 3"/>
          <p:cNvSpPr>
            <a:spLocks noGrp="1" noChangeArrowheads="1"/>
          </p:cNvSpPr>
          <p:nvPr>
            <p:ph type="body" idx="1"/>
          </p:nvPr>
        </p:nvSpPr>
        <p:spPr>
          <a:xfrm>
            <a:off x="152400" y="2286000"/>
            <a:ext cx="4114800" cy="3352800"/>
          </a:xfrm>
        </p:spPr>
        <p:txBody>
          <a:bodyPr/>
          <a:lstStyle/>
          <a:p>
            <a:pPr marL="360363" indent="-360363" defTabSz="958850">
              <a:buFontTx/>
              <a:buNone/>
            </a:pPr>
            <a:r>
              <a:rPr lang="en-US" sz="1700"/>
              <a:t>	What is a game?</a:t>
            </a:r>
          </a:p>
          <a:p>
            <a:pPr marL="777875" lvl="1" indent="-300038" defTabSz="958850"/>
            <a:r>
              <a:rPr lang="en-US" sz="1700" i="1"/>
              <a:t>Players</a:t>
            </a:r>
            <a:r>
              <a:rPr lang="en-US" sz="1700"/>
              <a:t> (e.g. Store 1 and Store 2)</a:t>
            </a:r>
          </a:p>
          <a:p>
            <a:pPr marL="777875" lvl="1" indent="-300038" defTabSz="958850"/>
            <a:r>
              <a:rPr lang="en-US" sz="1700" i="1"/>
              <a:t>Rules</a:t>
            </a:r>
            <a:r>
              <a:rPr lang="en-US" sz="1700"/>
              <a:t> (e.g. simultaneously </a:t>
            </a:r>
          </a:p>
          <a:p>
            <a:pPr marL="777875" lvl="1" indent="-300038" defTabSz="958850">
              <a:buFontTx/>
              <a:buNone/>
            </a:pPr>
            <a:r>
              <a:rPr lang="en-US" sz="1700"/>
              <a:t>      choose whether to start </a:t>
            </a:r>
          </a:p>
          <a:p>
            <a:pPr marL="777875" lvl="1" indent="-300038" defTabSz="958850">
              <a:buFontTx/>
              <a:buNone/>
            </a:pPr>
            <a:r>
              <a:rPr lang="en-US" sz="1700"/>
              <a:t>      discounting)</a:t>
            </a:r>
          </a:p>
          <a:p>
            <a:pPr marL="777875" lvl="1" indent="-300038" defTabSz="958850"/>
            <a:r>
              <a:rPr lang="en-US" sz="1700" i="1"/>
              <a:t>Strategies</a:t>
            </a:r>
            <a:r>
              <a:rPr lang="en-US" sz="1700"/>
              <a:t> (Discount or wait)</a:t>
            </a:r>
          </a:p>
          <a:p>
            <a:pPr marL="777875" lvl="1" indent="-300038" defTabSz="958850"/>
            <a:r>
              <a:rPr lang="en-US" sz="1700" i="1"/>
              <a:t>Payoffs</a:t>
            </a:r>
            <a:r>
              <a:rPr lang="en-US" sz="1700"/>
              <a:t> (Profits from strategy)</a:t>
            </a:r>
          </a:p>
        </p:txBody>
      </p:sp>
      <p:sp>
        <p:nvSpPr>
          <p:cNvPr id="2053" name="Text Box 4"/>
          <p:cNvSpPr txBox="1">
            <a:spLocks noChangeArrowheads="1"/>
          </p:cNvSpPr>
          <p:nvPr/>
        </p:nvSpPr>
        <p:spPr bwMode="auto">
          <a:xfrm rot="5400000">
            <a:off x="7535069" y="3590131"/>
            <a:ext cx="1906588" cy="517525"/>
          </a:xfrm>
          <a:prstGeom prst="rect">
            <a:avLst/>
          </a:prstGeom>
          <a:noFill/>
          <a:ln w="9525">
            <a:noFill/>
            <a:miter lim="800000"/>
            <a:headEnd/>
            <a:tailEnd/>
          </a:ln>
        </p:spPr>
        <p:txBody>
          <a:bodyPr>
            <a:spAutoFit/>
          </a:bodyPr>
          <a:lstStyle/>
          <a:p>
            <a:pPr algn="ctr"/>
            <a:r>
              <a:rPr lang="en-GB" sz="1400"/>
              <a:t>Note: Numbers in the table are firm profits</a:t>
            </a:r>
            <a:endParaRPr lang="en-GB" sz="2400"/>
          </a:p>
        </p:txBody>
      </p:sp>
      <p:graphicFrame>
        <p:nvGraphicFramePr>
          <p:cNvPr id="2050" name="Object 5"/>
          <p:cNvGraphicFramePr>
            <a:graphicFrameLocks noChangeAspect="1"/>
          </p:cNvGraphicFramePr>
          <p:nvPr/>
        </p:nvGraphicFramePr>
        <p:xfrm>
          <a:off x="3733800" y="1905000"/>
          <a:ext cx="4953000" cy="3475038"/>
        </p:xfrm>
        <a:graphic>
          <a:graphicData uri="http://schemas.openxmlformats.org/presentationml/2006/ole">
            <mc:AlternateContent xmlns:mc="http://schemas.openxmlformats.org/markup-compatibility/2006">
              <mc:Choice xmlns:v="urn:schemas-microsoft-com:vml" Requires="v">
                <p:oleObj spid="_x0000_s2053" name="Document" r:id="rId4" imgW="7779960" imgH="5464080" progId="Word.Document.8">
                  <p:embed/>
                </p:oleObj>
              </mc:Choice>
              <mc:Fallback>
                <p:oleObj name="Document" r:id="rId4" imgW="7779960" imgH="5464080"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1905000"/>
                        <a:ext cx="4953000" cy="3475038"/>
                      </a:xfrm>
                      <a:prstGeom prst="rect">
                        <a:avLst/>
                      </a:prstGeom>
                      <a:solidFill>
                        <a:schemeClr val="bg1"/>
                      </a:solidFill>
                    </p:spPr>
                  </p:pic>
                </p:oleObj>
              </mc:Fallback>
            </mc:AlternateContent>
          </a:graphicData>
        </a:graphic>
      </p:graphicFrame>
      <p:sp>
        <p:nvSpPr>
          <p:cNvPr id="2054" name="Line 6"/>
          <p:cNvSpPr>
            <a:spLocks noChangeShapeType="1"/>
          </p:cNvSpPr>
          <p:nvPr/>
        </p:nvSpPr>
        <p:spPr bwMode="auto">
          <a:xfrm>
            <a:off x="3886200" y="1752600"/>
            <a:ext cx="0" cy="4114800"/>
          </a:xfrm>
          <a:prstGeom prst="line">
            <a:avLst/>
          </a:prstGeom>
          <a:noFill/>
          <a:ln w="12700">
            <a:solidFill>
              <a:schemeClr val="tx1"/>
            </a:solidFill>
            <a:round/>
            <a:headEnd type="none" w="sm" len="sm"/>
            <a:tailEnd type="none" w="sm" len="sm"/>
          </a:ln>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 calcmode="lin" valueType="num">
                                      <p:cBhvr additive="base">
                                        <p:cTn id="7" dur="500" fill="hold"/>
                                        <p:tgtEl>
                                          <p:spTgt spid="1802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022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0227">
                                            <p:txEl>
                                              <p:pRg st="1" end="1"/>
                                            </p:txEl>
                                          </p:spTgt>
                                        </p:tgtEl>
                                        <p:attrNameLst>
                                          <p:attrName>style.visibility</p:attrName>
                                        </p:attrNameLst>
                                      </p:cBhvr>
                                      <p:to>
                                        <p:strVal val="visible"/>
                                      </p:to>
                                    </p:set>
                                    <p:anim calcmode="lin" valueType="num">
                                      <p:cBhvr additive="base">
                                        <p:cTn id="11" dur="500" fill="hold"/>
                                        <p:tgtEl>
                                          <p:spTgt spid="18022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8022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80227">
                                            <p:txEl>
                                              <p:pRg st="2" end="2"/>
                                            </p:txEl>
                                          </p:spTgt>
                                        </p:tgtEl>
                                        <p:attrNameLst>
                                          <p:attrName>style.visibility</p:attrName>
                                        </p:attrNameLst>
                                      </p:cBhvr>
                                      <p:to>
                                        <p:strVal val="visible"/>
                                      </p:to>
                                    </p:set>
                                    <p:anim calcmode="lin" valueType="num">
                                      <p:cBhvr additive="base">
                                        <p:cTn id="15" dur="500" fill="hold"/>
                                        <p:tgtEl>
                                          <p:spTgt spid="18022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8022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80227">
                                            <p:txEl>
                                              <p:pRg st="3" end="3"/>
                                            </p:txEl>
                                          </p:spTgt>
                                        </p:tgtEl>
                                        <p:attrNameLst>
                                          <p:attrName>style.visibility</p:attrName>
                                        </p:attrNameLst>
                                      </p:cBhvr>
                                      <p:to>
                                        <p:strVal val="visible"/>
                                      </p:to>
                                    </p:set>
                                    <p:anim calcmode="lin" valueType="num">
                                      <p:cBhvr additive="base">
                                        <p:cTn id="19" dur="500" fill="hold"/>
                                        <p:tgtEl>
                                          <p:spTgt spid="18022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022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0227">
                                            <p:txEl>
                                              <p:pRg st="4" end="4"/>
                                            </p:txEl>
                                          </p:spTgt>
                                        </p:tgtEl>
                                        <p:attrNameLst>
                                          <p:attrName>style.visibility</p:attrName>
                                        </p:attrNameLst>
                                      </p:cBhvr>
                                      <p:to>
                                        <p:strVal val="visible"/>
                                      </p:to>
                                    </p:set>
                                    <p:anim calcmode="lin" valueType="num">
                                      <p:cBhvr additive="base">
                                        <p:cTn id="23" dur="500" fill="hold"/>
                                        <p:tgtEl>
                                          <p:spTgt spid="18022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80227">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80227">
                                            <p:txEl>
                                              <p:pRg st="5" end="5"/>
                                            </p:txEl>
                                          </p:spTgt>
                                        </p:tgtEl>
                                        <p:attrNameLst>
                                          <p:attrName>style.visibility</p:attrName>
                                        </p:attrNameLst>
                                      </p:cBhvr>
                                      <p:to>
                                        <p:strVal val="visible"/>
                                      </p:to>
                                    </p:set>
                                    <p:anim calcmode="lin" valueType="num">
                                      <p:cBhvr additive="base">
                                        <p:cTn id="27" dur="500" fill="hold"/>
                                        <p:tgtEl>
                                          <p:spTgt spid="180227">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80227">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80227">
                                            <p:txEl>
                                              <p:pRg st="6" end="6"/>
                                            </p:txEl>
                                          </p:spTgt>
                                        </p:tgtEl>
                                        <p:attrNameLst>
                                          <p:attrName>style.visibility</p:attrName>
                                        </p:attrNameLst>
                                      </p:cBhvr>
                                      <p:to>
                                        <p:strVal val="visible"/>
                                      </p:to>
                                    </p:set>
                                    <p:anim calcmode="lin" valueType="num">
                                      <p:cBhvr additive="base">
                                        <p:cTn id="31" dur="500" fill="hold"/>
                                        <p:tgtEl>
                                          <p:spTgt spid="180227">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022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5690</TotalTime>
  <Words>3017</Words>
  <Application>Microsoft Office PowerPoint</Application>
  <PresentationFormat>On-screen Show (4:3)</PresentationFormat>
  <Paragraphs>348</Paragraphs>
  <Slides>44</Slides>
  <Notes>32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3" baseType="lpstr">
      <vt:lpstr>Arial</vt:lpstr>
      <vt:lpstr>Calibri</vt:lpstr>
      <vt:lpstr>Century Schoolbook</vt:lpstr>
      <vt:lpstr>Monotype Sorts</vt:lpstr>
      <vt:lpstr>Symbol</vt:lpstr>
      <vt:lpstr>Wingdings</vt:lpstr>
      <vt:lpstr>Wingdings 2</vt:lpstr>
      <vt:lpstr>Mirador</vt:lpstr>
      <vt:lpstr>Document</vt:lpstr>
      <vt:lpstr>Session 3: Competing in Concentrated Markets  Microsoft vs. Google, Shrimp</vt:lpstr>
      <vt:lpstr>Outline</vt:lpstr>
      <vt:lpstr>Oligopoly  and Game Theory</vt:lpstr>
      <vt:lpstr>Game Theory</vt:lpstr>
      <vt:lpstr>What is Game Theory?</vt:lpstr>
      <vt:lpstr>Outline</vt:lpstr>
      <vt:lpstr>Rivalry game example:  Fashion Pricing</vt:lpstr>
      <vt:lpstr>The Fashion Pricing Game Formal Approach</vt:lpstr>
      <vt:lpstr>Game: A Model of Strategic Interactions</vt:lpstr>
      <vt:lpstr>Equilibrium Concept of Reasonable Outcome</vt:lpstr>
      <vt:lpstr>Two key  Concepts in Game Theory </vt:lpstr>
      <vt:lpstr>So what is the pricing problem?</vt:lpstr>
      <vt:lpstr>Another example: Airbus and Boeing</vt:lpstr>
      <vt:lpstr>Pricing like a prisoner’s dilemma (players a and b)</vt:lpstr>
      <vt:lpstr>Two types of rivalry games:  Capacity versus Price Competition</vt:lpstr>
      <vt:lpstr>Nash Equilibrium in Shrimp Game</vt:lpstr>
      <vt:lpstr>Price Competition (Bertrand Game– we did in first class)</vt:lpstr>
      <vt:lpstr>Is the Nash equilibrium THE solution of one off game?</vt:lpstr>
      <vt:lpstr>Pricing Game as a Prisoner's dilemma</vt:lpstr>
      <vt:lpstr>Outline</vt:lpstr>
      <vt:lpstr>Solution: Coordination and  Dynamic pricing</vt:lpstr>
      <vt:lpstr>Punishment and coordination</vt:lpstr>
      <vt:lpstr>Repeated Play can sustain cooperation</vt:lpstr>
      <vt:lpstr>Repeated Play</vt:lpstr>
      <vt:lpstr>Repeated Play: Deviation Attractive</vt:lpstr>
      <vt:lpstr>Repeated Play: Deviating Unattractive</vt:lpstr>
      <vt:lpstr>How do you promote implicit coordination?</vt:lpstr>
      <vt:lpstr>PowerPoint Presentation</vt:lpstr>
      <vt:lpstr>Console Wars</vt:lpstr>
      <vt:lpstr>Console Wars 2: </vt:lpstr>
      <vt:lpstr>Console Wars (3):No Differentiation (Sales)</vt:lpstr>
      <vt:lpstr>Tit-for-tat</vt:lpstr>
      <vt:lpstr>Industry structure conditions that  facilitate implicit cooperation</vt:lpstr>
      <vt:lpstr>Facilitating Practices</vt:lpstr>
      <vt:lpstr>Firm Asymmetries and Price Umbrellas</vt:lpstr>
      <vt:lpstr>Focal Points</vt:lpstr>
      <vt:lpstr>Example: Airline industry</vt:lpstr>
      <vt:lpstr>Changing the Game: American Airlines Value Pricing</vt:lpstr>
      <vt:lpstr>Changing the Game: American Airlines Value Pricing</vt:lpstr>
      <vt:lpstr>Why do it?</vt:lpstr>
      <vt:lpstr>But</vt:lpstr>
      <vt:lpstr>Response?</vt:lpstr>
      <vt:lpstr>Why NWA did this?</vt:lpstr>
      <vt:lpstr>Take 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Una negociación para salvar al Euro: ¿qué implican las propuestas de INET para España?</dc:title>
  <dc:creator>Luis Garicano</dc:creator>
  <cp:lastModifiedBy>Luis Garicano</cp:lastModifiedBy>
  <cp:revision>24</cp:revision>
  <dcterms:created xsi:type="dcterms:W3CDTF">2012-08-30T17:56:18Z</dcterms:created>
  <dcterms:modified xsi:type="dcterms:W3CDTF">2020-12-07T09:30:57Z</dcterms:modified>
</cp:coreProperties>
</file>