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2"/>
  </p:notesMasterIdLst>
  <p:handoutMasterIdLst>
    <p:handoutMasterId r:id="rId33"/>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7"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4638" autoAdjust="0"/>
  </p:normalViewPr>
  <p:slideViewPr>
    <p:cSldViewPr>
      <p:cViewPr varScale="1">
        <p:scale>
          <a:sx n="77" d="100"/>
          <a:sy n="77" d="100"/>
        </p:scale>
        <p:origin x="1738" y="53"/>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B11D7E-ED7F-4859-A0AB-C2D000243EAD}" type="datetimeFigureOut">
              <a:rPr lang="en-US"/>
              <a:pPr>
                <a:defRPr/>
              </a:pPr>
              <a:t>1/7/2021</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DAB9DA4-3476-4C3D-8079-9F04C449701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425ED4C-984E-4D88-8525-65EFBF2CBEE5}" type="datetimeFigureOut">
              <a:rPr lang="en-US"/>
              <a:pPr>
                <a:defRPr/>
              </a:pPr>
              <a:t>1/7/2021</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F8F64E0-1542-45FA-9BEF-177EAC7C26F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F457C63-4FB0-4340-AEB0-A6D6A3CCC9A9}" type="slidenum">
              <a:rPr lang="en-US"/>
              <a:pPr/>
              <a:t>1</a:t>
            </a:fld>
            <a:endParaRPr lang="en-US"/>
          </a:p>
        </p:txBody>
      </p:sp>
      <p:sp>
        <p:nvSpPr>
          <p:cNvPr id="22531" name="Rectangle 2"/>
          <p:cNvSpPr>
            <a:spLocks noGrp="1" noRot="1" noChangeAspect="1" noChangeArrowheads="1" noTextEdit="1"/>
          </p:cNvSpPr>
          <p:nvPr>
            <p:ph type="sldImg"/>
          </p:nvPr>
        </p:nvSpPr>
        <p:spPr>
          <a:xfrm>
            <a:off x="1101725" y="674688"/>
            <a:ext cx="4603750" cy="3454400"/>
          </a:xfrm>
          <a:ln/>
        </p:spPr>
      </p:sp>
      <p:sp>
        <p:nvSpPr>
          <p:cNvPr id="22532" name="Rectangle 3"/>
          <p:cNvSpPr>
            <a:spLocks noGrp="1" noChangeArrowheads="1"/>
          </p:cNvSpPr>
          <p:nvPr>
            <p:ph type="body" idx="1"/>
          </p:nvPr>
        </p:nvSpPr>
        <p:spPr>
          <a:xfrm>
            <a:off x="897434" y="4354286"/>
            <a:ext cx="5082480" cy="4129012"/>
          </a:xfrm>
          <a:noFill/>
          <a:ln/>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p:spPr>
        <p:txBody>
          <a:bodyPr/>
          <a:lstStyle/>
          <a:p>
            <a:fld id="{E7646CE0-1529-4405-BDC6-A80D77AF9CFD}" type="slidenum">
              <a:rPr lang="en-US"/>
              <a:pPr/>
              <a:t>10</a:t>
            </a:fld>
            <a:endParaRPr lang="en-US"/>
          </a:p>
        </p:txBody>
      </p:sp>
      <p:sp>
        <p:nvSpPr>
          <p:cNvPr id="43011" name="Rectangle 2"/>
          <p:cNvSpPr>
            <a:spLocks noGrp="1" noRot="1" noChangeAspect="1" noChangeArrowheads="1" noTextEdit="1"/>
          </p:cNvSpPr>
          <p:nvPr>
            <p:ph type="sldImg"/>
          </p:nvPr>
        </p:nvSpPr>
        <p:spPr>
          <a:xfrm>
            <a:off x="1178719" y="686405"/>
            <a:ext cx="4497586" cy="3427489"/>
          </a:xfrm>
          <a:ln/>
        </p:spPr>
      </p:sp>
      <p:sp>
        <p:nvSpPr>
          <p:cNvPr id="4301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F8081A36-C040-4791-A37A-12C669FB3B0A}" type="slidenum">
              <a:rPr lang="en-US"/>
              <a:pPr/>
              <a:t>11</a:t>
            </a:fld>
            <a:endParaRPr lang="en-US"/>
          </a:p>
        </p:txBody>
      </p:sp>
      <p:sp>
        <p:nvSpPr>
          <p:cNvPr id="44035" name="Rectangle 2"/>
          <p:cNvSpPr>
            <a:spLocks noGrp="1" noRot="1" noChangeAspect="1" noChangeArrowheads="1" noTextEdit="1"/>
          </p:cNvSpPr>
          <p:nvPr>
            <p:ph type="sldImg"/>
          </p:nvPr>
        </p:nvSpPr>
        <p:spPr>
          <a:xfrm>
            <a:off x="1181695" y="686405"/>
            <a:ext cx="4500563" cy="3429000"/>
          </a:xfrm>
          <a:ln/>
        </p:spPr>
      </p:sp>
      <p:sp>
        <p:nvSpPr>
          <p:cNvPr id="44036" name="Rectangle 3"/>
          <p:cNvSpPr>
            <a:spLocks noGrp="1" noChangeArrowheads="1"/>
          </p:cNvSpPr>
          <p:nvPr>
            <p:ph type="body" idx="1"/>
          </p:nvPr>
        </p:nvSpPr>
        <p:spPr>
          <a:xfrm>
            <a:off x="915294" y="4343704"/>
            <a:ext cx="5027414" cy="4113892"/>
          </a:xfrm>
          <a:noFill/>
          <a:ln/>
        </p:spPr>
        <p:txBody>
          <a:bodyPr lIns="91943" tIns="45972" rIns="91943" bIns="45972"/>
          <a:lstStyle/>
          <a:p>
            <a:r>
              <a:rPr lang="en-GB"/>
              <a:t>The highly concentrated U.S. breakfast cereal industry came under anti trust scrutiny in 1972 under the claim that the incumbent firms (Kellogg, Quaker, General Mills and General Foods) were introducing an excessive number of products.</a:t>
            </a:r>
          </a:p>
          <a:p>
            <a:endParaRPr lang="en-GB"/>
          </a:p>
          <a:p>
            <a:r>
              <a:rPr lang="en-GB"/>
              <a:t>High profits – no entry! Entry barriers? </a:t>
            </a:r>
          </a:p>
          <a:p>
            <a:r>
              <a:rPr lang="en-GB"/>
              <a:t>Talk about not because it is most common, but good illustration of the ideas and what we have done in session 3. Also sunk costs.</a:t>
            </a:r>
          </a:p>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5EDF05E9-D22F-40CB-85E7-3A244252C957}" type="slidenum">
              <a:rPr lang="en-US"/>
              <a:pPr/>
              <a:t>12</a:t>
            </a:fld>
            <a:endParaRPr lang="en-US"/>
          </a:p>
        </p:txBody>
      </p:sp>
      <p:sp>
        <p:nvSpPr>
          <p:cNvPr id="45059" name="Rectangle 2"/>
          <p:cNvSpPr>
            <a:spLocks noGrp="1" noRot="1" noChangeAspect="1" noChangeArrowheads="1" noTextEdit="1"/>
          </p:cNvSpPr>
          <p:nvPr>
            <p:ph type="sldImg"/>
          </p:nvPr>
        </p:nvSpPr>
        <p:spPr>
          <a:xfrm>
            <a:off x="1178719" y="686405"/>
            <a:ext cx="4497586" cy="3427489"/>
          </a:xfrm>
          <a:ln/>
        </p:spPr>
      </p:sp>
      <p:sp>
        <p:nvSpPr>
          <p:cNvPr id="4506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p>
            <a:fld id="{9A15CF42-B09C-404D-A7FC-1D1DB7CE8FA6}" type="slidenum">
              <a:rPr lang="en-US"/>
              <a:pPr/>
              <a:t>13</a:t>
            </a:fld>
            <a:endParaRPr lang="en-US"/>
          </a:p>
        </p:txBody>
      </p:sp>
      <p:sp>
        <p:nvSpPr>
          <p:cNvPr id="46083" name="Rectangle 2"/>
          <p:cNvSpPr>
            <a:spLocks noGrp="1" noRot="1" noChangeAspect="1" noChangeArrowheads="1" noTextEdit="1"/>
          </p:cNvSpPr>
          <p:nvPr>
            <p:ph type="sldImg"/>
          </p:nvPr>
        </p:nvSpPr>
        <p:spPr>
          <a:xfrm>
            <a:off x="1178719" y="686405"/>
            <a:ext cx="4497586" cy="3427489"/>
          </a:xfrm>
          <a:ln/>
        </p:spPr>
      </p:sp>
      <p:sp>
        <p:nvSpPr>
          <p:cNvPr id="4608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B53E4E75-BB5F-45B1-A7D9-061454914458}" type="slidenum">
              <a:rPr lang="en-US"/>
              <a:pPr/>
              <a:t>14</a:t>
            </a:fld>
            <a:endParaRPr lang="en-US"/>
          </a:p>
        </p:txBody>
      </p:sp>
      <p:sp>
        <p:nvSpPr>
          <p:cNvPr id="47107" name="Rectangle 2"/>
          <p:cNvSpPr>
            <a:spLocks noGrp="1" noRot="1" noChangeAspect="1" noChangeArrowheads="1" noTextEdit="1"/>
          </p:cNvSpPr>
          <p:nvPr>
            <p:ph type="sldImg"/>
          </p:nvPr>
        </p:nvSpPr>
        <p:spPr>
          <a:xfrm>
            <a:off x="1146175" y="685800"/>
            <a:ext cx="4570413" cy="3429000"/>
          </a:xfrm>
          <a:ln/>
        </p:spPr>
      </p:sp>
      <p:sp>
        <p:nvSpPr>
          <p:cNvPr id="47108" name="Rectangle 3"/>
          <p:cNvSpPr>
            <a:spLocks noGrp="1" noChangeArrowheads="1"/>
          </p:cNvSpPr>
          <p:nvPr>
            <p:ph type="body" idx="1"/>
          </p:nvPr>
        </p:nvSpPr>
        <p:spPr>
          <a:xfrm>
            <a:off x="913805" y="4343704"/>
            <a:ext cx="5030391" cy="4113892"/>
          </a:xfrm>
          <a:noFill/>
          <a:ln/>
        </p:spPr>
        <p:txBody>
          <a:bodyPr/>
          <a:lstStyle/>
          <a:p>
            <a:r>
              <a:rPr lang="en-US"/>
              <a:t>Titanium dioxide is  a whitener in paint.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1BFEF24D-AD6A-4331-9BEB-A76EFB2CA26D}" type="slidenum">
              <a:rPr lang="en-US"/>
              <a:pPr/>
              <a:t>15</a:t>
            </a:fld>
            <a:endParaRPr lang="en-US"/>
          </a:p>
        </p:txBody>
      </p:sp>
      <p:sp>
        <p:nvSpPr>
          <p:cNvPr id="48131" name="Rectangle 2"/>
          <p:cNvSpPr>
            <a:spLocks noGrp="1" noRot="1" noChangeAspect="1" noChangeArrowheads="1" noTextEdit="1"/>
          </p:cNvSpPr>
          <p:nvPr>
            <p:ph type="sldImg"/>
          </p:nvPr>
        </p:nvSpPr>
        <p:spPr>
          <a:xfrm>
            <a:off x="1178719" y="686405"/>
            <a:ext cx="4497586" cy="3427489"/>
          </a:xfrm>
          <a:ln/>
        </p:spPr>
      </p:sp>
      <p:sp>
        <p:nvSpPr>
          <p:cNvPr id="481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5654B5AA-7241-475F-A434-BAA3888D8531}" type="slidenum">
              <a:rPr lang="en-US"/>
              <a:pPr/>
              <a:t>16</a:t>
            </a:fld>
            <a:endParaRPr lang="en-US"/>
          </a:p>
        </p:txBody>
      </p:sp>
      <p:sp>
        <p:nvSpPr>
          <p:cNvPr id="49155" name="Rectangle 2"/>
          <p:cNvSpPr>
            <a:spLocks noGrp="1" noRot="1" noChangeAspect="1" noChangeArrowheads="1" noTextEdit="1"/>
          </p:cNvSpPr>
          <p:nvPr>
            <p:ph type="sldImg"/>
          </p:nvPr>
        </p:nvSpPr>
        <p:spPr>
          <a:xfrm>
            <a:off x="1178719" y="686405"/>
            <a:ext cx="4497586" cy="3427489"/>
          </a:xfrm>
          <a:ln/>
        </p:spPr>
      </p:sp>
      <p:sp>
        <p:nvSpPr>
          <p:cNvPr id="491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CFD4594D-B599-4A76-B9A1-632E47AE154A}" type="slidenum">
              <a:rPr lang="en-US"/>
              <a:pPr/>
              <a:t>17</a:t>
            </a:fld>
            <a:endParaRPr lang="en-US"/>
          </a:p>
        </p:txBody>
      </p:sp>
      <p:sp>
        <p:nvSpPr>
          <p:cNvPr id="50179" name="Rectangle 2"/>
          <p:cNvSpPr>
            <a:spLocks noGrp="1" noRot="1" noChangeAspect="1" noChangeArrowheads="1" noTextEdit="1"/>
          </p:cNvSpPr>
          <p:nvPr>
            <p:ph type="sldImg"/>
          </p:nvPr>
        </p:nvSpPr>
        <p:spPr>
          <a:xfrm>
            <a:off x="1178719" y="686405"/>
            <a:ext cx="4497586" cy="3427489"/>
          </a:xfrm>
          <a:ln/>
        </p:spPr>
      </p:sp>
      <p:sp>
        <p:nvSpPr>
          <p:cNvPr id="501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1BFEF24D-AD6A-4331-9BEB-A76EFB2CA26D}" type="slidenum">
              <a:rPr lang="en-US"/>
              <a:pPr/>
              <a:t>18</a:t>
            </a:fld>
            <a:endParaRPr lang="en-US"/>
          </a:p>
        </p:txBody>
      </p:sp>
      <p:sp>
        <p:nvSpPr>
          <p:cNvPr id="48131" name="Rectangle 2"/>
          <p:cNvSpPr>
            <a:spLocks noGrp="1" noRot="1" noChangeAspect="1" noChangeArrowheads="1" noTextEdit="1"/>
          </p:cNvSpPr>
          <p:nvPr>
            <p:ph type="sldImg"/>
          </p:nvPr>
        </p:nvSpPr>
        <p:spPr>
          <a:xfrm>
            <a:off x="1144588" y="685800"/>
            <a:ext cx="4567237" cy="3427413"/>
          </a:xfrm>
          <a:ln/>
        </p:spPr>
      </p:sp>
      <p:sp>
        <p:nvSpPr>
          <p:cNvPr id="48132"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2978530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0EA3F863-5AA0-434E-B835-CD6BB4DD1348}" type="slidenum">
              <a:rPr lang="en-US"/>
              <a:pPr/>
              <a:t>19</a:t>
            </a:fld>
            <a:endParaRPr lang="en-US"/>
          </a:p>
        </p:txBody>
      </p:sp>
      <p:sp>
        <p:nvSpPr>
          <p:cNvPr id="51203" name="Rectangle 2"/>
          <p:cNvSpPr>
            <a:spLocks noGrp="1" noRot="1" noChangeAspect="1" noChangeArrowheads="1" noTextEdit="1"/>
          </p:cNvSpPr>
          <p:nvPr>
            <p:ph type="sldImg"/>
          </p:nvPr>
        </p:nvSpPr>
        <p:spPr>
          <a:xfrm>
            <a:off x="1178719" y="686405"/>
            <a:ext cx="4497586" cy="3427489"/>
          </a:xfrm>
          <a:ln/>
        </p:spPr>
      </p:sp>
      <p:sp>
        <p:nvSpPr>
          <p:cNvPr id="512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F335224F-025A-4128-BCC3-B56FC2913FE5}" type="slidenum">
              <a:rPr lang="en-US"/>
              <a:pPr/>
              <a:t>2</a:t>
            </a:fld>
            <a:endParaRPr lang="en-US"/>
          </a:p>
        </p:txBody>
      </p:sp>
      <p:sp>
        <p:nvSpPr>
          <p:cNvPr id="34819" name="Rectangle 1026"/>
          <p:cNvSpPr>
            <a:spLocks noGrp="1" noRot="1" noChangeAspect="1" noChangeArrowheads="1" noTextEdit="1"/>
          </p:cNvSpPr>
          <p:nvPr>
            <p:ph type="sldImg"/>
          </p:nvPr>
        </p:nvSpPr>
        <p:spPr>
          <a:xfrm>
            <a:off x="1146175" y="685800"/>
            <a:ext cx="4570413" cy="3429000"/>
          </a:xfrm>
          <a:ln/>
        </p:spPr>
      </p:sp>
      <p:sp>
        <p:nvSpPr>
          <p:cNvPr id="34820" name="Rectangle 1027"/>
          <p:cNvSpPr>
            <a:spLocks noGrp="1" noChangeArrowheads="1"/>
          </p:cNvSpPr>
          <p:nvPr>
            <p:ph type="body" idx="1"/>
          </p:nvPr>
        </p:nvSpPr>
        <p:spPr>
          <a:xfrm>
            <a:off x="913805" y="4343704"/>
            <a:ext cx="5030391" cy="4113892"/>
          </a:xfrm>
          <a:noFill/>
          <a:ln/>
        </p:spPr>
        <p:txBody>
          <a:bodyPr/>
          <a:lstStyle/>
          <a:p>
            <a:r>
              <a:rPr lang="en-US"/>
              <a:t>Economies of scale/scope are a structural barrier if they involve non-recoverable fixed costs (sunk costs).  Otherwise, incumbents are always threatened by hit-and-run entry strategy (e.g. airline industry with low entry cost).</a:t>
            </a:r>
          </a:p>
          <a:p>
            <a:r>
              <a:rPr lang="en-US"/>
              <a:t>We will cover the ready-to-eat topic in more detail during the class. </a:t>
            </a:r>
          </a:p>
          <a:p>
            <a:r>
              <a:rPr lang="en-US"/>
              <a:t>Aspen Skiing Company controlled 3 of the main skiing mountains in Aspen and the connection to a fourth facility.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1D6BDDFD-385C-4322-9A65-CB128AFD2134}" type="slidenum">
              <a:rPr lang="en-US"/>
              <a:pPr/>
              <a:t>20</a:t>
            </a:fld>
            <a:endParaRPr lang="en-US"/>
          </a:p>
        </p:txBody>
      </p:sp>
      <p:sp>
        <p:nvSpPr>
          <p:cNvPr id="52227" name="Rectangle 2"/>
          <p:cNvSpPr>
            <a:spLocks noGrp="1" noRot="1" noChangeAspect="1" noChangeArrowheads="1" noTextEdit="1"/>
          </p:cNvSpPr>
          <p:nvPr>
            <p:ph type="sldImg"/>
          </p:nvPr>
        </p:nvSpPr>
        <p:spPr>
          <a:xfrm>
            <a:off x="1178719" y="686405"/>
            <a:ext cx="4497586" cy="3427489"/>
          </a:xfrm>
          <a:ln/>
        </p:spPr>
      </p:sp>
      <p:sp>
        <p:nvSpPr>
          <p:cNvPr id="522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fld id="{BF441345-0AD4-44C6-B969-5FDCBDFF513A}" type="slidenum">
              <a:rPr lang="en-US"/>
              <a:pPr/>
              <a:t>21</a:t>
            </a:fld>
            <a:endParaRPr lang="en-US"/>
          </a:p>
        </p:txBody>
      </p:sp>
      <p:sp>
        <p:nvSpPr>
          <p:cNvPr id="53251" name="Rectangle 2"/>
          <p:cNvSpPr>
            <a:spLocks noGrp="1" noRot="1" noChangeAspect="1" noChangeArrowheads="1" noTextEdit="1"/>
          </p:cNvSpPr>
          <p:nvPr>
            <p:ph type="sldImg"/>
          </p:nvPr>
        </p:nvSpPr>
        <p:spPr>
          <a:xfrm>
            <a:off x="1178719" y="686405"/>
            <a:ext cx="4497586" cy="3427489"/>
          </a:xfrm>
          <a:ln/>
        </p:spPr>
      </p:sp>
      <p:sp>
        <p:nvSpPr>
          <p:cNvPr id="5325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8A367081-1DC4-429F-9CA4-701926014A31}" type="slidenum">
              <a:rPr lang="en-US"/>
              <a:pPr/>
              <a:t>22</a:t>
            </a:fld>
            <a:endParaRPr lang="en-US"/>
          </a:p>
        </p:txBody>
      </p:sp>
      <p:sp>
        <p:nvSpPr>
          <p:cNvPr id="54275" name="Rectangle 2"/>
          <p:cNvSpPr>
            <a:spLocks noGrp="1" noRot="1" noChangeAspect="1" noChangeArrowheads="1" noTextEdit="1"/>
          </p:cNvSpPr>
          <p:nvPr>
            <p:ph type="sldImg"/>
          </p:nvPr>
        </p:nvSpPr>
        <p:spPr>
          <a:xfrm>
            <a:off x="1178719" y="686405"/>
            <a:ext cx="4497586" cy="3427489"/>
          </a:xfrm>
          <a:ln/>
        </p:spPr>
      </p:sp>
      <p:sp>
        <p:nvSpPr>
          <p:cNvPr id="5427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AF82C83F-E4F5-47C1-83E3-A1EFBA89DC6F}" type="slidenum">
              <a:rPr lang="en-US"/>
              <a:pPr/>
              <a:t>23</a:t>
            </a:fld>
            <a:endParaRPr lang="en-US"/>
          </a:p>
        </p:txBody>
      </p:sp>
      <p:sp>
        <p:nvSpPr>
          <p:cNvPr id="55299" name="Rectangle 2"/>
          <p:cNvSpPr>
            <a:spLocks noGrp="1" noRot="1" noChangeAspect="1" noChangeArrowheads="1" noTextEdit="1"/>
          </p:cNvSpPr>
          <p:nvPr>
            <p:ph type="sldImg"/>
          </p:nvPr>
        </p:nvSpPr>
        <p:spPr>
          <a:xfrm>
            <a:off x="1178719" y="686405"/>
            <a:ext cx="4497586" cy="3427489"/>
          </a:xfrm>
          <a:ln/>
        </p:spPr>
      </p:sp>
      <p:sp>
        <p:nvSpPr>
          <p:cNvPr id="553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p>
            <a:fld id="{3CEE3A0F-B563-4CFE-A56D-9C8581125D77}" type="slidenum">
              <a:rPr lang="en-US"/>
              <a:pPr/>
              <a:t>24</a:t>
            </a:fld>
            <a:endParaRPr lang="en-US"/>
          </a:p>
        </p:txBody>
      </p:sp>
      <p:sp>
        <p:nvSpPr>
          <p:cNvPr id="56323" name="Rectangle 2"/>
          <p:cNvSpPr>
            <a:spLocks noGrp="1" noRot="1" noChangeAspect="1" noChangeArrowheads="1" noTextEdit="1"/>
          </p:cNvSpPr>
          <p:nvPr>
            <p:ph type="sldImg"/>
          </p:nvPr>
        </p:nvSpPr>
        <p:spPr>
          <a:xfrm>
            <a:off x="1146175" y="685800"/>
            <a:ext cx="4570413" cy="3429000"/>
          </a:xfrm>
          <a:ln/>
        </p:spPr>
      </p:sp>
      <p:sp>
        <p:nvSpPr>
          <p:cNvPr id="56324" name="Rectangle 3"/>
          <p:cNvSpPr>
            <a:spLocks noGrp="1" noChangeArrowheads="1"/>
          </p:cNvSpPr>
          <p:nvPr>
            <p:ph type="body" idx="1"/>
          </p:nvPr>
        </p:nvSpPr>
        <p:spPr>
          <a:xfrm>
            <a:off x="913805" y="4343704"/>
            <a:ext cx="5030391" cy="4113892"/>
          </a:xfrm>
          <a:noFill/>
          <a:ln/>
        </p:spPr>
        <p:txBody>
          <a:bodyPr/>
          <a:lstStyle/>
          <a:p>
            <a:r>
              <a:rPr lang="en-US"/>
              <a:t>Enter outside incumbent quality range so that incumbent does not enter with main brand.  Give the example of the boat race and risk taking in sports toward the end of the game.  </a:t>
            </a:r>
          </a:p>
          <a:p>
            <a:r>
              <a:rPr lang="en-US"/>
              <a:t>Softsoap: 1977 Incredible Soap Machine was able to establish market share before Procter and Gamble, Colgate Palmolive could move in the market.  Could not patent but cornered the plastic pump market and introduced a risky product.  </a:t>
            </a:r>
          </a:p>
          <a:p>
            <a:r>
              <a:rPr lang="en-US"/>
              <a:t>Nintendo versus SEGA in the late 80’s.  Fight in the 16 bit video game systems before the end of the 8 bit market.  Risks for Nintendo is to fight and cannibalize its 8-bit market.  When competition started (2 years after SEGA, Nintendo introduces in 1991 SuperNintendo).  This triggered a price war and drop in market shares.  Nintendo caught up with the 16  bit market in 1994.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p>
            <a:fld id="{D3192F5C-05C6-45A4-956F-3648886DCF8D}" type="slidenum">
              <a:rPr lang="en-US"/>
              <a:pPr/>
              <a:t>25</a:t>
            </a:fld>
            <a:endParaRPr lang="en-US"/>
          </a:p>
        </p:txBody>
      </p:sp>
      <p:sp>
        <p:nvSpPr>
          <p:cNvPr id="57347" name="Rectangle 2"/>
          <p:cNvSpPr>
            <a:spLocks noGrp="1" noRot="1" noChangeAspect="1" noChangeArrowheads="1" noTextEdit="1"/>
          </p:cNvSpPr>
          <p:nvPr>
            <p:ph type="sldImg"/>
          </p:nvPr>
        </p:nvSpPr>
        <p:spPr>
          <a:xfrm>
            <a:off x="1178719" y="686405"/>
            <a:ext cx="4497586" cy="3427489"/>
          </a:xfrm>
          <a:ln/>
        </p:spPr>
      </p:sp>
      <p:sp>
        <p:nvSpPr>
          <p:cNvPr id="573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2B8C9DCD-E648-4825-BE30-910558C52F4C}" type="slidenum">
              <a:rPr lang="en-US"/>
              <a:pPr/>
              <a:t>26</a:t>
            </a:fld>
            <a:endParaRPr lang="en-US"/>
          </a:p>
        </p:txBody>
      </p:sp>
      <p:sp>
        <p:nvSpPr>
          <p:cNvPr id="58371" name="Rectangle 2"/>
          <p:cNvSpPr>
            <a:spLocks noGrp="1" noRot="1" noChangeAspect="1" noChangeArrowheads="1" noTextEdit="1"/>
          </p:cNvSpPr>
          <p:nvPr>
            <p:ph type="sldImg"/>
          </p:nvPr>
        </p:nvSpPr>
        <p:spPr>
          <a:xfrm>
            <a:off x="1178719" y="686405"/>
            <a:ext cx="4497586" cy="3427489"/>
          </a:xfrm>
          <a:ln/>
        </p:spPr>
      </p:sp>
      <p:sp>
        <p:nvSpPr>
          <p:cNvPr id="583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p:spPr>
        <p:txBody>
          <a:bodyPr/>
          <a:lstStyle/>
          <a:p>
            <a:fld id="{EF6E716A-0873-467C-96D7-1422E1C4E83E}" type="slidenum">
              <a:rPr lang="en-US"/>
              <a:pPr/>
              <a:t>27</a:t>
            </a:fld>
            <a:endParaRPr lang="en-US"/>
          </a:p>
        </p:txBody>
      </p:sp>
      <p:sp>
        <p:nvSpPr>
          <p:cNvPr id="59395" name="Rectangle 2"/>
          <p:cNvSpPr>
            <a:spLocks noGrp="1" noRot="1" noChangeAspect="1" noChangeArrowheads="1" noTextEdit="1"/>
          </p:cNvSpPr>
          <p:nvPr>
            <p:ph type="sldImg"/>
          </p:nvPr>
        </p:nvSpPr>
        <p:spPr>
          <a:xfrm>
            <a:off x="1178719" y="686405"/>
            <a:ext cx="4497586" cy="3427489"/>
          </a:xfrm>
          <a:ln/>
        </p:spPr>
      </p:sp>
      <p:sp>
        <p:nvSpPr>
          <p:cNvPr id="5939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792809B1-0A5D-4471-9AB2-9CF726266736}" type="slidenum">
              <a:rPr lang="en-US"/>
              <a:pPr/>
              <a:t>28</a:t>
            </a:fld>
            <a:endParaRPr lang="en-US"/>
          </a:p>
        </p:txBody>
      </p:sp>
      <p:sp>
        <p:nvSpPr>
          <p:cNvPr id="60419" name="Rectangle 2"/>
          <p:cNvSpPr>
            <a:spLocks noGrp="1" noRot="1" noChangeAspect="1" noChangeArrowheads="1" noTextEdit="1"/>
          </p:cNvSpPr>
          <p:nvPr>
            <p:ph type="sldImg"/>
          </p:nvPr>
        </p:nvSpPr>
        <p:spPr>
          <a:xfrm>
            <a:off x="1178719" y="686405"/>
            <a:ext cx="4497586" cy="3427489"/>
          </a:xfrm>
          <a:ln/>
        </p:spPr>
      </p:sp>
      <p:sp>
        <p:nvSpPr>
          <p:cNvPr id="6042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p:spPr>
        <p:txBody>
          <a:bodyPr/>
          <a:lstStyle/>
          <a:p>
            <a:fld id="{774B30FD-67BC-4269-9A08-7E90CB6A9FE7}" type="slidenum">
              <a:rPr lang="en-US"/>
              <a:pPr/>
              <a:t>29</a:t>
            </a:fld>
            <a:endParaRPr lang="en-US"/>
          </a:p>
        </p:txBody>
      </p:sp>
      <p:sp>
        <p:nvSpPr>
          <p:cNvPr id="61443" name="Rectangle 2"/>
          <p:cNvSpPr>
            <a:spLocks noGrp="1" noRot="1" noChangeAspect="1" noChangeArrowheads="1" noTextEdit="1"/>
          </p:cNvSpPr>
          <p:nvPr>
            <p:ph type="sldImg"/>
          </p:nvPr>
        </p:nvSpPr>
        <p:spPr>
          <a:xfrm>
            <a:off x="1178719" y="686405"/>
            <a:ext cx="4497586" cy="3427489"/>
          </a:xfrm>
          <a:ln/>
        </p:spPr>
      </p:sp>
      <p:sp>
        <p:nvSpPr>
          <p:cNvPr id="6144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p:spPr>
        <p:txBody>
          <a:bodyPr/>
          <a:lstStyle/>
          <a:p>
            <a:fld id="{6066C8F9-3F6A-43D4-BF82-8DA7976BC30D}" type="slidenum">
              <a:rPr lang="en-US"/>
              <a:pPr/>
              <a:t>3</a:t>
            </a:fld>
            <a:endParaRPr lang="en-US"/>
          </a:p>
        </p:txBody>
      </p:sp>
      <p:sp>
        <p:nvSpPr>
          <p:cNvPr id="35843" name="Rectangle 2"/>
          <p:cNvSpPr>
            <a:spLocks noGrp="1" noRot="1" noChangeAspect="1" noChangeArrowheads="1" noTextEdit="1"/>
          </p:cNvSpPr>
          <p:nvPr>
            <p:ph type="sldImg"/>
          </p:nvPr>
        </p:nvSpPr>
        <p:spPr>
          <a:xfrm>
            <a:off x="1178719" y="686405"/>
            <a:ext cx="4497586" cy="3427489"/>
          </a:xfrm>
          <a:ln/>
        </p:spPr>
      </p:sp>
      <p:sp>
        <p:nvSpPr>
          <p:cNvPr id="3584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p:spPr>
        <p:txBody>
          <a:bodyPr/>
          <a:lstStyle/>
          <a:p>
            <a:fld id="{5A9141ED-CA4D-4C44-A48D-800D99D9B67C}" type="slidenum">
              <a:rPr lang="en-US"/>
              <a:pPr/>
              <a:t>30</a:t>
            </a:fld>
            <a:endParaRPr lang="en-US"/>
          </a:p>
        </p:txBody>
      </p:sp>
      <p:sp>
        <p:nvSpPr>
          <p:cNvPr id="63491" name="Rectangle 2"/>
          <p:cNvSpPr>
            <a:spLocks noGrp="1" noRot="1" noChangeAspect="1" noChangeArrowheads="1" noTextEdit="1"/>
          </p:cNvSpPr>
          <p:nvPr>
            <p:ph type="sldImg"/>
          </p:nvPr>
        </p:nvSpPr>
        <p:spPr>
          <a:xfrm>
            <a:off x="1181695" y="686405"/>
            <a:ext cx="4500563" cy="3429000"/>
          </a:xfrm>
          <a:ln/>
        </p:spPr>
      </p:sp>
      <p:sp>
        <p:nvSpPr>
          <p:cNvPr id="63492" name="Rectangle 3"/>
          <p:cNvSpPr>
            <a:spLocks noGrp="1" noChangeArrowheads="1"/>
          </p:cNvSpPr>
          <p:nvPr>
            <p:ph type="body" idx="1"/>
          </p:nvPr>
        </p:nvSpPr>
        <p:spPr>
          <a:xfrm>
            <a:off x="915294" y="4343704"/>
            <a:ext cx="5027414" cy="4113892"/>
          </a:xfrm>
          <a:noFill/>
          <a:ln/>
        </p:spPr>
        <p:txBody>
          <a:bodyPr lIns="91943" tIns="45972" rIns="91943" bIns="45972"/>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E5911BA-60D5-4EF4-85CC-BECC27C377DB}" type="slidenum">
              <a:rPr lang="en-US"/>
              <a:pPr/>
              <a:t>4</a:t>
            </a:fld>
            <a:endParaRPr lang="en-US"/>
          </a:p>
        </p:txBody>
      </p:sp>
      <p:sp>
        <p:nvSpPr>
          <p:cNvPr id="36867" name="Rectangle 2"/>
          <p:cNvSpPr>
            <a:spLocks noGrp="1" noRot="1" noChangeAspect="1" noChangeArrowheads="1" noTextEdit="1"/>
          </p:cNvSpPr>
          <p:nvPr>
            <p:ph type="sldImg"/>
          </p:nvPr>
        </p:nvSpPr>
        <p:spPr>
          <a:xfrm>
            <a:off x="1146175" y="685800"/>
            <a:ext cx="4568825" cy="3427413"/>
          </a:xfrm>
          <a:ln/>
        </p:spPr>
      </p:sp>
      <p:sp>
        <p:nvSpPr>
          <p:cNvPr id="36868" name="Rectangle 3"/>
          <p:cNvSpPr>
            <a:spLocks noGrp="1" noChangeArrowheads="1"/>
          </p:cNvSpPr>
          <p:nvPr>
            <p:ph type="body" idx="1"/>
          </p:nvPr>
        </p:nvSpPr>
        <p:spPr>
          <a:xfrm>
            <a:off x="913805" y="4343704"/>
            <a:ext cx="5030391" cy="4113892"/>
          </a:xfrm>
          <a:noFill/>
          <a:ln/>
        </p:spPr>
        <p:txBody>
          <a:bodyPr lIns="91967" tIns="45984" rIns="91967" bIns="45984"/>
          <a:lstStyle/>
          <a:p>
            <a:r>
              <a:rPr lang="en-US"/>
              <a:t>Provide the complete monopoly maximization story with explicit demand.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F9D72254-BD18-48C1-BC58-E4059858CFA7}" type="slidenum">
              <a:rPr lang="en-US"/>
              <a:pPr/>
              <a:t>5</a:t>
            </a:fld>
            <a:endParaRPr lang="en-US"/>
          </a:p>
        </p:txBody>
      </p:sp>
      <p:sp>
        <p:nvSpPr>
          <p:cNvPr id="37891" name="Rectangle 2"/>
          <p:cNvSpPr>
            <a:spLocks noGrp="1" noRot="1" noChangeAspect="1" noChangeArrowheads="1" noTextEdit="1"/>
          </p:cNvSpPr>
          <p:nvPr>
            <p:ph type="sldImg"/>
          </p:nvPr>
        </p:nvSpPr>
        <p:spPr>
          <a:xfrm>
            <a:off x="1146175" y="685800"/>
            <a:ext cx="4570413" cy="3429000"/>
          </a:xfrm>
          <a:ln/>
        </p:spPr>
      </p:sp>
      <p:sp>
        <p:nvSpPr>
          <p:cNvPr id="37892" name="Rectangle 3"/>
          <p:cNvSpPr>
            <a:spLocks noGrp="1" noChangeArrowheads="1"/>
          </p:cNvSpPr>
          <p:nvPr>
            <p:ph type="body" idx="1"/>
          </p:nvPr>
        </p:nvSpPr>
        <p:spPr>
          <a:xfrm>
            <a:off x="913805" y="4343704"/>
            <a:ext cx="5030391" cy="4113892"/>
          </a:xfrm>
          <a:noFill/>
          <a:ln/>
        </p:spPr>
        <p:txBody>
          <a:bodyPr/>
          <a:lstStyle/>
          <a:p>
            <a:r>
              <a:rPr lang="en-US"/>
              <a:t>Titanium dioxide is  a whitener in paint.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88A241F2-45B3-4D3B-AD26-FB721AF5026E}" type="slidenum">
              <a:rPr lang="en-US"/>
              <a:pPr/>
              <a:t>6</a:t>
            </a:fld>
            <a:endParaRPr lang="en-US"/>
          </a:p>
        </p:txBody>
      </p:sp>
      <p:sp>
        <p:nvSpPr>
          <p:cNvPr id="38915" name="Rectangle 2"/>
          <p:cNvSpPr>
            <a:spLocks noGrp="1" noRot="1" noChangeAspect="1" noChangeArrowheads="1" noTextEdit="1"/>
          </p:cNvSpPr>
          <p:nvPr>
            <p:ph type="sldImg"/>
          </p:nvPr>
        </p:nvSpPr>
        <p:spPr>
          <a:xfrm>
            <a:off x="1178719" y="686405"/>
            <a:ext cx="4497586" cy="3427489"/>
          </a:xfrm>
          <a:ln/>
        </p:spPr>
      </p:sp>
      <p:sp>
        <p:nvSpPr>
          <p:cNvPr id="389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p>
            <a:fld id="{F162DE4F-54AD-4A77-AA98-F3FDB92F4DE9}" type="slidenum">
              <a:rPr lang="en-US"/>
              <a:pPr/>
              <a:t>7</a:t>
            </a:fld>
            <a:endParaRPr lang="en-US"/>
          </a:p>
        </p:txBody>
      </p:sp>
      <p:sp>
        <p:nvSpPr>
          <p:cNvPr id="39939" name="Rectangle 2"/>
          <p:cNvSpPr>
            <a:spLocks noGrp="1" noRot="1" noChangeAspect="1" noChangeArrowheads="1" noTextEdit="1"/>
          </p:cNvSpPr>
          <p:nvPr>
            <p:ph type="sldImg"/>
          </p:nvPr>
        </p:nvSpPr>
        <p:spPr>
          <a:xfrm>
            <a:off x="1178719" y="686405"/>
            <a:ext cx="4497586" cy="3427489"/>
          </a:xfrm>
          <a:ln/>
        </p:spPr>
      </p:sp>
      <p:sp>
        <p:nvSpPr>
          <p:cNvPr id="3994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26FCCE1-BF0D-45E7-91AF-38FE89FE806A}" type="slidenum">
              <a:rPr lang="en-US"/>
              <a:pPr/>
              <a:t>8</a:t>
            </a:fld>
            <a:endParaRPr lang="en-US"/>
          </a:p>
        </p:txBody>
      </p:sp>
      <p:sp>
        <p:nvSpPr>
          <p:cNvPr id="40963" name="Rectangle 2"/>
          <p:cNvSpPr>
            <a:spLocks noGrp="1" noRot="1" noChangeAspect="1" noChangeArrowheads="1" noTextEdit="1"/>
          </p:cNvSpPr>
          <p:nvPr>
            <p:ph type="sldImg"/>
          </p:nvPr>
        </p:nvSpPr>
        <p:spPr>
          <a:xfrm>
            <a:off x="1181695" y="686405"/>
            <a:ext cx="4500563" cy="3429000"/>
          </a:xfrm>
          <a:ln/>
        </p:spPr>
      </p:sp>
      <p:sp>
        <p:nvSpPr>
          <p:cNvPr id="40964" name="Rectangle 3"/>
          <p:cNvSpPr>
            <a:spLocks noGrp="1" noChangeArrowheads="1"/>
          </p:cNvSpPr>
          <p:nvPr>
            <p:ph type="body" idx="1"/>
          </p:nvPr>
        </p:nvSpPr>
        <p:spPr>
          <a:xfrm>
            <a:off x="913805" y="4343704"/>
            <a:ext cx="5030391" cy="4113892"/>
          </a:xfrm>
          <a:noFill/>
          <a:ln/>
        </p:spPr>
        <p:txBody>
          <a:bodyPr/>
          <a:lstStyle/>
          <a:p>
            <a:r>
              <a:rPr lang="en-US"/>
              <a:t>Large cereal producers control entry by proliferating products beyond necessity to span all market segments.  The minimum market share necessary to cover fixed costs is too large relative to the number of products an entrant would have to launch.  </a:t>
            </a:r>
          </a:p>
          <a:p>
            <a:r>
              <a:rPr lang="en-US"/>
              <a:t>This case was under anti-trust investigation from the 50s till the 70s.  The puzzle was that the industry showed high profits without any apparent barrier to entry.  The MES is only 3-5% of total market and there are only 6 major players in that industry.  From 50 till 72 the 6 producers introduced 80 brands.  It was calculated that a successful entrant would have to enter with a minimum of 6 to 12 brands.  </a:t>
            </a:r>
          </a:p>
          <a:p>
            <a:r>
              <a:rPr lang="en-US"/>
              <a:t>Alternative interpretation is economies of scope (see class 2).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47568C1A-BA3E-4132-9801-4F3E00E39836}" type="slidenum">
              <a:rPr lang="en-US"/>
              <a:pPr/>
              <a:t>9</a:t>
            </a:fld>
            <a:endParaRPr lang="en-US"/>
          </a:p>
        </p:txBody>
      </p:sp>
      <p:sp>
        <p:nvSpPr>
          <p:cNvPr id="41987" name="Rectangle 2"/>
          <p:cNvSpPr>
            <a:spLocks noGrp="1" noRot="1" noChangeAspect="1" noChangeArrowheads="1" noTextEdit="1"/>
          </p:cNvSpPr>
          <p:nvPr>
            <p:ph type="sldImg"/>
          </p:nvPr>
        </p:nvSpPr>
        <p:spPr>
          <a:xfrm>
            <a:off x="1181695" y="686405"/>
            <a:ext cx="4500563" cy="3429000"/>
          </a:xfrm>
          <a:ln/>
        </p:spPr>
      </p:sp>
      <p:sp>
        <p:nvSpPr>
          <p:cNvPr id="41988" name="Rectangle 3"/>
          <p:cNvSpPr>
            <a:spLocks noGrp="1" noChangeArrowheads="1"/>
          </p:cNvSpPr>
          <p:nvPr>
            <p:ph type="body" idx="1"/>
          </p:nvPr>
        </p:nvSpPr>
        <p:spPr>
          <a:xfrm>
            <a:off x="915294" y="4343704"/>
            <a:ext cx="5027414" cy="4113892"/>
          </a:xfrm>
          <a:noFill/>
          <a:ln/>
        </p:spPr>
        <p:txBody>
          <a:bodyPr lIns="91943" tIns="45972" rIns="91943" bIns="45972"/>
          <a:lstStyle/>
          <a:p>
            <a:r>
              <a:rPr lang="en-US"/>
              <a:t>Large cereal producers control entry by proliferating products beyond necessity to span all market segments.  The minimum market share necessary to cover fixed costs is too large relative to the number of products an entrant would have to launch.  </a:t>
            </a:r>
          </a:p>
          <a:p>
            <a:r>
              <a:rPr lang="en-US"/>
              <a:t>This case was under anti-trust investigation from the 50s till the 70s.  The puzzle was that the industry showed high profits without any apparent barrier to entry.  The MES is only 3-5% of total market and there are only 6 major players in that industry.  From 50 till 72 the 6 producers introduced 80 brands.  It was calculated that a successful entrant would have to enter with a minimum of 6 to 12 brands.  </a:t>
            </a:r>
          </a:p>
          <a:p>
            <a:r>
              <a:rPr lang="en-US"/>
              <a:t>Alternative interpretation is economies of scope (see class 2). </a:t>
            </a:r>
          </a:p>
          <a:p>
            <a:endParaRPr lang="en-US"/>
          </a:p>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7" name="Picture 4"/>
          <p:cNvPicPr>
            <a:picLocks noChangeAspect="1" noChangeArrowheads="1"/>
          </p:cNvPicPr>
          <p:nvPr/>
        </p:nvPicPr>
        <p:blipFill>
          <a:blip r:embed="rId2" cstate="print"/>
          <a:srcRect/>
          <a:stretch>
            <a:fillRect/>
          </a:stretch>
        </p:blipFill>
        <p:spPr bwMode="auto">
          <a:xfrm>
            <a:off x="3563938" y="981075"/>
            <a:ext cx="2555875" cy="698500"/>
          </a:xfrm>
          <a:prstGeom prst="rect">
            <a:avLst/>
          </a:prstGeom>
          <a:noFill/>
          <a:ln w="12700">
            <a:noFill/>
            <a:miter lim="800000"/>
            <a:headEnd type="none" w="sm" len="sm"/>
            <a:tailEnd type="none" w="sm" len="sm"/>
          </a:ln>
        </p:spPr>
      </p:pic>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18" name="16 Marcador de pie de página"/>
          <p:cNvSpPr>
            <a:spLocks noGrp="1"/>
          </p:cNvSpPr>
          <p:nvPr>
            <p:ph type="ftr" sz="quarter" idx="10"/>
          </p:nvPr>
        </p:nvSpPr>
        <p:spPr bwMode="auto">
          <a:xfrm rot="5400000">
            <a:off x="7077076" y="4181475"/>
            <a:ext cx="3657600" cy="384175"/>
          </a:xfrm>
        </p:spPr>
        <p:txBody>
          <a:bodyPr/>
          <a:lstStyle>
            <a:lvl1pPr>
              <a:defRPr/>
            </a:lvl1pPr>
          </a:lstStyle>
          <a:p>
            <a:pPr>
              <a:defRPr/>
            </a:pPr>
            <a:endParaRPr lang="en-US"/>
          </a:p>
        </p:txBody>
      </p:sp>
      <p:sp>
        <p:nvSpPr>
          <p:cNvPr id="19" name="28 Marcador de número de diapositiva"/>
          <p:cNvSpPr>
            <a:spLocks noGrp="1"/>
          </p:cNvSpPr>
          <p:nvPr>
            <p:ph type="sldNum" sz="quarter" idx="11"/>
          </p:nvPr>
        </p:nvSpPr>
        <p:spPr bwMode="auto">
          <a:xfrm>
            <a:off x="1325563" y="4929188"/>
            <a:ext cx="609600" cy="517525"/>
          </a:xfrm>
        </p:spPr>
        <p:txBody>
          <a:bodyPr/>
          <a:lstStyle>
            <a:lvl1pPr>
              <a:defRPr/>
            </a:lvl1pPr>
          </a:lstStyle>
          <a:p>
            <a:pPr>
              <a:defRPr/>
            </a:pPr>
            <a:fld id="{DF0FB80F-4688-49AE-861D-20835D7C748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8 Marcador de número de diapositiva"/>
          <p:cNvSpPr>
            <a:spLocks noGrp="1"/>
          </p:cNvSpPr>
          <p:nvPr>
            <p:ph type="sldNum" sz="quarter" idx="10"/>
          </p:nvPr>
        </p:nvSpPr>
        <p:spPr/>
        <p:txBody>
          <a:bodyPr rtlCol="0"/>
          <a:lstStyle>
            <a:lvl1pPr>
              <a:defRPr/>
            </a:lvl1pPr>
          </a:lstStyle>
          <a:p>
            <a:pPr>
              <a:defRPr/>
            </a:pPr>
            <a:fld id="{9C05A695-963D-41A4-8E78-8A7F68ED28B8}" type="slidenum">
              <a:rPr lang="en-US"/>
              <a:pPr>
                <a:defRPr/>
              </a:pPr>
              <a:t>‹#›</a:t>
            </a:fld>
            <a:endParaRPr lang="en-US"/>
          </a:p>
        </p:txBody>
      </p:sp>
      <p:sp>
        <p:nvSpPr>
          <p:cNvPr id="5" name="9 Marcador de pie de página"/>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2 Marcador de pie de página"/>
          <p:cNvSpPr>
            <a:spLocks noGrp="1"/>
          </p:cNvSpPr>
          <p:nvPr>
            <p:ph type="ftr" sz="quarter" idx="10"/>
          </p:nvPr>
        </p:nvSpPr>
        <p:spPr/>
        <p:txBody>
          <a:bodyPr/>
          <a:lstStyle>
            <a:lvl1pPr>
              <a:defRPr/>
            </a:lvl1pPr>
          </a:lstStyle>
          <a:p>
            <a:pPr>
              <a:defRPr/>
            </a:pPr>
            <a:endParaRPr lang="en-US"/>
          </a:p>
        </p:txBody>
      </p:sp>
      <p:sp>
        <p:nvSpPr>
          <p:cNvPr id="6" name="22 Marcador de número de diapositiva"/>
          <p:cNvSpPr>
            <a:spLocks noGrp="1"/>
          </p:cNvSpPr>
          <p:nvPr>
            <p:ph type="sldNum" sz="quarter" idx="11"/>
          </p:nvPr>
        </p:nvSpPr>
        <p:spPr/>
        <p:txBody>
          <a:bodyPr/>
          <a:lstStyle>
            <a:lvl1pPr>
              <a:defRPr/>
            </a:lvl1pPr>
          </a:lstStyle>
          <a:p>
            <a:pPr>
              <a:defRPr/>
            </a:pPr>
            <a:fld id="{3DC7F071-AAA7-449A-A3BD-52CD51B846D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6 Marcador de fecha"/>
          <p:cNvSpPr>
            <a:spLocks noGrp="1"/>
          </p:cNvSpPr>
          <p:nvPr>
            <p:ph type="dt" sz="half" idx="10"/>
          </p:nvPr>
        </p:nvSpPr>
        <p:spPr>
          <a:xfrm rot="5400000">
            <a:off x="7589045" y="1081881"/>
            <a:ext cx="2011362" cy="384175"/>
          </a:xfrm>
          <a:prstGeom prst="rect">
            <a:avLst/>
          </a:prstGeom>
        </p:spPr>
        <p:txBody>
          <a:bodyPr/>
          <a:lstStyle>
            <a:lvl1pPr fontAlgn="auto">
              <a:spcBef>
                <a:spcPts val="0"/>
              </a:spcBef>
              <a:spcAft>
                <a:spcPts val="0"/>
              </a:spcAft>
              <a:defRPr>
                <a:latin typeface="+mn-lt"/>
                <a:cs typeface="+mn-cs"/>
              </a:defRPr>
            </a:lvl1pPr>
          </a:lstStyle>
          <a:p>
            <a:pPr>
              <a:defRPr/>
            </a:pPr>
            <a:fld id="{EE476B42-FCF5-4B86-B776-6AEFE5C47B7C}" type="datetimeFigureOut">
              <a:rPr lang="en-US"/>
              <a:pPr>
                <a:defRPr/>
              </a:pPr>
              <a:t>1/7/2021</a:t>
            </a:fld>
            <a:endParaRPr lang="en-US"/>
          </a:p>
        </p:txBody>
      </p:sp>
      <p:sp>
        <p:nvSpPr>
          <p:cNvPr id="8" name="7 Marcador de pie de página"/>
          <p:cNvSpPr>
            <a:spLocks noGrp="1"/>
          </p:cNvSpPr>
          <p:nvPr>
            <p:ph type="ftr" sz="quarter" idx="11"/>
          </p:nvPr>
        </p:nvSpPr>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p:txBody>
          <a:bodyPr/>
          <a:lstStyle>
            <a:lvl1pPr>
              <a:defRPr/>
            </a:lvl1pPr>
          </a:lstStyle>
          <a:p>
            <a:pPr>
              <a:defRPr/>
            </a:pPr>
            <a:fld id="{28E0F9FC-6361-4D45-A5AE-4DEA03DDD0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p:cNvSpPr>
            <a:spLocks noGrp="1"/>
          </p:cNvSpPr>
          <p:nvPr>
            <p:ph type="dt" sz="half" idx="10"/>
          </p:nvPr>
        </p:nvSpPr>
        <p:spPr>
          <a:xfrm rot="5400000">
            <a:off x="7589045" y="1081881"/>
            <a:ext cx="2011362" cy="384175"/>
          </a:xfrm>
          <a:prstGeom prst="rect">
            <a:avLst/>
          </a:prstGeom>
        </p:spPr>
        <p:txBody>
          <a:bodyPr rtlCol="0"/>
          <a:lstStyle>
            <a:lvl1pPr fontAlgn="auto">
              <a:spcBef>
                <a:spcPts val="0"/>
              </a:spcBef>
              <a:spcAft>
                <a:spcPts val="0"/>
              </a:spcAft>
              <a:defRPr>
                <a:latin typeface="+mn-lt"/>
                <a:cs typeface="+mn-cs"/>
              </a:defRPr>
            </a:lvl1pPr>
          </a:lstStyle>
          <a:p>
            <a:pPr>
              <a:defRPr/>
            </a:pPr>
            <a:fld id="{61D0771A-8EA3-401A-A49C-9B4DFBBD62DF}" type="datetimeFigureOut">
              <a:rPr lang="en-US"/>
              <a:pPr>
                <a:defRPr/>
              </a:pPr>
              <a:t>1/7/2021</a:t>
            </a:fld>
            <a:endParaRPr lang="en-US"/>
          </a:p>
        </p:txBody>
      </p:sp>
      <p:sp>
        <p:nvSpPr>
          <p:cNvPr id="4" name="6 Marcador de número de diapositiva"/>
          <p:cNvSpPr>
            <a:spLocks noGrp="1"/>
          </p:cNvSpPr>
          <p:nvPr>
            <p:ph type="sldNum" sz="quarter" idx="11"/>
          </p:nvPr>
        </p:nvSpPr>
        <p:spPr/>
        <p:txBody>
          <a:bodyPr rtlCol="0"/>
          <a:lstStyle>
            <a:lvl1pPr>
              <a:defRPr/>
            </a:lvl1pPr>
          </a:lstStyle>
          <a:p>
            <a:pPr>
              <a:defRPr/>
            </a:pPr>
            <a:fld id="{57D13C89-F476-4965-B5EC-74E49F5F424C}" type="slidenum">
              <a:rPr lang="en-US"/>
              <a:pPr>
                <a:defRPr/>
              </a:pPr>
              <a:t>‹#›</a:t>
            </a:fld>
            <a:endParaRPr lang="en-US"/>
          </a:p>
        </p:txBody>
      </p:sp>
      <p:sp>
        <p:nvSpPr>
          <p:cNvPr id="5" name="7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2 Marcador de pie de página"/>
          <p:cNvSpPr>
            <a:spLocks noGrp="1"/>
          </p:cNvSpPr>
          <p:nvPr>
            <p:ph type="ftr" sz="quarter" idx="10"/>
          </p:nvPr>
        </p:nvSpPr>
        <p:spPr/>
        <p:txBody>
          <a:bodyPr/>
          <a:lstStyle>
            <a:lvl1pPr>
              <a:defRPr/>
            </a:lvl1pPr>
          </a:lstStyle>
          <a:p>
            <a:pPr>
              <a:defRPr/>
            </a:pPr>
            <a:endParaRPr lang="en-US"/>
          </a:p>
        </p:txBody>
      </p:sp>
      <p:sp>
        <p:nvSpPr>
          <p:cNvPr id="3" name="22 Marcador de número de diapositiva"/>
          <p:cNvSpPr>
            <a:spLocks noGrp="1"/>
          </p:cNvSpPr>
          <p:nvPr>
            <p:ph type="sldNum" sz="quarter" idx="11"/>
          </p:nvPr>
        </p:nvSpPr>
        <p:spPr/>
        <p:txBody>
          <a:bodyPr/>
          <a:lstStyle>
            <a:lvl1pPr>
              <a:defRPr/>
            </a:lvl1pPr>
          </a:lstStyle>
          <a:p>
            <a:pPr>
              <a:defRPr/>
            </a:pPr>
            <a:fld id="{6D8876E8-DA79-4210-BEAF-932D2082228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1 Marcador de número de diapositiva"/>
          <p:cNvSpPr>
            <a:spLocks noGrp="1"/>
          </p:cNvSpPr>
          <p:nvPr>
            <p:ph type="sldNum" sz="quarter" idx="10"/>
          </p:nvPr>
        </p:nvSpPr>
        <p:spPr/>
        <p:txBody>
          <a:bodyPr rtlCol="0"/>
          <a:lstStyle>
            <a:lvl1pPr>
              <a:defRPr/>
            </a:lvl1pPr>
          </a:lstStyle>
          <a:p>
            <a:pPr>
              <a:defRPr/>
            </a:pPr>
            <a:fld id="{0DDB8B12-9C33-4EEE-8EF5-6A734AAE9DCE}" type="slidenum">
              <a:rPr lang="en-US"/>
              <a:pPr>
                <a:defRPr/>
              </a:pPr>
              <a:t>‹#›</a:t>
            </a:fld>
            <a:endParaRPr lang="en-US"/>
          </a:p>
        </p:txBody>
      </p:sp>
      <p:sp>
        <p:nvSpPr>
          <p:cNvPr id="13" name="22 Marcador de pie de página"/>
          <p:cNvSpPr>
            <a:spLocks noGrp="1"/>
          </p:cNvSpPr>
          <p:nvPr>
            <p:ph type="ftr" sz="quarter" idx="11"/>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9CD5639F-AA41-43A2-A799-FDB4D7B035C2}" type="slidenum">
              <a:rPr lang="en-US"/>
              <a:pPr>
                <a:defRPr/>
              </a:pPr>
              <a:t>‹#›</a:t>
            </a:fld>
            <a:endParaRPr lang="en-US" dirty="0"/>
          </a:p>
        </p:txBody>
      </p:sp>
      <p:pic>
        <p:nvPicPr>
          <p:cNvPr id="1035" name="Picture 4"/>
          <p:cNvPicPr>
            <a:picLocks noChangeAspect="1" noChangeArrowheads="1"/>
          </p:cNvPicPr>
          <p:nvPr/>
        </p:nvPicPr>
        <p:blipFill>
          <a:blip r:embed="rId9" cstate="print"/>
          <a:srcRect/>
          <a:stretch>
            <a:fillRect/>
          </a:stretch>
        </p:blipFill>
        <p:spPr bwMode="auto">
          <a:xfrm>
            <a:off x="7596188" y="6434138"/>
            <a:ext cx="1547812" cy="423862"/>
          </a:xfrm>
          <a:prstGeom prst="rect">
            <a:avLst/>
          </a:prstGeom>
          <a:noFill/>
          <a:ln w="12700">
            <a:noFill/>
            <a:miter lim="800000"/>
            <a:headEnd type="none" w="sm" len="sm"/>
            <a:tailEnd type="none" w="sm" len="sm"/>
          </a:ln>
        </p:spPr>
      </p:pic>
    </p:spTree>
  </p:cSld>
  <p:clrMap bg1="lt1" tx1="dk1" bg2="lt2" tx2="dk2" accent1="accent1" accent2="accent2" accent3="accent3" accent4="accent4" accent5="accent5" accent6="accent6" hlink="hlink" folHlink="folHlink"/>
  <p:sldLayoutIdLst>
    <p:sldLayoutId id="2147483897" r:id="rId1"/>
    <p:sldLayoutId id="2147483898" r:id="rId2"/>
    <p:sldLayoutId id="2147483895" r:id="rId3"/>
    <p:sldLayoutId id="2147483899" r:id="rId4"/>
    <p:sldLayoutId id="2147483900" r:id="rId5"/>
    <p:sldLayoutId id="2147483896" r:id="rId6"/>
    <p:sldLayoutId id="2147483901" r:id="rId7"/>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pitchFamily="34" charset="0"/>
        </a:defRPr>
      </a:lvl2pPr>
      <a:lvl3pPr algn="l" rtl="0" eaLnBrk="0" fontAlgn="base" hangingPunct="0">
        <a:spcBef>
          <a:spcPct val="0"/>
        </a:spcBef>
        <a:spcAft>
          <a:spcPct val="0"/>
        </a:spcAft>
        <a:defRPr sz="3000">
          <a:solidFill>
            <a:schemeClr val="tx2"/>
          </a:solidFill>
          <a:latin typeface="Arial" pitchFamily="34" charset="0"/>
        </a:defRPr>
      </a:lvl3pPr>
      <a:lvl4pPr algn="l" rtl="0" eaLnBrk="0" fontAlgn="base" hangingPunct="0">
        <a:spcBef>
          <a:spcPct val="0"/>
        </a:spcBef>
        <a:spcAft>
          <a:spcPct val="0"/>
        </a:spcAft>
        <a:defRPr sz="3000">
          <a:solidFill>
            <a:schemeClr val="tx2"/>
          </a:solidFill>
          <a:latin typeface="Arial" pitchFamily="34" charset="0"/>
        </a:defRPr>
      </a:lvl4pPr>
      <a:lvl5pPr algn="l" rtl="0" eaLnBrk="0" fontAlgn="base" hangingPunct="0">
        <a:spcBef>
          <a:spcPct val="0"/>
        </a:spcBef>
        <a:spcAft>
          <a:spcPct val="0"/>
        </a:spcAft>
        <a:defRPr sz="3000">
          <a:solidFill>
            <a:schemeClr val="tx2"/>
          </a:solidFill>
          <a:latin typeface="Arial" pitchFamily="34" charset="0"/>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143000" y="4114800"/>
            <a:ext cx="6934200" cy="19050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buFont typeface="Monotype Sorts" pitchFamily="2" charset="2"/>
              <a:buNone/>
            </a:pPr>
            <a:endParaRPr lang="en-US" sz="3200" b="0" dirty="0"/>
          </a:p>
        </p:txBody>
      </p:sp>
      <p:sp>
        <p:nvSpPr>
          <p:cNvPr id="2051" name="Rectangle 3"/>
          <p:cNvSpPr>
            <a:spLocks noChangeArrowheads="1"/>
          </p:cNvSpPr>
          <p:nvPr/>
        </p:nvSpPr>
        <p:spPr bwMode="auto">
          <a:xfrm>
            <a:off x="685800" y="2286000"/>
            <a:ext cx="7772400" cy="1143000"/>
          </a:xfrm>
          <a:prstGeom prst="rect">
            <a:avLst/>
          </a:prstGeom>
          <a:noFill/>
          <a:ln w="9525">
            <a:noFill/>
            <a:miter lim="800000"/>
            <a:headEnd/>
            <a:tailEnd/>
          </a:ln>
        </p:spPr>
        <p:txBody>
          <a:bodyPr lIns="92075" tIns="46038" rIns="92075" bIns="46038" anchor="ctr"/>
          <a:lstStyle/>
          <a:p>
            <a:pPr algn="ctr"/>
            <a:endParaRPr lang="en-US" sz="4400" b="0" dirty="0">
              <a:solidFill>
                <a:srgbClr val="FFFF00"/>
              </a:solidFill>
            </a:endParaRPr>
          </a:p>
        </p:txBody>
      </p:sp>
      <p:sp>
        <p:nvSpPr>
          <p:cNvPr id="5" name="4 Título"/>
          <p:cNvSpPr>
            <a:spLocks noGrp="1"/>
          </p:cNvSpPr>
          <p:nvPr>
            <p:ph type="ctrTitle"/>
          </p:nvPr>
        </p:nvSpPr>
        <p:spPr/>
        <p:txBody>
          <a:bodyPr>
            <a:normAutofit fontScale="90000"/>
          </a:bodyPr>
          <a:lstStyle/>
          <a:p>
            <a:r>
              <a:rPr lang="en-US"/>
              <a:t>Session 4: Entry Strategy: </a:t>
            </a:r>
            <a:br>
              <a:rPr lang="en-US"/>
            </a:br>
            <a:r>
              <a:rPr lang="en-US"/>
              <a:t>Entry Deterrence and Entry Opportunities</a:t>
            </a:r>
            <a:br>
              <a:rPr lang="en-US" dirty="0"/>
            </a:br>
            <a:r>
              <a:rPr lang="en-US" dirty="0" err="1"/>
              <a:t>RyanAir</a:t>
            </a:r>
            <a:endParaRPr lang="en-US" dirty="0"/>
          </a:p>
        </p:txBody>
      </p:sp>
      <p:sp>
        <p:nvSpPr>
          <p:cNvPr id="6" name="5 Subtítulo"/>
          <p:cNvSpPr>
            <a:spLocks noGrp="1"/>
          </p:cNvSpPr>
          <p:nvPr>
            <p:ph type="subTitle" idx="1"/>
          </p:nvPr>
        </p:nvSpPr>
        <p:spPr/>
        <p:txBody>
          <a:bodyPr/>
          <a:lstStyle/>
          <a:p>
            <a:r>
              <a:rPr lang="en-US" dirty="0"/>
              <a:t>Competitive Strategy</a:t>
            </a:r>
          </a:p>
          <a:p>
            <a:r>
              <a:rPr lang="en-US" dirty="0"/>
              <a:t>Luis Garicano</a:t>
            </a:r>
          </a:p>
          <a:p>
            <a:pPr algn="ct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a:t>Logic</a:t>
            </a:r>
          </a:p>
        </p:txBody>
      </p:sp>
      <p:sp>
        <p:nvSpPr>
          <p:cNvPr id="11267" name="Rectangle 5"/>
          <p:cNvSpPr>
            <a:spLocks noGrp="1" noChangeArrowheads="1"/>
          </p:cNvSpPr>
          <p:nvPr>
            <p:ph type="body" idx="1"/>
          </p:nvPr>
        </p:nvSpPr>
        <p:spPr/>
        <p:txBody>
          <a:bodyPr/>
          <a:lstStyle/>
          <a:p>
            <a:r>
              <a:rPr lang="en-GB">
                <a:latin typeface="Times New Roman" pitchFamily="18" charset="0"/>
              </a:rPr>
              <a:t>Entry deterrence by introduction of “too many” products</a:t>
            </a:r>
          </a:p>
          <a:p>
            <a:pPr lvl="1"/>
            <a:r>
              <a:rPr lang="en-GB"/>
              <a:t>Leave no room for entrant’s product</a:t>
            </a:r>
            <a:endParaRPr lang="en-US"/>
          </a:p>
          <a:p>
            <a:pPr lvl="1"/>
            <a:r>
              <a:rPr lang="en-US"/>
              <a:t>Since product space full, entrant must locate close to existing brand</a:t>
            </a:r>
          </a:p>
          <a:p>
            <a:pPr lvl="2"/>
            <a:r>
              <a:rPr lang="en-US"/>
              <a:t>Thus low differentiation and tough competition</a:t>
            </a:r>
          </a:p>
          <a:p>
            <a:pPr lvl="2"/>
            <a:r>
              <a:rPr lang="en-US"/>
              <a:t>Limited volume </a:t>
            </a:r>
          </a:p>
          <a:p>
            <a:r>
              <a:rPr lang="en-US">
                <a:latin typeface="Times New Roman" pitchFamily="18" charset="0"/>
              </a:rPr>
              <a:t>If incumbent brands are there to stay, entrant may find it not profitable to get in</a:t>
            </a:r>
          </a:p>
          <a:p>
            <a:pPr lvl="1"/>
            <a:r>
              <a:rPr lang="en-US"/>
              <a:t>Key role of sunk costs:</a:t>
            </a:r>
          </a:p>
          <a:p>
            <a:pPr lvl="2"/>
            <a:r>
              <a:rPr lang="en-US"/>
              <a:t>If no sunk costs, no problem in going though with entry and getting a tiny share (example in cereal market).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8"/>
          <p:cNvSpPr>
            <a:spLocks noGrp="1" noChangeArrowheads="1"/>
          </p:cNvSpPr>
          <p:nvPr>
            <p:ph type="title"/>
          </p:nvPr>
        </p:nvSpPr>
        <p:spPr/>
        <p:txBody>
          <a:bodyPr/>
          <a:lstStyle/>
          <a:p>
            <a:r>
              <a:rPr lang="en-GB"/>
              <a:t>Examples</a:t>
            </a:r>
          </a:p>
        </p:txBody>
      </p:sp>
      <p:sp>
        <p:nvSpPr>
          <p:cNvPr id="12291" name="Rectangle 1029"/>
          <p:cNvSpPr>
            <a:spLocks noGrp="1" noChangeArrowheads="1"/>
          </p:cNvSpPr>
          <p:nvPr>
            <p:ph type="body" idx="1"/>
          </p:nvPr>
        </p:nvSpPr>
        <p:spPr/>
        <p:txBody>
          <a:bodyPr/>
          <a:lstStyle/>
          <a:p>
            <a:pPr lvl="1"/>
            <a:r>
              <a:rPr lang="en-GB"/>
              <a:t>U.S. ready-to-eat breakfast cereals industry</a:t>
            </a:r>
          </a:p>
          <a:p>
            <a:endParaRPr lang="en-GB"/>
          </a:p>
          <a:p>
            <a:pPr lvl="1"/>
            <a:r>
              <a:rPr lang="en-GB"/>
              <a:t>Pharmaceuticals (presentations)</a:t>
            </a:r>
          </a:p>
          <a:p>
            <a:endParaRPr lang="en-GB"/>
          </a:p>
          <a:p>
            <a:pPr lvl="1"/>
            <a:r>
              <a:rPr lang="en-GB"/>
              <a:t>Airlines  (frequency of departures)</a:t>
            </a:r>
          </a:p>
          <a:p>
            <a:endParaRPr lang="en-GB"/>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a:t>Requirement:</a:t>
            </a:r>
            <a:br>
              <a:rPr lang="en-US"/>
            </a:br>
            <a:r>
              <a:rPr lang="en-US"/>
              <a:t>Credible Commitment</a:t>
            </a:r>
          </a:p>
        </p:txBody>
      </p:sp>
      <p:sp>
        <p:nvSpPr>
          <p:cNvPr id="13315" name="Rectangle 5"/>
          <p:cNvSpPr>
            <a:spLocks noGrp="1" noChangeArrowheads="1"/>
          </p:cNvSpPr>
          <p:nvPr>
            <p:ph type="body" idx="1"/>
          </p:nvPr>
        </p:nvSpPr>
        <p:spPr/>
        <p:txBody>
          <a:bodyPr/>
          <a:lstStyle/>
          <a:p>
            <a:r>
              <a:rPr lang="en-US">
                <a:latin typeface="Times New Roman" pitchFamily="18" charset="0"/>
              </a:rPr>
              <a:t>If multi-product incumbent can easily withdraw some products at low cost, may not be able to crowd out new firms</a:t>
            </a:r>
          </a:p>
          <a:p>
            <a:pPr lvl="1"/>
            <a:r>
              <a:rPr lang="en-US"/>
              <a:t>Entrant knows incentive to fight may be low</a:t>
            </a:r>
          </a:p>
          <a:p>
            <a:r>
              <a:rPr lang="en-US">
                <a:latin typeface="Times New Roman" pitchFamily="18" charset="0"/>
              </a:rPr>
              <a:t>Thus need commitment to make deterrence possible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US"/>
              <a:t>b. Use of excess capacity </a:t>
            </a:r>
            <a:br>
              <a:rPr lang="en-US"/>
            </a:br>
            <a:r>
              <a:rPr lang="en-US"/>
              <a:t>to deter entry</a:t>
            </a:r>
          </a:p>
        </p:txBody>
      </p:sp>
      <p:sp>
        <p:nvSpPr>
          <p:cNvPr id="14339" name="Rectangle 5"/>
          <p:cNvSpPr>
            <a:spLocks noGrp="1" noChangeArrowheads="1"/>
          </p:cNvSpPr>
          <p:nvPr>
            <p:ph type="body" idx="1"/>
          </p:nvPr>
        </p:nvSpPr>
        <p:spPr/>
        <p:txBody>
          <a:bodyPr/>
          <a:lstStyle/>
          <a:p>
            <a:pPr lvl="1"/>
            <a:r>
              <a:rPr lang="en-US"/>
              <a:t>Adding  capacity in growing market to deter competitors expansion or rivals entry</a:t>
            </a:r>
          </a:p>
          <a:p>
            <a:pPr lvl="1"/>
            <a:r>
              <a:rPr lang="en-US"/>
              <a:t>Allows incumbent to expand output at a low cost</a:t>
            </a:r>
          </a:p>
          <a:p>
            <a:pPr lvl="2"/>
            <a:r>
              <a:rPr lang="en-US"/>
              <a:t>Thus it increases the credibility of price cutting as an entry response</a:t>
            </a:r>
          </a:p>
          <a:p>
            <a:pPr lvl="1"/>
            <a:r>
              <a:rPr lang="en-US"/>
              <a:t>This leads to lower expected post-entry profits for the entrant</a:t>
            </a:r>
          </a:p>
          <a:p>
            <a:pPr lvl="2"/>
            <a:r>
              <a:rPr lang="en-US"/>
              <a:t>e.g. Du Pont; Alcoa</a:t>
            </a:r>
          </a:p>
          <a:p>
            <a:pPr lvl="3"/>
            <a:endParaRPr lang="en-US"/>
          </a:p>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1027"/>
          <p:cNvSpPr>
            <a:spLocks noChangeArrowheads="1"/>
          </p:cNvSpPr>
          <p:nvPr/>
        </p:nvSpPr>
        <p:spPr bwMode="auto">
          <a:xfrm>
            <a:off x="3733800" y="2819400"/>
            <a:ext cx="228600" cy="228600"/>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15363" name="Oval 1028"/>
          <p:cNvSpPr>
            <a:spLocks noChangeArrowheads="1"/>
          </p:cNvSpPr>
          <p:nvPr/>
        </p:nvSpPr>
        <p:spPr bwMode="auto">
          <a:xfrm>
            <a:off x="2895600" y="3657600"/>
            <a:ext cx="228600" cy="228600"/>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15364" name="Oval 1029"/>
          <p:cNvSpPr>
            <a:spLocks noChangeArrowheads="1"/>
          </p:cNvSpPr>
          <p:nvPr/>
        </p:nvSpPr>
        <p:spPr bwMode="auto">
          <a:xfrm>
            <a:off x="4495800" y="3657600"/>
            <a:ext cx="228600" cy="228600"/>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15365" name="Line 1030"/>
          <p:cNvSpPr>
            <a:spLocks noChangeShapeType="1"/>
          </p:cNvSpPr>
          <p:nvPr/>
        </p:nvSpPr>
        <p:spPr bwMode="auto">
          <a:xfrm flipH="1">
            <a:off x="3200400" y="3124200"/>
            <a:ext cx="381000" cy="457200"/>
          </a:xfrm>
          <a:prstGeom prst="line">
            <a:avLst/>
          </a:prstGeom>
          <a:noFill/>
          <a:ln w="28575">
            <a:solidFill>
              <a:schemeClr val="tx1"/>
            </a:solidFill>
            <a:round/>
            <a:headEnd/>
            <a:tailEnd/>
          </a:ln>
        </p:spPr>
        <p:txBody>
          <a:bodyPr wrap="none" anchor="ctr"/>
          <a:lstStyle/>
          <a:p>
            <a:endParaRPr lang="en-US"/>
          </a:p>
        </p:txBody>
      </p:sp>
      <p:sp>
        <p:nvSpPr>
          <p:cNvPr id="15366" name="Line 1031"/>
          <p:cNvSpPr>
            <a:spLocks noChangeShapeType="1"/>
          </p:cNvSpPr>
          <p:nvPr/>
        </p:nvSpPr>
        <p:spPr bwMode="auto">
          <a:xfrm>
            <a:off x="4114800" y="3124200"/>
            <a:ext cx="381000" cy="381000"/>
          </a:xfrm>
          <a:prstGeom prst="line">
            <a:avLst/>
          </a:prstGeom>
          <a:noFill/>
          <a:ln w="28575">
            <a:solidFill>
              <a:schemeClr val="tx1"/>
            </a:solidFill>
            <a:round/>
            <a:headEnd/>
            <a:tailEnd/>
          </a:ln>
        </p:spPr>
        <p:txBody>
          <a:bodyPr wrap="none" anchor="ctr"/>
          <a:lstStyle/>
          <a:p>
            <a:endParaRPr lang="en-US"/>
          </a:p>
        </p:txBody>
      </p:sp>
      <p:sp>
        <p:nvSpPr>
          <p:cNvPr id="15367" name="Line 1032"/>
          <p:cNvSpPr>
            <a:spLocks noChangeShapeType="1"/>
          </p:cNvSpPr>
          <p:nvPr/>
        </p:nvSpPr>
        <p:spPr bwMode="auto">
          <a:xfrm flipH="1">
            <a:off x="2514600" y="3962400"/>
            <a:ext cx="381000" cy="457200"/>
          </a:xfrm>
          <a:prstGeom prst="line">
            <a:avLst/>
          </a:prstGeom>
          <a:noFill/>
          <a:ln w="28575">
            <a:solidFill>
              <a:schemeClr val="tx1"/>
            </a:solidFill>
            <a:round/>
            <a:headEnd/>
            <a:tailEnd/>
          </a:ln>
        </p:spPr>
        <p:txBody>
          <a:bodyPr wrap="none" anchor="ctr"/>
          <a:lstStyle/>
          <a:p>
            <a:endParaRPr lang="en-US"/>
          </a:p>
        </p:txBody>
      </p:sp>
      <p:sp>
        <p:nvSpPr>
          <p:cNvPr id="15368" name="Line 1033"/>
          <p:cNvSpPr>
            <a:spLocks noChangeShapeType="1"/>
          </p:cNvSpPr>
          <p:nvPr/>
        </p:nvSpPr>
        <p:spPr bwMode="auto">
          <a:xfrm flipH="1">
            <a:off x="4038600" y="3962400"/>
            <a:ext cx="381000" cy="457200"/>
          </a:xfrm>
          <a:prstGeom prst="line">
            <a:avLst/>
          </a:prstGeom>
          <a:noFill/>
          <a:ln w="28575">
            <a:solidFill>
              <a:schemeClr val="tx1"/>
            </a:solidFill>
            <a:round/>
            <a:headEnd/>
            <a:tailEnd/>
          </a:ln>
        </p:spPr>
        <p:txBody>
          <a:bodyPr wrap="none" anchor="ctr"/>
          <a:lstStyle/>
          <a:p>
            <a:endParaRPr lang="en-US"/>
          </a:p>
        </p:txBody>
      </p:sp>
      <p:sp>
        <p:nvSpPr>
          <p:cNvPr id="15369" name="Line 1034"/>
          <p:cNvSpPr>
            <a:spLocks noChangeShapeType="1"/>
          </p:cNvSpPr>
          <p:nvPr/>
        </p:nvSpPr>
        <p:spPr bwMode="auto">
          <a:xfrm>
            <a:off x="3200400" y="3962400"/>
            <a:ext cx="304800" cy="457200"/>
          </a:xfrm>
          <a:prstGeom prst="line">
            <a:avLst/>
          </a:prstGeom>
          <a:noFill/>
          <a:ln w="28575">
            <a:solidFill>
              <a:schemeClr val="tx1"/>
            </a:solidFill>
            <a:round/>
            <a:headEnd/>
            <a:tailEnd/>
          </a:ln>
        </p:spPr>
        <p:txBody>
          <a:bodyPr wrap="none" anchor="ctr"/>
          <a:lstStyle/>
          <a:p>
            <a:endParaRPr lang="en-US"/>
          </a:p>
        </p:txBody>
      </p:sp>
      <p:sp>
        <p:nvSpPr>
          <p:cNvPr id="15370" name="Line 1035"/>
          <p:cNvSpPr>
            <a:spLocks noChangeShapeType="1"/>
          </p:cNvSpPr>
          <p:nvPr/>
        </p:nvSpPr>
        <p:spPr bwMode="auto">
          <a:xfrm>
            <a:off x="4800600" y="3962400"/>
            <a:ext cx="381000" cy="457200"/>
          </a:xfrm>
          <a:prstGeom prst="line">
            <a:avLst/>
          </a:prstGeom>
          <a:noFill/>
          <a:ln w="28575">
            <a:solidFill>
              <a:schemeClr val="tx1"/>
            </a:solidFill>
            <a:round/>
            <a:headEnd/>
            <a:tailEnd/>
          </a:ln>
        </p:spPr>
        <p:txBody>
          <a:bodyPr wrap="none" anchor="ctr"/>
          <a:lstStyle/>
          <a:p>
            <a:endParaRPr lang="en-US"/>
          </a:p>
        </p:txBody>
      </p:sp>
      <p:sp>
        <p:nvSpPr>
          <p:cNvPr id="15371" name="Text Box 1036"/>
          <p:cNvSpPr txBox="1">
            <a:spLocks noChangeArrowheads="1"/>
          </p:cNvSpPr>
          <p:nvPr/>
        </p:nvSpPr>
        <p:spPr bwMode="auto">
          <a:xfrm>
            <a:off x="5029200" y="4495800"/>
            <a:ext cx="457200" cy="836613"/>
          </a:xfrm>
          <a:prstGeom prst="rect">
            <a:avLst/>
          </a:prstGeom>
          <a:noFill/>
          <a:ln w="57150">
            <a:solidFill>
              <a:srgbClr val="000000"/>
            </a:solidFill>
            <a:miter lim="800000"/>
            <a:headEnd/>
            <a:tailEnd/>
          </a:ln>
        </p:spPr>
        <p:txBody>
          <a:bodyPr>
            <a:spAutoFit/>
          </a:bodyPr>
          <a:lstStyle/>
          <a:p>
            <a:pPr algn="ctr">
              <a:spcBef>
                <a:spcPct val="50000"/>
              </a:spcBef>
            </a:pPr>
            <a:r>
              <a:rPr lang="en-US" sz="1800"/>
              <a:t>3</a:t>
            </a:r>
          </a:p>
          <a:p>
            <a:pPr algn="ctr">
              <a:spcBef>
                <a:spcPct val="50000"/>
              </a:spcBef>
            </a:pPr>
            <a:r>
              <a:rPr lang="en-US" sz="1800"/>
              <a:t>0</a:t>
            </a:r>
            <a:endParaRPr lang="en-US"/>
          </a:p>
        </p:txBody>
      </p:sp>
      <p:sp>
        <p:nvSpPr>
          <p:cNvPr id="15372" name="Text Box 1037"/>
          <p:cNvSpPr txBox="1">
            <a:spLocks noChangeArrowheads="1"/>
          </p:cNvSpPr>
          <p:nvPr/>
        </p:nvSpPr>
        <p:spPr bwMode="auto">
          <a:xfrm>
            <a:off x="2362200" y="3962400"/>
            <a:ext cx="307975" cy="336550"/>
          </a:xfrm>
          <a:prstGeom prst="rect">
            <a:avLst/>
          </a:prstGeom>
          <a:solidFill>
            <a:schemeClr val="folHlink"/>
          </a:solidFill>
          <a:ln w="9525">
            <a:noFill/>
            <a:miter lim="800000"/>
            <a:headEnd/>
            <a:tailEnd/>
          </a:ln>
        </p:spPr>
        <p:txBody>
          <a:bodyPr wrap="none">
            <a:spAutoFit/>
          </a:bodyPr>
          <a:lstStyle/>
          <a:p>
            <a:r>
              <a:rPr lang="en-US" sz="1600"/>
              <a:t>E</a:t>
            </a:r>
          </a:p>
        </p:txBody>
      </p:sp>
      <p:sp>
        <p:nvSpPr>
          <p:cNvPr id="15373" name="Text Box 1038"/>
          <p:cNvSpPr txBox="1">
            <a:spLocks noChangeArrowheads="1"/>
          </p:cNvSpPr>
          <p:nvPr/>
        </p:nvSpPr>
        <p:spPr bwMode="auto">
          <a:xfrm>
            <a:off x="3962400" y="3962400"/>
            <a:ext cx="307975" cy="336550"/>
          </a:xfrm>
          <a:prstGeom prst="rect">
            <a:avLst/>
          </a:prstGeom>
          <a:noFill/>
          <a:ln w="9525">
            <a:noFill/>
            <a:miter lim="800000"/>
            <a:headEnd/>
            <a:tailEnd/>
          </a:ln>
        </p:spPr>
        <p:txBody>
          <a:bodyPr wrap="none">
            <a:spAutoFit/>
          </a:bodyPr>
          <a:lstStyle/>
          <a:p>
            <a:r>
              <a:rPr lang="en-US" sz="1600"/>
              <a:t>E</a:t>
            </a:r>
            <a:endParaRPr lang="en-US" sz="2000"/>
          </a:p>
        </p:txBody>
      </p:sp>
      <p:sp>
        <p:nvSpPr>
          <p:cNvPr id="15374" name="Text Box 1039"/>
          <p:cNvSpPr txBox="1">
            <a:spLocks noChangeArrowheads="1"/>
          </p:cNvSpPr>
          <p:nvPr/>
        </p:nvSpPr>
        <p:spPr bwMode="auto">
          <a:xfrm>
            <a:off x="2514600" y="2895600"/>
            <a:ext cx="1031875" cy="581025"/>
          </a:xfrm>
          <a:prstGeom prst="rect">
            <a:avLst/>
          </a:prstGeom>
          <a:noFill/>
          <a:ln w="9525">
            <a:noFill/>
            <a:miter lim="800000"/>
            <a:headEnd/>
            <a:tailEnd/>
          </a:ln>
        </p:spPr>
        <p:txBody>
          <a:bodyPr wrap="none">
            <a:spAutoFit/>
          </a:bodyPr>
          <a:lstStyle/>
          <a:p>
            <a:r>
              <a:rPr lang="en-US" sz="1600"/>
              <a:t>Monopoly</a:t>
            </a:r>
          </a:p>
          <a:p>
            <a:r>
              <a:rPr lang="en-US" sz="1600"/>
              <a:t>Capacity</a:t>
            </a:r>
            <a:endParaRPr lang="en-US" sz="2000"/>
          </a:p>
        </p:txBody>
      </p:sp>
      <p:sp>
        <p:nvSpPr>
          <p:cNvPr id="15375" name="Text Box 1040"/>
          <p:cNvSpPr txBox="1">
            <a:spLocks noChangeArrowheads="1"/>
          </p:cNvSpPr>
          <p:nvPr/>
        </p:nvSpPr>
        <p:spPr bwMode="auto">
          <a:xfrm>
            <a:off x="3352800" y="3962400"/>
            <a:ext cx="454025" cy="336550"/>
          </a:xfrm>
          <a:prstGeom prst="rect">
            <a:avLst/>
          </a:prstGeom>
          <a:noFill/>
          <a:ln w="9525">
            <a:noFill/>
            <a:miter lim="800000"/>
            <a:headEnd/>
            <a:tailEnd/>
          </a:ln>
        </p:spPr>
        <p:txBody>
          <a:bodyPr wrap="none">
            <a:spAutoFit/>
          </a:bodyPr>
          <a:lstStyle/>
          <a:p>
            <a:r>
              <a:rPr lang="en-US" sz="1600"/>
              <a:t>NE</a:t>
            </a:r>
            <a:endParaRPr lang="en-US" sz="2000"/>
          </a:p>
        </p:txBody>
      </p:sp>
      <p:sp>
        <p:nvSpPr>
          <p:cNvPr id="15376" name="Text Box 1041"/>
          <p:cNvSpPr txBox="1">
            <a:spLocks noChangeArrowheads="1"/>
          </p:cNvSpPr>
          <p:nvPr/>
        </p:nvSpPr>
        <p:spPr bwMode="auto">
          <a:xfrm>
            <a:off x="4419600" y="2971800"/>
            <a:ext cx="908050" cy="581025"/>
          </a:xfrm>
          <a:prstGeom prst="rect">
            <a:avLst/>
          </a:prstGeom>
          <a:noFill/>
          <a:ln w="9525">
            <a:noFill/>
            <a:miter lim="800000"/>
            <a:headEnd/>
            <a:tailEnd/>
          </a:ln>
        </p:spPr>
        <p:txBody>
          <a:bodyPr wrap="none">
            <a:spAutoFit/>
          </a:bodyPr>
          <a:lstStyle/>
          <a:p>
            <a:r>
              <a:rPr lang="en-US" sz="1600"/>
              <a:t>Excess </a:t>
            </a:r>
          </a:p>
          <a:p>
            <a:r>
              <a:rPr lang="en-US" sz="1600"/>
              <a:t>Capacity</a:t>
            </a:r>
            <a:endParaRPr lang="en-US" sz="2000"/>
          </a:p>
        </p:txBody>
      </p:sp>
      <p:sp>
        <p:nvSpPr>
          <p:cNvPr id="15377" name="Text Box 1042"/>
          <p:cNvSpPr txBox="1">
            <a:spLocks noChangeArrowheads="1"/>
          </p:cNvSpPr>
          <p:nvPr/>
        </p:nvSpPr>
        <p:spPr bwMode="auto">
          <a:xfrm>
            <a:off x="5029200" y="3962400"/>
            <a:ext cx="454025" cy="336550"/>
          </a:xfrm>
          <a:prstGeom prst="rect">
            <a:avLst/>
          </a:prstGeom>
          <a:solidFill>
            <a:schemeClr val="folHlink"/>
          </a:solidFill>
          <a:ln w="9525">
            <a:noFill/>
            <a:miter lim="800000"/>
            <a:headEnd/>
            <a:tailEnd/>
          </a:ln>
        </p:spPr>
        <p:txBody>
          <a:bodyPr wrap="none">
            <a:spAutoFit/>
          </a:bodyPr>
          <a:lstStyle/>
          <a:p>
            <a:r>
              <a:rPr lang="en-US" sz="1600"/>
              <a:t>NE</a:t>
            </a:r>
            <a:endParaRPr lang="en-US" sz="2000"/>
          </a:p>
        </p:txBody>
      </p:sp>
      <p:sp>
        <p:nvSpPr>
          <p:cNvPr id="15378" name="Text Box 1043"/>
          <p:cNvSpPr txBox="1">
            <a:spLocks noChangeArrowheads="1"/>
          </p:cNvSpPr>
          <p:nvPr/>
        </p:nvSpPr>
        <p:spPr bwMode="auto">
          <a:xfrm>
            <a:off x="3429000" y="3581400"/>
            <a:ext cx="762000" cy="396875"/>
          </a:xfrm>
          <a:prstGeom prst="rect">
            <a:avLst/>
          </a:prstGeom>
          <a:noFill/>
          <a:ln w="9525">
            <a:noFill/>
            <a:miter lim="800000"/>
            <a:headEnd/>
            <a:tailEnd/>
          </a:ln>
        </p:spPr>
        <p:txBody>
          <a:bodyPr wrap="none">
            <a:spAutoFit/>
          </a:bodyPr>
          <a:lstStyle/>
          <a:p>
            <a:r>
              <a:rPr lang="en-US" sz="2000" b="1"/>
              <a:t>Rival</a:t>
            </a:r>
            <a:endParaRPr lang="en-US"/>
          </a:p>
        </p:txBody>
      </p:sp>
      <p:sp>
        <p:nvSpPr>
          <p:cNvPr id="15379" name="Text Box 1044"/>
          <p:cNvSpPr txBox="1">
            <a:spLocks noChangeArrowheads="1"/>
          </p:cNvSpPr>
          <p:nvPr/>
        </p:nvSpPr>
        <p:spPr bwMode="auto">
          <a:xfrm>
            <a:off x="3581400" y="2438400"/>
            <a:ext cx="1017588" cy="396875"/>
          </a:xfrm>
          <a:prstGeom prst="rect">
            <a:avLst/>
          </a:prstGeom>
          <a:noFill/>
          <a:ln w="9525">
            <a:noFill/>
            <a:miter lim="800000"/>
            <a:headEnd/>
            <a:tailEnd/>
          </a:ln>
        </p:spPr>
        <p:txBody>
          <a:bodyPr wrap="none">
            <a:spAutoFit/>
          </a:bodyPr>
          <a:lstStyle/>
          <a:p>
            <a:r>
              <a:rPr lang="en-US" sz="2000" b="1"/>
              <a:t>DuPont</a:t>
            </a:r>
            <a:endParaRPr lang="en-US"/>
          </a:p>
        </p:txBody>
      </p:sp>
      <p:sp>
        <p:nvSpPr>
          <p:cNvPr id="15380" name="Text Box 1045"/>
          <p:cNvSpPr txBox="1">
            <a:spLocks noChangeArrowheads="1"/>
          </p:cNvSpPr>
          <p:nvPr/>
        </p:nvSpPr>
        <p:spPr bwMode="auto">
          <a:xfrm>
            <a:off x="5867400" y="3810000"/>
            <a:ext cx="1585913" cy="581025"/>
          </a:xfrm>
          <a:prstGeom prst="rect">
            <a:avLst/>
          </a:prstGeom>
          <a:noFill/>
          <a:ln w="9525">
            <a:noFill/>
            <a:miter lim="800000"/>
            <a:headEnd/>
            <a:tailEnd/>
          </a:ln>
        </p:spPr>
        <p:txBody>
          <a:bodyPr>
            <a:spAutoFit/>
          </a:bodyPr>
          <a:lstStyle/>
          <a:p>
            <a:r>
              <a:rPr lang="en-US" sz="1600"/>
              <a:t>E=Enter</a:t>
            </a:r>
          </a:p>
          <a:p>
            <a:r>
              <a:rPr lang="en-US" sz="1600"/>
              <a:t>NE=Do not enter</a:t>
            </a:r>
            <a:endParaRPr lang="en-US"/>
          </a:p>
        </p:txBody>
      </p:sp>
      <p:sp>
        <p:nvSpPr>
          <p:cNvPr id="15381" name="Text Box 1046"/>
          <p:cNvSpPr txBox="1">
            <a:spLocks noChangeArrowheads="1"/>
          </p:cNvSpPr>
          <p:nvPr/>
        </p:nvSpPr>
        <p:spPr bwMode="auto">
          <a:xfrm>
            <a:off x="3276600" y="4495800"/>
            <a:ext cx="457200" cy="788988"/>
          </a:xfrm>
          <a:prstGeom prst="rect">
            <a:avLst/>
          </a:prstGeom>
          <a:noFill/>
          <a:ln w="9525">
            <a:solidFill>
              <a:srgbClr val="000000"/>
            </a:solidFill>
            <a:miter lim="800000"/>
            <a:headEnd/>
            <a:tailEnd/>
          </a:ln>
        </p:spPr>
        <p:txBody>
          <a:bodyPr>
            <a:spAutoFit/>
          </a:bodyPr>
          <a:lstStyle/>
          <a:p>
            <a:pPr algn="ctr">
              <a:spcBef>
                <a:spcPct val="50000"/>
              </a:spcBef>
            </a:pPr>
            <a:r>
              <a:rPr lang="en-US" sz="1800"/>
              <a:t>4</a:t>
            </a:r>
          </a:p>
          <a:p>
            <a:pPr algn="ctr">
              <a:spcBef>
                <a:spcPct val="50000"/>
              </a:spcBef>
            </a:pPr>
            <a:r>
              <a:rPr lang="en-US" sz="1800"/>
              <a:t> 0</a:t>
            </a:r>
            <a:endParaRPr lang="en-US"/>
          </a:p>
        </p:txBody>
      </p:sp>
      <p:sp>
        <p:nvSpPr>
          <p:cNvPr id="15382" name="Text Box 1047"/>
          <p:cNvSpPr txBox="1">
            <a:spLocks noChangeArrowheads="1"/>
          </p:cNvSpPr>
          <p:nvPr/>
        </p:nvSpPr>
        <p:spPr bwMode="auto">
          <a:xfrm>
            <a:off x="3886200" y="4495800"/>
            <a:ext cx="457200" cy="788988"/>
          </a:xfrm>
          <a:prstGeom prst="rect">
            <a:avLst/>
          </a:prstGeom>
          <a:noFill/>
          <a:ln w="9525">
            <a:solidFill>
              <a:srgbClr val="000000"/>
            </a:solidFill>
            <a:miter lim="800000"/>
            <a:headEnd/>
            <a:tailEnd/>
          </a:ln>
        </p:spPr>
        <p:txBody>
          <a:bodyPr>
            <a:spAutoFit/>
          </a:bodyPr>
          <a:lstStyle/>
          <a:p>
            <a:pPr algn="ctr">
              <a:spcBef>
                <a:spcPct val="50000"/>
              </a:spcBef>
            </a:pPr>
            <a:r>
              <a:rPr lang="en-US" sz="1800"/>
              <a:t>1</a:t>
            </a:r>
          </a:p>
          <a:p>
            <a:pPr algn="ctr">
              <a:spcBef>
                <a:spcPct val="50000"/>
              </a:spcBef>
            </a:pPr>
            <a:r>
              <a:rPr lang="en-US" sz="1800"/>
              <a:t> -1</a:t>
            </a:r>
            <a:endParaRPr lang="en-US"/>
          </a:p>
        </p:txBody>
      </p:sp>
      <p:sp>
        <p:nvSpPr>
          <p:cNvPr id="15383" name="Text Box 1048"/>
          <p:cNvSpPr txBox="1">
            <a:spLocks noChangeArrowheads="1"/>
          </p:cNvSpPr>
          <p:nvPr/>
        </p:nvSpPr>
        <p:spPr bwMode="auto">
          <a:xfrm>
            <a:off x="2286000" y="4495800"/>
            <a:ext cx="457200" cy="788988"/>
          </a:xfrm>
          <a:prstGeom prst="rect">
            <a:avLst/>
          </a:prstGeom>
          <a:noFill/>
          <a:ln w="9525">
            <a:solidFill>
              <a:srgbClr val="000000"/>
            </a:solidFill>
            <a:miter lim="800000"/>
            <a:headEnd/>
            <a:tailEnd/>
          </a:ln>
        </p:spPr>
        <p:txBody>
          <a:bodyPr>
            <a:spAutoFit/>
          </a:bodyPr>
          <a:lstStyle/>
          <a:p>
            <a:pPr algn="ctr">
              <a:spcBef>
                <a:spcPct val="50000"/>
              </a:spcBef>
            </a:pPr>
            <a:r>
              <a:rPr lang="en-US" sz="1800"/>
              <a:t>2</a:t>
            </a:r>
          </a:p>
          <a:p>
            <a:pPr algn="ctr">
              <a:spcBef>
                <a:spcPct val="50000"/>
              </a:spcBef>
            </a:pPr>
            <a:r>
              <a:rPr lang="en-US" sz="1800"/>
              <a:t> 1</a:t>
            </a:r>
            <a:endParaRPr lang="en-US"/>
          </a:p>
        </p:txBody>
      </p:sp>
      <p:sp>
        <p:nvSpPr>
          <p:cNvPr id="15384" name="Text Box 1049"/>
          <p:cNvSpPr txBox="1">
            <a:spLocks noChangeArrowheads="1"/>
          </p:cNvSpPr>
          <p:nvPr/>
        </p:nvSpPr>
        <p:spPr bwMode="auto">
          <a:xfrm>
            <a:off x="1371600" y="4572000"/>
            <a:ext cx="882650" cy="641350"/>
          </a:xfrm>
          <a:prstGeom prst="rect">
            <a:avLst/>
          </a:prstGeom>
          <a:noFill/>
          <a:ln w="9525">
            <a:noFill/>
            <a:miter lim="800000"/>
            <a:headEnd/>
            <a:tailEnd/>
          </a:ln>
        </p:spPr>
        <p:txBody>
          <a:bodyPr wrap="none">
            <a:spAutoFit/>
          </a:bodyPr>
          <a:lstStyle/>
          <a:p>
            <a:pPr algn="ctr"/>
            <a:r>
              <a:rPr lang="en-GB" sz="1800"/>
              <a:t>DuPont</a:t>
            </a:r>
          </a:p>
          <a:p>
            <a:pPr algn="ctr"/>
            <a:r>
              <a:rPr lang="en-GB" sz="1800"/>
              <a:t>Rival</a:t>
            </a:r>
          </a:p>
        </p:txBody>
      </p:sp>
      <p:sp>
        <p:nvSpPr>
          <p:cNvPr id="15385" name="Rectangle 1050"/>
          <p:cNvSpPr>
            <a:spLocks noGrp="1" noChangeArrowheads="1"/>
          </p:cNvSpPr>
          <p:nvPr>
            <p:ph type="title"/>
          </p:nvPr>
        </p:nvSpPr>
        <p:spPr>
          <a:noFill/>
        </p:spPr>
        <p:txBody>
          <a:bodyPr/>
          <a:lstStyle/>
          <a:p>
            <a:r>
              <a:rPr lang="en-US"/>
              <a:t>Logic of </a:t>
            </a:r>
            <a:br>
              <a:rPr lang="en-US"/>
            </a:br>
            <a:r>
              <a:rPr lang="en-US"/>
              <a:t>Excess Capacity</a:t>
            </a:r>
          </a:p>
        </p:txBody>
      </p:sp>
      <p:sp>
        <p:nvSpPr>
          <p:cNvPr id="15386" name="Text Box 1051"/>
          <p:cNvSpPr txBox="1">
            <a:spLocks noChangeArrowheads="1"/>
          </p:cNvSpPr>
          <p:nvPr/>
        </p:nvSpPr>
        <p:spPr bwMode="auto">
          <a:xfrm>
            <a:off x="1043608" y="1484784"/>
            <a:ext cx="6705600" cy="822325"/>
          </a:xfrm>
          <a:prstGeom prst="rect">
            <a:avLst/>
          </a:prstGeom>
          <a:noFill/>
          <a:ln w="12700">
            <a:noFill/>
            <a:miter lim="800000"/>
            <a:headEnd type="none" w="sm" len="sm"/>
            <a:tailEnd type="none" w="sm" len="sm"/>
          </a:ln>
        </p:spPr>
        <p:txBody>
          <a:bodyPr>
            <a:spAutoFit/>
          </a:bodyPr>
          <a:lstStyle/>
          <a:p>
            <a:pPr>
              <a:spcBef>
                <a:spcPct val="50000"/>
              </a:spcBef>
            </a:pPr>
            <a:r>
              <a:rPr lang="en-US" dirty="0"/>
              <a:t>Through commitment,  first move for incumbent  possible. Example– Du Pont in TiO</a:t>
            </a:r>
            <a:r>
              <a:rPr lang="en-US" baseline="-25000" dirty="0"/>
              <a:t>2</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p:txBody>
          <a:bodyPr/>
          <a:lstStyle/>
          <a:p>
            <a:pPr lvl="1"/>
            <a:endParaRPr lang="en-US"/>
          </a:p>
          <a:p>
            <a:pPr lvl="2">
              <a:buFontTx/>
              <a:buNone/>
            </a:pPr>
            <a:r>
              <a:rPr lang="en-US"/>
              <a:t>1. Credibility and commitment</a:t>
            </a:r>
          </a:p>
          <a:p>
            <a:pPr lvl="2">
              <a:buFontTx/>
              <a:buNone/>
            </a:pPr>
            <a:r>
              <a:rPr lang="en-US"/>
              <a:t>2. Some asymmetry </a:t>
            </a:r>
          </a:p>
          <a:p>
            <a:pPr lvl="2">
              <a:buFontTx/>
              <a:buNone/>
            </a:pPr>
            <a:r>
              <a:rPr lang="en-US"/>
              <a:t>3. Move must be large enough relative to market sunk costs</a:t>
            </a:r>
          </a:p>
          <a:p>
            <a:pPr lvl="2">
              <a:buFontTx/>
              <a:buNone/>
            </a:pPr>
            <a:r>
              <a:rPr lang="en-US"/>
              <a:t>4. Rivals must understand implications of commitment</a:t>
            </a:r>
          </a:p>
        </p:txBody>
      </p:sp>
      <p:sp>
        <p:nvSpPr>
          <p:cNvPr id="16387" name="Rectangle 3"/>
          <p:cNvSpPr>
            <a:spLocks noGrp="1" noChangeArrowheads="1"/>
          </p:cNvSpPr>
          <p:nvPr>
            <p:ph type="title"/>
          </p:nvPr>
        </p:nvSpPr>
        <p:spPr/>
        <p:txBody>
          <a:bodyPr/>
          <a:lstStyle/>
          <a:p>
            <a:r>
              <a:rPr lang="en-US"/>
              <a:t>Requirements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a:t>1. Credibility and Commitment</a:t>
            </a:r>
          </a:p>
        </p:txBody>
      </p:sp>
      <p:sp>
        <p:nvSpPr>
          <p:cNvPr id="17411" name="Rectangle 5"/>
          <p:cNvSpPr>
            <a:spLocks noGrp="1" noChangeArrowheads="1"/>
          </p:cNvSpPr>
          <p:nvPr>
            <p:ph sz="quarter" idx="1"/>
          </p:nvPr>
        </p:nvSpPr>
        <p:spPr/>
        <p:txBody>
          <a:bodyPr/>
          <a:lstStyle/>
          <a:p>
            <a:pPr lvl="1"/>
            <a:r>
              <a:rPr lang="en-US"/>
              <a:t>Need to credibly commit to (too) high output:</a:t>
            </a:r>
          </a:p>
          <a:p>
            <a:pPr lvl="2"/>
            <a:r>
              <a:rPr lang="en-US"/>
              <a:t>Sunk costs</a:t>
            </a:r>
          </a:p>
          <a:p>
            <a:pPr lvl="3"/>
            <a:r>
              <a:rPr lang="en-US"/>
              <a:t>Alcoa, through 1940, aluminum monopolist</a:t>
            </a:r>
          </a:p>
          <a:p>
            <a:pPr lvl="4"/>
            <a:r>
              <a:rPr lang="en-US"/>
              <a:t>Court found it accomplished this in part by building excess capacity. </a:t>
            </a:r>
          </a:p>
          <a:p>
            <a:pPr lvl="2"/>
            <a:r>
              <a:rPr lang="en-US"/>
              <a:t>Contracts (renegotiation limits commitment value)</a:t>
            </a:r>
          </a:p>
          <a:p>
            <a:pPr lvl="4"/>
            <a:r>
              <a:rPr lang="en-US"/>
              <a:t>Alcoa signed exclusive contracts with all available high-grade bauxite producers (necessary for aluminum)</a:t>
            </a:r>
          </a:p>
          <a:p>
            <a:pPr lvl="1"/>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a:t>2. Asymmetries</a:t>
            </a:r>
          </a:p>
        </p:txBody>
      </p:sp>
      <p:sp>
        <p:nvSpPr>
          <p:cNvPr id="18435" name="Rectangle 5"/>
          <p:cNvSpPr>
            <a:spLocks noGrp="1" noChangeArrowheads="1"/>
          </p:cNvSpPr>
          <p:nvPr>
            <p:ph type="body" idx="1"/>
          </p:nvPr>
        </p:nvSpPr>
        <p:spPr/>
        <p:txBody>
          <a:bodyPr/>
          <a:lstStyle/>
          <a:p>
            <a:pPr lvl="1"/>
            <a:r>
              <a:rPr lang="en-US"/>
              <a:t>Problem: If both race to preempt, large losses</a:t>
            </a:r>
          </a:p>
          <a:p>
            <a:pPr lvl="1"/>
            <a:r>
              <a:rPr lang="en-US"/>
              <a:t>Some examples of asymmetries that may avoid this: </a:t>
            </a:r>
          </a:p>
          <a:p>
            <a:pPr lvl="2"/>
            <a:r>
              <a:rPr lang="en-US"/>
              <a:t>Learning curve </a:t>
            </a:r>
          </a:p>
          <a:p>
            <a:pPr lvl="2"/>
            <a:r>
              <a:rPr lang="en-US"/>
              <a:t>Cost differences</a:t>
            </a:r>
          </a:p>
          <a:p>
            <a:pPr lvl="1"/>
            <a:r>
              <a:rPr lang="en-US"/>
              <a:t>Key issue: (long run) sustainability of cost  advantage</a:t>
            </a:r>
          </a:p>
          <a:p>
            <a:pPr lvl="1"/>
            <a:endParaRPr lang="en-US"/>
          </a:p>
          <a:p>
            <a:pPr lvl="1"/>
            <a:endParaRPr lang="en-US"/>
          </a:p>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p:txBody>
          <a:bodyPr/>
          <a:lstStyle/>
          <a:p>
            <a:pPr marL="366713" lvl="1" indent="0">
              <a:buNone/>
            </a:pPr>
            <a:r>
              <a:rPr lang="en-US"/>
              <a:t>More obvious requirements:</a:t>
            </a:r>
          </a:p>
          <a:p>
            <a:pPr marL="366713" lvl="1" indent="0">
              <a:buNone/>
            </a:pPr>
            <a:endParaRPr lang="en-US"/>
          </a:p>
          <a:p>
            <a:pPr lvl="2">
              <a:buFontTx/>
              <a:buNone/>
            </a:pPr>
            <a:r>
              <a:rPr lang="en-US"/>
              <a:t>3. Move must be large enough relative to market sunk costs</a:t>
            </a:r>
          </a:p>
          <a:p>
            <a:pPr lvl="2">
              <a:buFontTx/>
              <a:buNone/>
            </a:pPr>
            <a:endParaRPr lang="en-US"/>
          </a:p>
          <a:p>
            <a:pPr lvl="2">
              <a:buFontTx/>
              <a:buNone/>
            </a:pPr>
            <a:endParaRPr lang="en-US"/>
          </a:p>
          <a:p>
            <a:pPr lvl="2">
              <a:buFontTx/>
              <a:buNone/>
            </a:pPr>
            <a:r>
              <a:rPr lang="en-US"/>
              <a:t>4. Rivals must understand implications of commitment</a:t>
            </a:r>
          </a:p>
        </p:txBody>
      </p:sp>
      <p:sp>
        <p:nvSpPr>
          <p:cNvPr id="16387" name="Rectangle 3"/>
          <p:cNvSpPr>
            <a:spLocks noGrp="1" noChangeArrowheads="1"/>
          </p:cNvSpPr>
          <p:nvPr>
            <p:ph type="title"/>
          </p:nvPr>
        </p:nvSpPr>
        <p:spPr/>
        <p:txBody>
          <a:bodyPr/>
          <a:lstStyle/>
          <a:p>
            <a:r>
              <a:rPr lang="en-US"/>
              <a:t>Requirements</a:t>
            </a:r>
          </a:p>
        </p:txBody>
      </p:sp>
    </p:spTree>
    <p:extLst>
      <p:ext uri="{BB962C8B-B14F-4D97-AF65-F5344CB8AC3E}">
        <p14:creationId xmlns:p14="http://schemas.microsoft.com/office/powerpoint/2010/main" val="228009881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US"/>
              <a:t>Cost of </a:t>
            </a:r>
            <a:br>
              <a:rPr lang="en-US"/>
            </a:br>
            <a:r>
              <a:rPr lang="en-US"/>
              <a:t>Strategy</a:t>
            </a:r>
          </a:p>
        </p:txBody>
      </p:sp>
      <p:sp>
        <p:nvSpPr>
          <p:cNvPr id="19459" name="Rectangle 5"/>
          <p:cNvSpPr>
            <a:spLocks noGrp="1" noChangeArrowheads="1"/>
          </p:cNvSpPr>
          <p:nvPr>
            <p:ph sz="quarter" idx="1"/>
          </p:nvPr>
        </p:nvSpPr>
        <p:spPr/>
        <p:txBody>
          <a:bodyPr/>
          <a:lstStyle/>
          <a:p>
            <a:pPr lvl="1"/>
            <a:r>
              <a:rPr lang="en-US"/>
              <a:t>Risky, as all commitment strategies </a:t>
            </a:r>
          </a:p>
          <a:p>
            <a:pPr lvl="2"/>
            <a:r>
              <a:rPr lang="en-US"/>
              <a:t>A cost of commitment is reduced flexibility</a:t>
            </a:r>
          </a:p>
          <a:p>
            <a:pPr lvl="3"/>
            <a:r>
              <a:rPr lang="en-US"/>
              <a:t>Value this in capital budgeting</a:t>
            </a:r>
          </a:p>
          <a:p>
            <a:pPr lvl="3"/>
            <a:r>
              <a:rPr lang="en-US"/>
              <a:t>Scenario analysis: decisions should depend on outcome of uncertainty</a:t>
            </a:r>
          </a:p>
          <a:p>
            <a:pPr lvl="2"/>
            <a:r>
              <a:rPr lang="en-US"/>
              <a:t>Good information and sensitivity analysis essential</a:t>
            </a:r>
          </a:p>
          <a:p>
            <a:pPr lvl="1"/>
            <a:r>
              <a:rPr lang="en-US"/>
              <a:t>Free rider problem</a:t>
            </a:r>
          </a:p>
          <a:p>
            <a:pPr lvl="2"/>
            <a:r>
              <a:rPr lang="en-US"/>
              <a:t>Some firm must incur cost; all benefit.</a:t>
            </a:r>
          </a:p>
          <a:p>
            <a:pPr lvl="1"/>
            <a:endParaRPr lang="en-US"/>
          </a:p>
          <a:p>
            <a:endParaRPr lang="en-US"/>
          </a:p>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r>
              <a:rPr lang="en-US"/>
              <a:t>Barriers to Entry</a:t>
            </a:r>
            <a:br>
              <a:rPr lang="en-US"/>
            </a:br>
            <a:r>
              <a:rPr lang="en-US"/>
              <a:t>What restricts entry? </a:t>
            </a:r>
          </a:p>
        </p:txBody>
      </p:sp>
      <p:sp>
        <p:nvSpPr>
          <p:cNvPr id="4099" name="Rectangle 7"/>
          <p:cNvSpPr>
            <a:spLocks noGrp="1" noChangeArrowheads="1"/>
          </p:cNvSpPr>
          <p:nvPr>
            <p:ph type="body" idx="1"/>
          </p:nvPr>
        </p:nvSpPr>
        <p:spPr/>
        <p:txBody>
          <a:bodyPr/>
          <a:lstStyle/>
          <a:p>
            <a:pPr>
              <a:lnSpc>
                <a:spcPct val="80000"/>
              </a:lnSpc>
            </a:pPr>
            <a:r>
              <a:rPr lang="en-US" sz="1800">
                <a:latin typeface="Times New Roman" pitchFamily="18" charset="0"/>
              </a:rPr>
              <a:t>Structural (exogenous) barriers </a:t>
            </a:r>
          </a:p>
          <a:p>
            <a:pPr lvl="1">
              <a:lnSpc>
                <a:spcPct val="80000"/>
              </a:lnSpc>
            </a:pPr>
            <a:r>
              <a:rPr lang="en-US" sz="1800"/>
              <a:t>Large MES -- Economies of scale (Intel in R&amp;D) (see S1, S2)</a:t>
            </a:r>
          </a:p>
          <a:p>
            <a:pPr lvl="1">
              <a:lnSpc>
                <a:spcPct val="80000"/>
              </a:lnSpc>
            </a:pPr>
            <a:r>
              <a:rPr lang="en-US" sz="1800"/>
              <a:t>Sunk Costs (See S1, S2)</a:t>
            </a:r>
          </a:p>
          <a:p>
            <a:pPr lvl="1">
              <a:lnSpc>
                <a:spcPct val="80000"/>
              </a:lnSpc>
            </a:pPr>
            <a:r>
              <a:rPr lang="en-US" sz="1800"/>
              <a:t>Patents and other essential resources (S2)</a:t>
            </a:r>
          </a:p>
          <a:p>
            <a:pPr lvl="2">
              <a:lnSpc>
                <a:spcPct val="80000"/>
              </a:lnSpc>
            </a:pPr>
            <a:r>
              <a:rPr lang="en-US" sz="1800"/>
              <a:t>E.g. DeBeers -- diamond mines </a:t>
            </a:r>
          </a:p>
          <a:p>
            <a:pPr lvl="1">
              <a:lnSpc>
                <a:spcPct val="80000"/>
              </a:lnSpc>
            </a:pPr>
            <a:r>
              <a:rPr lang="en-US" sz="1800"/>
              <a:t>Early mover advantages: switching costs, learning curves, network + standards (S2)</a:t>
            </a:r>
          </a:p>
          <a:p>
            <a:pPr>
              <a:lnSpc>
                <a:spcPct val="80000"/>
              </a:lnSpc>
            </a:pPr>
            <a:r>
              <a:rPr lang="en-US" sz="1800">
                <a:latin typeface="Times New Roman" pitchFamily="18" charset="0"/>
              </a:rPr>
              <a:t>Strategic (endogenous) barriers </a:t>
            </a:r>
          </a:p>
          <a:p>
            <a:pPr lvl="1">
              <a:lnSpc>
                <a:spcPct val="80000"/>
              </a:lnSpc>
            </a:pPr>
            <a:r>
              <a:rPr lang="en-US" sz="1800"/>
              <a:t>Lock-in key inputs:</a:t>
            </a:r>
          </a:p>
          <a:p>
            <a:pPr lvl="2">
              <a:lnSpc>
                <a:spcPct val="80000"/>
              </a:lnSpc>
            </a:pPr>
            <a:r>
              <a:rPr lang="en-US" sz="1800"/>
              <a:t>Airport takeoff and landing slots (BA in London)</a:t>
            </a:r>
          </a:p>
          <a:p>
            <a:pPr lvl="2">
              <a:lnSpc>
                <a:spcPct val="80000"/>
              </a:lnSpc>
            </a:pPr>
            <a:r>
              <a:rPr lang="en-US" sz="1800"/>
              <a:t>Sleeping patents (Rank Xerox, Procter&amp;Gamble)</a:t>
            </a:r>
          </a:p>
          <a:p>
            <a:pPr lvl="1">
              <a:lnSpc>
                <a:spcPct val="80000"/>
              </a:lnSpc>
            </a:pPr>
            <a:r>
              <a:rPr lang="en-US" sz="1800"/>
              <a:t>Less obvious examples</a:t>
            </a:r>
          </a:p>
          <a:p>
            <a:pPr lvl="2">
              <a:lnSpc>
                <a:spcPct val="80000"/>
              </a:lnSpc>
            </a:pPr>
            <a:r>
              <a:rPr lang="en-US" sz="1800"/>
              <a:t>Sunk capacity costs (DuPont in titanium dioxide)</a:t>
            </a:r>
          </a:p>
          <a:p>
            <a:pPr lvl="2">
              <a:lnSpc>
                <a:spcPct val="80000"/>
              </a:lnSpc>
            </a:pPr>
            <a:r>
              <a:rPr lang="en-US" sz="1800"/>
              <a:t>Product proliferation (Ready-to-eat cereals)</a:t>
            </a:r>
          </a:p>
          <a:p>
            <a:pPr lvl="2">
              <a:lnSpc>
                <a:spcPct val="80000"/>
              </a:lnSpc>
            </a:pPr>
            <a:r>
              <a:rPr lang="en-US" sz="1800"/>
              <a:t>Signaling?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a:t>c. Signaling to competitors</a:t>
            </a:r>
          </a:p>
        </p:txBody>
      </p:sp>
      <p:sp>
        <p:nvSpPr>
          <p:cNvPr id="20483" name="Rectangle 5"/>
          <p:cNvSpPr>
            <a:spLocks noGrp="1" noChangeArrowheads="1"/>
          </p:cNvSpPr>
          <p:nvPr>
            <p:ph type="body" idx="1"/>
          </p:nvPr>
        </p:nvSpPr>
        <p:spPr/>
        <p:txBody>
          <a:bodyPr/>
          <a:lstStyle/>
          <a:p>
            <a:pPr lvl="1"/>
            <a:r>
              <a:rPr lang="en-US"/>
              <a:t>Will lowering price </a:t>
            </a:r>
            <a:r>
              <a:rPr lang="en-US" i="1"/>
              <a:t>before entry </a:t>
            </a:r>
            <a:r>
              <a:rPr lang="en-US"/>
              <a:t>to signal willingness to fight work?</a:t>
            </a:r>
          </a:p>
          <a:p>
            <a:pPr lvl="2"/>
            <a:r>
              <a:rPr lang="en-US"/>
              <a:t>Not if it does not affect expectations of entrant</a:t>
            </a:r>
          </a:p>
          <a:p>
            <a:pPr lvl="1"/>
            <a:endParaRPr lang="en-US"/>
          </a:p>
          <a:p>
            <a:pPr lvl="1"/>
            <a:r>
              <a:rPr lang="en-US"/>
              <a:t>Signals must be credible</a:t>
            </a:r>
          </a:p>
          <a:p>
            <a:pPr lvl="2"/>
            <a:r>
              <a:rPr lang="en-US"/>
              <a:t>Action which is in signaler’s interest only if he is of a certain type– e.g. if it is a low cost</a:t>
            </a:r>
          </a:p>
          <a:p>
            <a:pPr lvl="3"/>
            <a:r>
              <a:rPr lang="en-US"/>
              <a:t>Announcement alone may not be credible</a:t>
            </a:r>
          </a:p>
          <a:p>
            <a:pPr lvl="2"/>
            <a:r>
              <a:rPr lang="en-US"/>
              <a:t>Reputation for truthfulness.</a:t>
            </a:r>
          </a:p>
          <a:p>
            <a:pPr lvl="3"/>
            <a:r>
              <a:rPr lang="en-US"/>
              <a:t>Repeatedly choose to fight even if not in ones interest.</a:t>
            </a:r>
          </a:p>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t>Antitrust</a:t>
            </a:r>
          </a:p>
        </p:txBody>
      </p:sp>
      <p:sp>
        <p:nvSpPr>
          <p:cNvPr id="21507" name="Rectangle 5"/>
          <p:cNvSpPr>
            <a:spLocks noGrp="1" noChangeArrowheads="1"/>
          </p:cNvSpPr>
          <p:nvPr>
            <p:ph type="body" idx="1"/>
          </p:nvPr>
        </p:nvSpPr>
        <p:spPr/>
        <p:txBody>
          <a:bodyPr/>
          <a:lstStyle/>
          <a:p>
            <a:r>
              <a:rPr lang="en-US">
                <a:latin typeface="Times New Roman" pitchFamily="18" charset="0"/>
              </a:rPr>
              <a:t>Monopolization cases</a:t>
            </a:r>
          </a:p>
          <a:p>
            <a:pPr lvl="2"/>
            <a:r>
              <a:rPr lang="en-US"/>
              <a:t>Anti-competitive actions by an individual firm</a:t>
            </a:r>
          </a:p>
          <a:p>
            <a:pPr lvl="3"/>
            <a:r>
              <a:rPr lang="en-US"/>
              <a:t>Enforcement weaker than joint actions</a:t>
            </a:r>
          </a:p>
          <a:p>
            <a:pPr lvl="3"/>
            <a:r>
              <a:rPr lang="en-US"/>
              <a:t>Presumption that unilateral competitive actions are okay</a:t>
            </a:r>
          </a:p>
          <a:p>
            <a:pPr lvl="2"/>
            <a:r>
              <a:rPr lang="en-US"/>
              <a:t>Fundamentally difficult cases to decide</a:t>
            </a:r>
          </a:p>
          <a:p>
            <a:pPr lvl="2"/>
            <a:r>
              <a:rPr lang="en-US"/>
              <a:t>Actions consistent with efficient competition or monopolization look the same</a:t>
            </a:r>
          </a:p>
          <a:p>
            <a:pPr lvl="3"/>
            <a:r>
              <a:rPr lang="en-US"/>
              <a:t>Aggressive pricing vs. predation</a:t>
            </a:r>
          </a:p>
          <a:p>
            <a:pPr lvl="3"/>
            <a:r>
              <a:rPr lang="en-US"/>
              <a:t>Expansion by low-cost firm</a:t>
            </a:r>
          </a:p>
          <a:p>
            <a:r>
              <a:rPr lang="en-US">
                <a:latin typeface="Times New Roman" pitchFamily="18" charset="0"/>
              </a:rPr>
              <a:t>Enforcement and litigation costly.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a:t>II. Entry opportunities		</a:t>
            </a:r>
          </a:p>
        </p:txBody>
      </p:sp>
      <p:sp>
        <p:nvSpPr>
          <p:cNvPr id="22531" name="Rectangle 5"/>
          <p:cNvSpPr>
            <a:spLocks noGrp="1" noChangeArrowheads="1"/>
          </p:cNvSpPr>
          <p:nvPr>
            <p:ph type="body" idx="1"/>
          </p:nvPr>
        </p:nvSpPr>
        <p:spPr/>
        <p:txBody>
          <a:bodyPr/>
          <a:lstStyle/>
          <a:p>
            <a:r>
              <a:rPr lang="en-US"/>
              <a:t>Paradox of entry barriers</a:t>
            </a:r>
          </a:p>
          <a:p>
            <a:pPr lvl="1"/>
            <a:r>
              <a:rPr lang="en-US"/>
              <a:t>Bad for entrant-- makes entry expensive</a:t>
            </a:r>
          </a:p>
          <a:p>
            <a:pPr lvl="1"/>
            <a:r>
              <a:rPr lang="en-US"/>
              <a:t>Good for entrant-- makes entry expensive</a:t>
            </a:r>
          </a:p>
          <a:p>
            <a:pPr lvl="2"/>
            <a:r>
              <a:rPr lang="en-US"/>
              <a:t>If no entry barriers, profit = 0.  Why enter?</a:t>
            </a:r>
          </a:p>
          <a:p>
            <a:r>
              <a:rPr lang="en-US"/>
              <a:t>Entry attractive if entrant can scale entry barriers more cheaply than others.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US"/>
              <a:t>Entry opportunities</a:t>
            </a:r>
          </a:p>
        </p:txBody>
      </p:sp>
      <p:sp>
        <p:nvSpPr>
          <p:cNvPr id="23555" name="Rectangle 5"/>
          <p:cNvSpPr>
            <a:spLocks noGrp="1" noChangeArrowheads="1"/>
          </p:cNvSpPr>
          <p:nvPr>
            <p:ph type="body" idx="1"/>
          </p:nvPr>
        </p:nvSpPr>
        <p:spPr/>
        <p:txBody>
          <a:bodyPr/>
          <a:lstStyle/>
          <a:p>
            <a:r>
              <a:rPr lang="en-US"/>
              <a:t>Novel business plan</a:t>
            </a:r>
          </a:p>
          <a:p>
            <a:pPr lvl="1"/>
            <a:r>
              <a:rPr lang="en-US"/>
              <a:t>Can incumbents copy?</a:t>
            </a:r>
          </a:p>
          <a:p>
            <a:pPr lvl="1"/>
            <a:r>
              <a:rPr lang="en-US"/>
              <a:t>Would incumbents want to copy?</a:t>
            </a:r>
          </a:p>
          <a:p>
            <a:pPr lvl="1"/>
            <a:endParaRPr lang="en-US"/>
          </a:p>
          <a:p>
            <a:r>
              <a:rPr lang="en-US"/>
              <a:t>Synergies with existing businesses</a:t>
            </a:r>
          </a:p>
          <a:p>
            <a:pPr lvl="1"/>
            <a:r>
              <a:rPr lang="en-US"/>
              <a:t>Shared knowledge one type of synergy. </a:t>
            </a:r>
          </a:p>
          <a:p>
            <a:pPr lvl="1"/>
            <a:r>
              <a:rPr lang="en-US"/>
              <a:t>Be skeptical of these.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508125" y="3317875"/>
            <a:ext cx="184150" cy="457200"/>
          </a:xfrm>
          <a:prstGeom prst="rect">
            <a:avLst/>
          </a:prstGeom>
          <a:noFill/>
          <a:ln w="9525">
            <a:noFill/>
            <a:miter lim="800000"/>
            <a:headEnd/>
            <a:tailEnd/>
          </a:ln>
        </p:spPr>
        <p:txBody>
          <a:bodyPr wrap="none">
            <a:spAutoFit/>
          </a:bodyPr>
          <a:lstStyle/>
          <a:p>
            <a:endParaRPr lang="es-ES"/>
          </a:p>
        </p:txBody>
      </p:sp>
      <p:sp>
        <p:nvSpPr>
          <p:cNvPr id="24598" name="Rectangle 23"/>
          <p:cNvSpPr>
            <a:spLocks noGrp="1" noChangeArrowheads="1"/>
          </p:cNvSpPr>
          <p:nvPr>
            <p:ph type="title"/>
          </p:nvPr>
        </p:nvSpPr>
        <p:spPr/>
        <p:txBody>
          <a:bodyPr/>
          <a:lstStyle/>
          <a:p>
            <a:r>
              <a:rPr lang="en-US"/>
              <a:t>Purpose of</a:t>
            </a:r>
            <a:br>
              <a:rPr lang="en-US"/>
            </a:br>
            <a:r>
              <a:rPr lang="en-US"/>
              <a:t>Entry Strategy</a:t>
            </a:r>
          </a:p>
        </p:txBody>
      </p:sp>
      <p:sp>
        <p:nvSpPr>
          <p:cNvPr id="24579" name="Rectangle 4"/>
          <p:cNvSpPr>
            <a:spLocks noGrp="1" noChangeArrowheads="1"/>
          </p:cNvSpPr>
          <p:nvPr>
            <p:ph sz="quarter" idx="1"/>
          </p:nvPr>
        </p:nvSpPr>
        <p:spPr>
          <a:noFill/>
        </p:spPr>
        <p:txBody>
          <a:bodyPr lIns="95781" tIns="47891" rIns="95781" bIns="47891"/>
          <a:lstStyle/>
          <a:p>
            <a:pPr marL="360363" indent="-360363" defTabSz="958850">
              <a:buNone/>
            </a:pPr>
            <a:endParaRPr lang="en-US" sz="1900" dirty="0"/>
          </a:p>
        </p:txBody>
      </p:sp>
      <p:sp>
        <p:nvSpPr>
          <p:cNvPr id="24580" name="Oval 5"/>
          <p:cNvSpPr>
            <a:spLocks noChangeArrowheads="1"/>
          </p:cNvSpPr>
          <p:nvPr/>
        </p:nvSpPr>
        <p:spPr bwMode="auto">
          <a:xfrm>
            <a:off x="6934200" y="2362200"/>
            <a:ext cx="228600" cy="228600"/>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24581" name="Oval 6"/>
          <p:cNvSpPr>
            <a:spLocks noChangeArrowheads="1"/>
          </p:cNvSpPr>
          <p:nvPr/>
        </p:nvSpPr>
        <p:spPr bwMode="auto">
          <a:xfrm>
            <a:off x="6096000" y="3200400"/>
            <a:ext cx="228600" cy="228600"/>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24582" name="Oval 7"/>
          <p:cNvSpPr>
            <a:spLocks noChangeArrowheads="1"/>
          </p:cNvSpPr>
          <p:nvPr/>
        </p:nvSpPr>
        <p:spPr bwMode="auto">
          <a:xfrm>
            <a:off x="7696200" y="3200400"/>
            <a:ext cx="228600" cy="228600"/>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24583" name="Line 8"/>
          <p:cNvSpPr>
            <a:spLocks noChangeShapeType="1"/>
          </p:cNvSpPr>
          <p:nvPr/>
        </p:nvSpPr>
        <p:spPr bwMode="auto">
          <a:xfrm flipH="1">
            <a:off x="6400800" y="2667000"/>
            <a:ext cx="381000" cy="457200"/>
          </a:xfrm>
          <a:prstGeom prst="line">
            <a:avLst/>
          </a:prstGeom>
          <a:noFill/>
          <a:ln w="28575">
            <a:solidFill>
              <a:schemeClr val="tx1"/>
            </a:solidFill>
            <a:round/>
            <a:headEnd/>
            <a:tailEnd/>
          </a:ln>
        </p:spPr>
        <p:txBody>
          <a:bodyPr wrap="none" anchor="ctr"/>
          <a:lstStyle/>
          <a:p>
            <a:endParaRPr lang="en-US"/>
          </a:p>
        </p:txBody>
      </p:sp>
      <p:sp>
        <p:nvSpPr>
          <p:cNvPr id="24584" name="Line 9"/>
          <p:cNvSpPr>
            <a:spLocks noChangeShapeType="1"/>
          </p:cNvSpPr>
          <p:nvPr/>
        </p:nvSpPr>
        <p:spPr bwMode="auto">
          <a:xfrm>
            <a:off x="7315200" y="2667000"/>
            <a:ext cx="381000" cy="381000"/>
          </a:xfrm>
          <a:prstGeom prst="line">
            <a:avLst/>
          </a:prstGeom>
          <a:noFill/>
          <a:ln w="28575">
            <a:solidFill>
              <a:schemeClr val="tx1"/>
            </a:solidFill>
            <a:round/>
            <a:headEnd/>
            <a:tailEnd/>
          </a:ln>
        </p:spPr>
        <p:txBody>
          <a:bodyPr wrap="none" anchor="ctr"/>
          <a:lstStyle/>
          <a:p>
            <a:endParaRPr lang="en-US"/>
          </a:p>
        </p:txBody>
      </p:sp>
      <p:sp>
        <p:nvSpPr>
          <p:cNvPr id="24585" name="Line 10"/>
          <p:cNvSpPr>
            <a:spLocks noChangeShapeType="1"/>
          </p:cNvSpPr>
          <p:nvPr/>
        </p:nvSpPr>
        <p:spPr bwMode="auto">
          <a:xfrm flipH="1">
            <a:off x="5715000" y="3505200"/>
            <a:ext cx="381000" cy="457200"/>
          </a:xfrm>
          <a:prstGeom prst="line">
            <a:avLst/>
          </a:prstGeom>
          <a:noFill/>
          <a:ln w="28575">
            <a:solidFill>
              <a:schemeClr val="tx1"/>
            </a:solidFill>
            <a:round/>
            <a:headEnd/>
            <a:tailEnd/>
          </a:ln>
        </p:spPr>
        <p:txBody>
          <a:bodyPr wrap="none" anchor="ctr"/>
          <a:lstStyle/>
          <a:p>
            <a:endParaRPr lang="en-US"/>
          </a:p>
        </p:txBody>
      </p:sp>
      <p:sp>
        <p:nvSpPr>
          <p:cNvPr id="24586" name="Line 11"/>
          <p:cNvSpPr>
            <a:spLocks noChangeShapeType="1"/>
          </p:cNvSpPr>
          <p:nvPr/>
        </p:nvSpPr>
        <p:spPr bwMode="auto">
          <a:xfrm flipH="1">
            <a:off x="7239000" y="3505200"/>
            <a:ext cx="381000" cy="457200"/>
          </a:xfrm>
          <a:prstGeom prst="line">
            <a:avLst/>
          </a:prstGeom>
          <a:noFill/>
          <a:ln w="28575">
            <a:solidFill>
              <a:schemeClr val="tx1"/>
            </a:solidFill>
            <a:round/>
            <a:headEnd/>
            <a:tailEnd/>
          </a:ln>
        </p:spPr>
        <p:txBody>
          <a:bodyPr wrap="none" anchor="ctr"/>
          <a:lstStyle/>
          <a:p>
            <a:endParaRPr lang="en-US"/>
          </a:p>
        </p:txBody>
      </p:sp>
      <p:sp>
        <p:nvSpPr>
          <p:cNvPr id="24587" name="Line 12"/>
          <p:cNvSpPr>
            <a:spLocks noChangeShapeType="1"/>
          </p:cNvSpPr>
          <p:nvPr/>
        </p:nvSpPr>
        <p:spPr bwMode="auto">
          <a:xfrm>
            <a:off x="6400800" y="3505200"/>
            <a:ext cx="304800" cy="457200"/>
          </a:xfrm>
          <a:prstGeom prst="line">
            <a:avLst/>
          </a:prstGeom>
          <a:noFill/>
          <a:ln w="28575">
            <a:solidFill>
              <a:schemeClr val="tx1"/>
            </a:solidFill>
            <a:round/>
            <a:headEnd/>
            <a:tailEnd/>
          </a:ln>
        </p:spPr>
        <p:txBody>
          <a:bodyPr wrap="none" anchor="ctr"/>
          <a:lstStyle/>
          <a:p>
            <a:endParaRPr lang="en-US"/>
          </a:p>
        </p:txBody>
      </p:sp>
      <p:sp>
        <p:nvSpPr>
          <p:cNvPr id="24588" name="Line 13"/>
          <p:cNvSpPr>
            <a:spLocks noChangeShapeType="1"/>
          </p:cNvSpPr>
          <p:nvPr/>
        </p:nvSpPr>
        <p:spPr bwMode="auto">
          <a:xfrm>
            <a:off x="8001000" y="3505200"/>
            <a:ext cx="381000" cy="457200"/>
          </a:xfrm>
          <a:prstGeom prst="line">
            <a:avLst/>
          </a:prstGeom>
          <a:noFill/>
          <a:ln w="28575">
            <a:solidFill>
              <a:schemeClr val="tx1"/>
            </a:solidFill>
            <a:round/>
            <a:headEnd/>
            <a:tailEnd/>
          </a:ln>
        </p:spPr>
        <p:txBody>
          <a:bodyPr wrap="none" anchor="ctr"/>
          <a:lstStyle/>
          <a:p>
            <a:endParaRPr lang="en-US"/>
          </a:p>
        </p:txBody>
      </p:sp>
      <p:sp>
        <p:nvSpPr>
          <p:cNvPr id="24589" name="Text Box 14"/>
          <p:cNvSpPr txBox="1">
            <a:spLocks noChangeArrowheads="1"/>
          </p:cNvSpPr>
          <p:nvPr/>
        </p:nvSpPr>
        <p:spPr bwMode="auto">
          <a:xfrm>
            <a:off x="5461000" y="2667000"/>
            <a:ext cx="1100138" cy="336550"/>
          </a:xfrm>
          <a:prstGeom prst="rect">
            <a:avLst/>
          </a:prstGeom>
          <a:noFill/>
          <a:ln w="9525">
            <a:noFill/>
            <a:miter lim="800000"/>
            <a:headEnd/>
            <a:tailEnd/>
          </a:ln>
        </p:spPr>
        <p:txBody>
          <a:bodyPr wrap="none">
            <a:spAutoFit/>
          </a:bodyPr>
          <a:lstStyle/>
          <a:p>
            <a:pPr algn="r"/>
            <a:r>
              <a:rPr lang="en-US" sz="1600"/>
              <a:t>Aggressive</a:t>
            </a:r>
            <a:endParaRPr lang="en-US" sz="2000"/>
          </a:p>
        </p:txBody>
      </p:sp>
      <p:sp>
        <p:nvSpPr>
          <p:cNvPr id="24590" name="Text Box 15"/>
          <p:cNvSpPr txBox="1">
            <a:spLocks noChangeArrowheads="1"/>
          </p:cNvSpPr>
          <p:nvPr/>
        </p:nvSpPr>
        <p:spPr bwMode="auto">
          <a:xfrm>
            <a:off x="7696200" y="2514600"/>
            <a:ext cx="1100138" cy="581025"/>
          </a:xfrm>
          <a:prstGeom prst="rect">
            <a:avLst/>
          </a:prstGeom>
          <a:noFill/>
          <a:ln w="9525">
            <a:noFill/>
            <a:miter lim="800000"/>
            <a:headEnd/>
            <a:tailEnd/>
          </a:ln>
        </p:spPr>
        <p:txBody>
          <a:bodyPr wrap="none">
            <a:spAutoFit/>
          </a:bodyPr>
          <a:lstStyle/>
          <a:p>
            <a:r>
              <a:rPr lang="en-US" sz="1600"/>
              <a:t>Non</a:t>
            </a:r>
          </a:p>
          <a:p>
            <a:r>
              <a:rPr lang="en-US" sz="1600"/>
              <a:t>Aggressive</a:t>
            </a:r>
            <a:endParaRPr lang="en-US" sz="2000"/>
          </a:p>
        </p:txBody>
      </p:sp>
      <p:sp>
        <p:nvSpPr>
          <p:cNvPr id="24591" name="Text Box 16"/>
          <p:cNvSpPr txBox="1">
            <a:spLocks noChangeArrowheads="1"/>
          </p:cNvSpPr>
          <p:nvPr/>
        </p:nvSpPr>
        <p:spPr bwMode="auto">
          <a:xfrm>
            <a:off x="6324600" y="3124200"/>
            <a:ext cx="1368425" cy="396875"/>
          </a:xfrm>
          <a:prstGeom prst="rect">
            <a:avLst/>
          </a:prstGeom>
          <a:noFill/>
          <a:ln w="9525">
            <a:noFill/>
            <a:miter lim="800000"/>
            <a:headEnd/>
            <a:tailEnd/>
          </a:ln>
        </p:spPr>
        <p:txBody>
          <a:bodyPr wrap="none">
            <a:spAutoFit/>
          </a:bodyPr>
          <a:lstStyle/>
          <a:p>
            <a:r>
              <a:rPr lang="en-US" sz="2000" b="1"/>
              <a:t>Incumbent</a:t>
            </a:r>
            <a:endParaRPr lang="en-US"/>
          </a:p>
        </p:txBody>
      </p:sp>
      <p:sp>
        <p:nvSpPr>
          <p:cNvPr id="24592" name="Text Box 17"/>
          <p:cNvSpPr txBox="1">
            <a:spLocks noChangeArrowheads="1"/>
          </p:cNvSpPr>
          <p:nvPr/>
        </p:nvSpPr>
        <p:spPr bwMode="auto">
          <a:xfrm>
            <a:off x="6629400" y="1981200"/>
            <a:ext cx="1044575" cy="396875"/>
          </a:xfrm>
          <a:prstGeom prst="rect">
            <a:avLst/>
          </a:prstGeom>
          <a:noFill/>
          <a:ln w="9525">
            <a:noFill/>
            <a:miter lim="800000"/>
            <a:headEnd/>
            <a:tailEnd/>
          </a:ln>
        </p:spPr>
        <p:txBody>
          <a:bodyPr wrap="none">
            <a:spAutoFit/>
          </a:bodyPr>
          <a:lstStyle/>
          <a:p>
            <a:r>
              <a:rPr lang="en-US" sz="2000" b="1"/>
              <a:t>Entrant</a:t>
            </a:r>
            <a:endParaRPr lang="en-US"/>
          </a:p>
        </p:txBody>
      </p:sp>
      <p:sp>
        <p:nvSpPr>
          <p:cNvPr id="24593" name="Text Box 18"/>
          <p:cNvSpPr txBox="1">
            <a:spLocks noChangeArrowheads="1"/>
          </p:cNvSpPr>
          <p:nvPr/>
        </p:nvSpPr>
        <p:spPr bwMode="auto">
          <a:xfrm>
            <a:off x="5257800" y="3962400"/>
            <a:ext cx="784225" cy="581025"/>
          </a:xfrm>
          <a:prstGeom prst="rect">
            <a:avLst/>
          </a:prstGeom>
          <a:noFill/>
          <a:ln w="9525">
            <a:noFill/>
            <a:miter lim="800000"/>
            <a:headEnd/>
            <a:tailEnd/>
          </a:ln>
        </p:spPr>
        <p:txBody>
          <a:bodyPr wrap="none">
            <a:spAutoFit/>
          </a:bodyPr>
          <a:lstStyle/>
          <a:p>
            <a:r>
              <a:rPr lang="en-US" sz="1600"/>
              <a:t>Accom</a:t>
            </a:r>
          </a:p>
          <a:p>
            <a:r>
              <a:rPr lang="en-US" sz="1600"/>
              <a:t>modate</a:t>
            </a:r>
          </a:p>
        </p:txBody>
      </p:sp>
      <p:sp>
        <p:nvSpPr>
          <p:cNvPr id="24594" name="Text Box 19"/>
          <p:cNvSpPr txBox="1">
            <a:spLocks noChangeArrowheads="1"/>
          </p:cNvSpPr>
          <p:nvPr/>
        </p:nvSpPr>
        <p:spPr bwMode="auto">
          <a:xfrm>
            <a:off x="7010400" y="3962400"/>
            <a:ext cx="1017984" cy="584775"/>
          </a:xfrm>
          <a:prstGeom prst="rect">
            <a:avLst/>
          </a:prstGeom>
          <a:noFill/>
          <a:ln w="9525">
            <a:solidFill>
              <a:srgbClr val="000000"/>
            </a:solidFill>
            <a:miter lim="800000"/>
            <a:headEnd/>
            <a:tailEnd/>
          </a:ln>
        </p:spPr>
        <p:txBody>
          <a:bodyPr wrap="square">
            <a:spAutoFit/>
          </a:bodyPr>
          <a:lstStyle/>
          <a:p>
            <a:r>
              <a:rPr lang="en-US" sz="1600" dirty="0" err="1"/>
              <a:t>Accom</a:t>
            </a:r>
            <a:endParaRPr lang="en-US" sz="1600" dirty="0"/>
          </a:p>
          <a:p>
            <a:r>
              <a:rPr lang="en-US" sz="1600" dirty="0" err="1"/>
              <a:t>modate</a:t>
            </a:r>
            <a:endParaRPr lang="en-US" sz="1600" dirty="0"/>
          </a:p>
        </p:txBody>
      </p:sp>
      <p:sp>
        <p:nvSpPr>
          <p:cNvPr id="24595" name="Text Box 20"/>
          <p:cNvSpPr txBox="1">
            <a:spLocks noChangeArrowheads="1"/>
          </p:cNvSpPr>
          <p:nvPr/>
        </p:nvSpPr>
        <p:spPr bwMode="auto">
          <a:xfrm>
            <a:off x="6324600" y="4038600"/>
            <a:ext cx="534988" cy="336550"/>
          </a:xfrm>
          <a:prstGeom prst="rect">
            <a:avLst/>
          </a:prstGeom>
          <a:noFill/>
          <a:ln w="9525">
            <a:noFill/>
            <a:miter lim="800000"/>
            <a:headEnd/>
            <a:tailEnd/>
          </a:ln>
        </p:spPr>
        <p:txBody>
          <a:bodyPr wrap="none">
            <a:spAutoFit/>
          </a:bodyPr>
          <a:lstStyle/>
          <a:p>
            <a:r>
              <a:rPr lang="en-US" sz="1600"/>
              <a:t>War</a:t>
            </a:r>
          </a:p>
        </p:txBody>
      </p:sp>
      <p:sp>
        <p:nvSpPr>
          <p:cNvPr id="24596" name="Text Box 21"/>
          <p:cNvSpPr txBox="1">
            <a:spLocks noChangeArrowheads="1"/>
          </p:cNvSpPr>
          <p:nvPr/>
        </p:nvSpPr>
        <p:spPr bwMode="auto">
          <a:xfrm>
            <a:off x="8153400" y="4038600"/>
            <a:ext cx="534988" cy="336550"/>
          </a:xfrm>
          <a:prstGeom prst="rect">
            <a:avLst/>
          </a:prstGeom>
          <a:noFill/>
          <a:ln w="9525">
            <a:noFill/>
            <a:miter lim="800000"/>
            <a:headEnd/>
            <a:tailEnd/>
          </a:ln>
        </p:spPr>
        <p:txBody>
          <a:bodyPr wrap="none">
            <a:spAutoFit/>
          </a:bodyPr>
          <a:lstStyle/>
          <a:p>
            <a:r>
              <a:rPr lang="en-US" sz="1600"/>
              <a:t>War</a:t>
            </a:r>
          </a:p>
        </p:txBody>
      </p:sp>
      <p:sp>
        <p:nvSpPr>
          <p:cNvPr id="24597" name="Text Box 22"/>
          <p:cNvSpPr txBox="1">
            <a:spLocks noChangeArrowheads="1"/>
          </p:cNvSpPr>
          <p:nvPr/>
        </p:nvSpPr>
        <p:spPr bwMode="auto">
          <a:xfrm>
            <a:off x="323528" y="2924944"/>
            <a:ext cx="4511675" cy="1917700"/>
          </a:xfrm>
          <a:prstGeom prst="rect">
            <a:avLst/>
          </a:prstGeom>
          <a:noFill/>
          <a:ln w="9525">
            <a:noFill/>
            <a:miter lim="800000"/>
            <a:headEnd/>
            <a:tailEnd/>
          </a:ln>
        </p:spPr>
        <p:txBody>
          <a:bodyPr>
            <a:spAutoFit/>
          </a:bodyPr>
          <a:lstStyle/>
          <a:p>
            <a:pPr>
              <a:buFontTx/>
              <a:buChar char="•"/>
            </a:pPr>
            <a:r>
              <a:rPr lang="en-US"/>
              <a:t>Incumbent has strong brand, good quality product and makes profits</a:t>
            </a:r>
          </a:p>
          <a:p>
            <a:pPr>
              <a:buFontTx/>
              <a:buChar char="•"/>
            </a:pPr>
            <a:r>
              <a:rPr lang="en-US"/>
              <a:t>What is a good entry strategy?</a:t>
            </a:r>
          </a:p>
          <a:p>
            <a:pPr lvl="1">
              <a:buFontTx/>
              <a:buChar char="-"/>
            </a:pPr>
            <a:r>
              <a:rPr lang="en-US"/>
              <a:t>Product quality?</a:t>
            </a:r>
          </a:p>
          <a:p>
            <a:pPr lvl="1">
              <a:buFontTx/>
              <a:buChar char="-"/>
            </a:pPr>
            <a:r>
              <a:rPr lang="en-US"/>
              <a:t>Product characteristics?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US"/>
              <a:t>Entry Strategies	</a:t>
            </a:r>
          </a:p>
        </p:txBody>
      </p:sp>
      <p:sp>
        <p:nvSpPr>
          <p:cNvPr id="25603" name="Rectangle 5"/>
          <p:cNvSpPr>
            <a:spLocks noGrp="1" noChangeArrowheads="1"/>
          </p:cNvSpPr>
          <p:nvPr>
            <p:ph type="body" idx="1"/>
          </p:nvPr>
        </p:nvSpPr>
        <p:spPr/>
        <p:txBody>
          <a:bodyPr/>
          <a:lstStyle/>
          <a:p>
            <a:r>
              <a:rPr lang="en-US"/>
              <a:t>Make aggressive reaction by incumbents less likely</a:t>
            </a:r>
          </a:p>
          <a:p>
            <a:pPr lvl="1"/>
            <a:r>
              <a:rPr lang="en-US"/>
              <a:t>Increase expected cost of driving entrant out</a:t>
            </a:r>
          </a:p>
          <a:p>
            <a:pPr lvl="1"/>
            <a:r>
              <a:rPr lang="en-US"/>
              <a:t>Decrease expected benefit of driving entrant out</a:t>
            </a:r>
          </a:p>
          <a:p>
            <a:pPr lvl="2"/>
            <a:r>
              <a:rPr lang="en-US"/>
              <a:t>Differentiate</a:t>
            </a:r>
          </a:p>
          <a:p>
            <a:pPr lvl="2"/>
            <a:r>
              <a:rPr lang="en-US"/>
              <a:t>Stay small-- judo economics</a:t>
            </a:r>
          </a:p>
          <a:p>
            <a:pPr lvl="3"/>
            <a:endParaRPr lang="en-US"/>
          </a:p>
          <a:p>
            <a:pPr lvl="2"/>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a:t>Judo Economics</a:t>
            </a:r>
          </a:p>
        </p:txBody>
      </p:sp>
      <p:sp>
        <p:nvSpPr>
          <p:cNvPr id="26627" name="Rectangle 5"/>
          <p:cNvSpPr>
            <a:spLocks noGrp="1" noChangeArrowheads="1"/>
          </p:cNvSpPr>
          <p:nvPr>
            <p:ph type="body" idx="1"/>
          </p:nvPr>
        </p:nvSpPr>
        <p:spPr/>
        <p:txBody>
          <a:bodyPr/>
          <a:lstStyle/>
          <a:p>
            <a:r>
              <a:rPr lang="en-US"/>
              <a:t>A choice of a small size and low price may allow an entrant to make money</a:t>
            </a:r>
          </a:p>
          <a:p>
            <a:pPr lvl="1"/>
            <a:r>
              <a:rPr lang="en-US"/>
              <a:t>This is true even if entrant adds no value (i.e. if neither lower cost nor extra benefit provided)</a:t>
            </a:r>
          </a:p>
          <a:p>
            <a:r>
              <a:rPr lang="en-US"/>
              <a:t>Incumbent may discover that matching low prices by entrant is not to his advantage</a:t>
            </a:r>
          </a:p>
          <a:p>
            <a:pPr lvl="1"/>
            <a:r>
              <a:rPr lang="en-US"/>
              <a:t>Reason: Losses to remaining customers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Tactics		</a:t>
            </a:r>
          </a:p>
        </p:txBody>
      </p:sp>
      <p:sp>
        <p:nvSpPr>
          <p:cNvPr id="27651" name="Rectangle 3"/>
          <p:cNvSpPr>
            <a:spLocks noGrp="1" noChangeArrowheads="1"/>
          </p:cNvSpPr>
          <p:nvPr>
            <p:ph type="body" idx="1"/>
          </p:nvPr>
        </p:nvSpPr>
        <p:spPr/>
        <p:txBody>
          <a:bodyPr/>
          <a:lstStyle/>
          <a:p>
            <a:pPr>
              <a:buFontTx/>
              <a:buNone/>
            </a:pPr>
            <a:r>
              <a:rPr lang="en-US"/>
              <a:t>How can belief be created in incumbent?</a:t>
            </a:r>
          </a:p>
          <a:p>
            <a:r>
              <a:rPr lang="en-US"/>
              <a:t>Need to communicate to incumbent credibly intention to stay small</a:t>
            </a:r>
          </a:p>
          <a:p>
            <a:r>
              <a:rPr lang="en-US"/>
              <a:t>Examples:</a:t>
            </a:r>
          </a:p>
          <a:p>
            <a:pPr lvl="1"/>
            <a:r>
              <a:rPr lang="en-US"/>
              <a:t>Deliberately build small plant</a:t>
            </a:r>
          </a:p>
          <a:p>
            <a:pPr lvl="1"/>
            <a:r>
              <a:rPr lang="en-US"/>
              <a:t>High and costly service levels for consumers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t>Necessary Rule:</a:t>
            </a:r>
            <a:br>
              <a:rPr lang="en-US"/>
            </a:br>
            <a:r>
              <a:rPr lang="en-US"/>
              <a:t>One price to all </a:t>
            </a:r>
          </a:p>
        </p:txBody>
      </p:sp>
      <p:sp>
        <p:nvSpPr>
          <p:cNvPr id="28675" name="Rectangle 5"/>
          <p:cNvSpPr>
            <a:spLocks noGrp="1" noChangeArrowheads="1"/>
          </p:cNvSpPr>
          <p:nvPr>
            <p:ph type="body" idx="1"/>
          </p:nvPr>
        </p:nvSpPr>
        <p:spPr/>
        <p:txBody>
          <a:bodyPr/>
          <a:lstStyle/>
          <a:p>
            <a:r>
              <a:rPr lang="en-US"/>
              <a:t>Targeted matching must be impossible for ‘judo’ to work</a:t>
            </a:r>
          </a:p>
          <a:p>
            <a:pPr lvl="1"/>
            <a:r>
              <a:rPr lang="en-US"/>
              <a:t>Big problem for first wave of airline start-ups</a:t>
            </a:r>
          </a:p>
          <a:p>
            <a:pPr lvl="2"/>
            <a:r>
              <a:rPr lang="en-US"/>
              <a:t>People Express, New York Air… confronted by restricted and capacity controlled low fares from American etc.</a:t>
            </a:r>
          </a:p>
          <a:p>
            <a:r>
              <a:rPr lang="en-US"/>
              <a:t>If targeted matching possible, incumbent can react</a:t>
            </a:r>
          </a:p>
          <a:p>
            <a:pPr lvl="1"/>
            <a:r>
              <a:rPr lang="en-US"/>
              <a:t>Role of entrant in price discriminating is what allows him to add value.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t>Risk: what is the real </a:t>
            </a:r>
            <a:br>
              <a:rPr lang="en-US"/>
            </a:br>
            <a:r>
              <a:rPr lang="en-US"/>
              <a:t>Scope of Game</a:t>
            </a:r>
          </a:p>
        </p:txBody>
      </p:sp>
      <p:sp>
        <p:nvSpPr>
          <p:cNvPr id="29699" name="Rectangle 5"/>
          <p:cNvSpPr>
            <a:spLocks noGrp="1" noChangeArrowheads="1"/>
          </p:cNvSpPr>
          <p:nvPr>
            <p:ph sz="quarter" idx="1"/>
          </p:nvPr>
        </p:nvSpPr>
        <p:spPr/>
        <p:txBody>
          <a:bodyPr/>
          <a:lstStyle/>
          <a:p>
            <a:r>
              <a:rPr lang="en-US"/>
              <a:t>Even if arithmetic works against it, incumbent may decide to fight</a:t>
            </a:r>
          </a:p>
          <a:p>
            <a:pPr lvl="1"/>
            <a:r>
              <a:rPr lang="en-US"/>
              <a:t>Set precedent with other potential entrants		</a:t>
            </a:r>
          </a:p>
          <a:p>
            <a:pPr lvl="2"/>
            <a:r>
              <a:rPr lang="en-US"/>
              <a:t>BA- good reason to set precedent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Strategic Barriers to entry</a:t>
            </a:r>
          </a:p>
        </p:txBody>
      </p:sp>
      <p:sp>
        <p:nvSpPr>
          <p:cNvPr id="5123" name="Rectangle 3"/>
          <p:cNvSpPr>
            <a:spLocks noGrp="1" noChangeArrowheads="1"/>
          </p:cNvSpPr>
          <p:nvPr>
            <p:ph type="body" idx="1"/>
          </p:nvPr>
        </p:nvSpPr>
        <p:spPr/>
        <p:txBody>
          <a:bodyPr/>
          <a:lstStyle/>
          <a:p>
            <a:pPr>
              <a:lnSpc>
                <a:spcPct val="90000"/>
              </a:lnSpc>
            </a:pPr>
            <a:r>
              <a:rPr lang="en-US">
                <a:latin typeface="Times New Roman" pitchFamily="18" charset="0"/>
              </a:rPr>
              <a:t>Incumbent losses profits with entry:</a:t>
            </a:r>
          </a:p>
          <a:p>
            <a:pPr lvl="1">
              <a:lnSpc>
                <a:spcPct val="90000"/>
              </a:lnSpc>
            </a:pPr>
            <a:r>
              <a:rPr lang="en-US"/>
              <a:t>Share goes down</a:t>
            </a:r>
          </a:p>
          <a:p>
            <a:pPr lvl="1">
              <a:lnSpc>
                <a:spcPct val="90000"/>
              </a:lnSpc>
            </a:pPr>
            <a:r>
              <a:rPr lang="en-US"/>
              <a:t>Competition Increases</a:t>
            </a:r>
          </a:p>
          <a:p>
            <a:pPr lvl="1">
              <a:lnSpc>
                <a:spcPct val="90000"/>
              </a:lnSpc>
            </a:pPr>
            <a:endParaRPr lang="en-US"/>
          </a:p>
          <a:p>
            <a:pPr>
              <a:lnSpc>
                <a:spcPct val="90000"/>
              </a:lnSpc>
            </a:pPr>
            <a:r>
              <a:rPr lang="en-US">
                <a:latin typeface="Times New Roman" pitchFamily="18" charset="0"/>
              </a:rPr>
              <a:t>Moreover, preemption a priori would be profitable:</a:t>
            </a:r>
          </a:p>
          <a:p>
            <a:pPr lvl="1">
              <a:lnSpc>
                <a:spcPct val="90000"/>
              </a:lnSpc>
            </a:pPr>
            <a:r>
              <a:rPr lang="en-US"/>
              <a:t>In general, competition destroys profits</a:t>
            </a:r>
          </a:p>
          <a:p>
            <a:pPr lvl="2">
              <a:lnSpc>
                <a:spcPct val="90000"/>
              </a:lnSpc>
            </a:pPr>
            <a:r>
              <a:rPr lang="en-US"/>
              <a:t>A monopolist with the same technology as two duopolists earns more profits than the two put together.</a:t>
            </a:r>
          </a:p>
          <a:p>
            <a:pPr lvl="1">
              <a:lnSpc>
                <a:spcPct val="90000"/>
              </a:lnSpc>
            </a:pPr>
            <a:r>
              <a:rPr lang="en-US"/>
              <a:t>Thus existing monopoly firm has more of an incentive to preempt than the entrant to enter</a:t>
            </a:r>
          </a:p>
          <a:p>
            <a:pPr lvl="2">
              <a:lnSpc>
                <a:spcPct val="90000"/>
              </a:lnSpc>
            </a:pPr>
            <a:r>
              <a:rPr lang="en-US"/>
              <a:t>Loss of profit to monopolist if entry &gt; gain of profit to potential entrant:</a:t>
            </a:r>
          </a:p>
          <a:p>
            <a:pPr lvl="3">
              <a:lnSpc>
                <a:spcPct val="90000"/>
              </a:lnSpc>
            </a:pPr>
            <a:r>
              <a:rPr lang="en-US"/>
              <a:t>Profits monopolist-Profit Duopolist&gt;Profit of Duopolist</a:t>
            </a:r>
          </a:p>
          <a:p>
            <a:pPr>
              <a:lnSpc>
                <a:spcPct val="90000"/>
              </a:lnSpc>
              <a:buFontTx/>
              <a:buNone/>
            </a:pP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GB"/>
              <a:t>Takeaways</a:t>
            </a:r>
          </a:p>
        </p:txBody>
      </p:sp>
      <p:sp>
        <p:nvSpPr>
          <p:cNvPr id="31747" name="Rectangle 5"/>
          <p:cNvSpPr>
            <a:spLocks noGrp="1" noChangeArrowheads="1"/>
          </p:cNvSpPr>
          <p:nvPr>
            <p:ph type="body" idx="1"/>
          </p:nvPr>
        </p:nvSpPr>
        <p:spPr/>
        <p:txBody>
          <a:bodyPr/>
          <a:lstStyle/>
          <a:p>
            <a:endParaRPr lang="en-GB"/>
          </a:p>
          <a:p>
            <a:r>
              <a:rPr lang="en-GB"/>
              <a:t>Entry barriers are anything that allows established firms to enjoy economic profits – created or exogenous</a:t>
            </a:r>
          </a:p>
          <a:p>
            <a:endParaRPr lang="en-GB"/>
          </a:p>
          <a:p>
            <a:r>
              <a:rPr lang="en-GB"/>
              <a:t>Entry barriers can be created if they are credible commitments that a potential entrant would get low profits</a:t>
            </a:r>
          </a:p>
          <a:p>
            <a:pPr lvl="1"/>
            <a:r>
              <a:rPr lang="en-GB"/>
              <a:t>Threats by themselves not credible.</a:t>
            </a:r>
          </a:p>
          <a:p>
            <a:endParaRPr lang="en-GB"/>
          </a:p>
          <a:p>
            <a:r>
              <a:rPr lang="en-GB"/>
              <a:t>Judo strategies may be used to decrease the likelihood of incumbents response </a:t>
            </a:r>
          </a:p>
          <a:p>
            <a:endParaRPr lang="en-GB"/>
          </a:p>
          <a:p>
            <a:endParaRPr lang="en-GB"/>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04800" y="228600"/>
            <a:ext cx="8077200" cy="685800"/>
          </a:xfrm>
        </p:spPr>
        <p:txBody>
          <a:bodyPr/>
          <a:lstStyle/>
          <a:p>
            <a:r>
              <a:rPr lang="en-US" sz="2000"/>
              <a:t>Suppose game was simultaneous</a:t>
            </a:r>
          </a:p>
        </p:txBody>
      </p:sp>
      <p:graphicFrame>
        <p:nvGraphicFramePr>
          <p:cNvPr id="2050" name="Object 4"/>
          <p:cNvGraphicFramePr>
            <a:graphicFrameLocks noChangeAspect="1"/>
          </p:cNvGraphicFramePr>
          <p:nvPr/>
        </p:nvGraphicFramePr>
        <p:xfrm>
          <a:off x="1219200" y="1295400"/>
          <a:ext cx="5122863" cy="3729038"/>
        </p:xfrm>
        <a:graphic>
          <a:graphicData uri="http://schemas.openxmlformats.org/presentationml/2006/ole">
            <mc:AlternateContent xmlns:mc="http://schemas.openxmlformats.org/markup-compatibility/2006">
              <mc:Choice xmlns:v="urn:schemas-microsoft-com:vml" Requires="v">
                <p:oleObj name="Document" r:id="rId3" imgW="8436263" imgH="6121014" progId="Word.Document.8">
                  <p:embed/>
                </p:oleObj>
              </mc:Choice>
              <mc:Fallback>
                <p:oleObj name="Document" r:id="rId3" imgW="8436263" imgH="612101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95400"/>
                        <a:ext cx="5122863" cy="37290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53" name="Text Box 10"/>
          <p:cNvSpPr txBox="1">
            <a:spLocks noChangeArrowheads="1"/>
          </p:cNvSpPr>
          <p:nvPr/>
        </p:nvSpPr>
        <p:spPr bwMode="auto">
          <a:xfrm>
            <a:off x="1524000" y="5791200"/>
            <a:ext cx="4648200" cy="822325"/>
          </a:xfrm>
          <a:prstGeom prst="rect">
            <a:avLst/>
          </a:prstGeom>
          <a:noFill/>
          <a:ln w="12700">
            <a:noFill/>
            <a:miter lim="800000"/>
            <a:headEnd type="none" w="sm" len="sm"/>
            <a:tailEnd type="none" w="sm" len="sm"/>
          </a:ln>
        </p:spPr>
        <p:txBody>
          <a:bodyPr>
            <a:spAutoFit/>
          </a:bodyPr>
          <a:lstStyle/>
          <a:p>
            <a:pPr>
              <a:spcBef>
                <a:spcPct val="50000"/>
              </a:spcBef>
            </a:pPr>
            <a:r>
              <a:rPr lang="en-US"/>
              <a:t>Has two Nash equilibria: F, NE and NF, 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2"/>
          <p:cNvSpPr>
            <a:spLocks noChangeArrowheads="1"/>
          </p:cNvSpPr>
          <p:nvPr/>
        </p:nvSpPr>
        <p:spPr bwMode="auto">
          <a:xfrm>
            <a:off x="3733800" y="2819400"/>
            <a:ext cx="228600" cy="228600"/>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6147" name="Oval 3"/>
          <p:cNvSpPr>
            <a:spLocks noChangeArrowheads="1"/>
          </p:cNvSpPr>
          <p:nvPr/>
        </p:nvSpPr>
        <p:spPr bwMode="auto">
          <a:xfrm>
            <a:off x="2895600" y="3657600"/>
            <a:ext cx="228600" cy="228600"/>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6148" name="Oval 4"/>
          <p:cNvSpPr>
            <a:spLocks noChangeArrowheads="1"/>
          </p:cNvSpPr>
          <p:nvPr/>
        </p:nvSpPr>
        <p:spPr bwMode="auto">
          <a:xfrm>
            <a:off x="4495800" y="3657600"/>
            <a:ext cx="228600" cy="228600"/>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6149" name="Line 5"/>
          <p:cNvSpPr>
            <a:spLocks noChangeShapeType="1"/>
          </p:cNvSpPr>
          <p:nvPr/>
        </p:nvSpPr>
        <p:spPr bwMode="auto">
          <a:xfrm flipH="1">
            <a:off x="3200400" y="3124200"/>
            <a:ext cx="381000" cy="457200"/>
          </a:xfrm>
          <a:prstGeom prst="line">
            <a:avLst/>
          </a:prstGeom>
          <a:noFill/>
          <a:ln w="28575">
            <a:solidFill>
              <a:schemeClr val="tx1"/>
            </a:solidFill>
            <a:round/>
            <a:headEnd/>
            <a:tailEnd/>
          </a:ln>
        </p:spPr>
        <p:txBody>
          <a:bodyPr wrap="none" anchor="ctr"/>
          <a:lstStyle/>
          <a:p>
            <a:endParaRPr lang="en-US"/>
          </a:p>
        </p:txBody>
      </p:sp>
      <p:sp>
        <p:nvSpPr>
          <p:cNvPr id="6150" name="Line 6"/>
          <p:cNvSpPr>
            <a:spLocks noChangeShapeType="1"/>
          </p:cNvSpPr>
          <p:nvPr/>
        </p:nvSpPr>
        <p:spPr bwMode="auto">
          <a:xfrm>
            <a:off x="4114800" y="3124200"/>
            <a:ext cx="381000" cy="381000"/>
          </a:xfrm>
          <a:prstGeom prst="line">
            <a:avLst/>
          </a:prstGeom>
          <a:noFill/>
          <a:ln w="28575">
            <a:solidFill>
              <a:schemeClr val="tx1"/>
            </a:solidFill>
            <a:round/>
            <a:headEnd/>
            <a:tailEnd/>
          </a:ln>
        </p:spPr>
        <p:txBody>
          <a:bodyPr wrap="none" anchor="ctr"/>
          <a:lstStyle/>
          <a:p>
            <a:endParaRPr lang="en-US"/>
          </a:p>
        </p:txBody>
      </p:sp>
      <p:sp>
        <p:nvSpPr>
          <p:cNvPr id="6151" name="Line 7"/>
          <p:cNvSpPr>
            <a:spLocks noChangeShapeType="1"/>
          </p:cNvSpPr>
          <p:nvPr/>
        </p:nvSpPr>
        <p:spPr bwMode="auto">
          <a:xfrm flipH="1">
            <a:off x="2514600" y="3962400"/>
            <a:ext cx="381000" cy="457200"/>
          </a:xfrm>
          <a:prstGeom prst="line">
            <a:avLst/>
          </a:prstGeom>
          <a:noFill/>
          <a:ln w="28575">
            <a:solidFill>
              <a:schemeClr val="tx1"/>
            </a:solidFill>
            <a:round/>
            <a:headEnd/>
            <a:tailEnd/>
          </a:ln>
        </p:spPr>
        <p:txBody>
          <a:bodyPr wrap="none" anchor="ctr"/>
          <a:lstStyle/>
          <a:p>
            <a:endParaRPr lang="en-US"/>
          </a:p>
        </p:txBody>
      </p:sp>
      <p:sp>
        <p:nvSpPr>
          <p:cNvPr id="6152" name="Line 8"/>
          <p:cNvSpPr>
            <a:spLocks noChangeShapeType="1"/>
          </p:cNvSpPr>
          <p:nvPr/>
        </p:nvSpPr>
        <p:spPr bwMode="auto">
          <a:xfrm flipH="1">
            <a:off x="4038600" y="3962400"/>
            <a:ext cx="381000" cy="457200"/>
          </a:xfrm>
          <a:prstGeom prst="line">
            <a:avLst/>
          </a:prstGeom>
          <a:noFill/>
          <a:ln w="28575">
            <a:solidFill>
              <a:schemeClr val="tx1"/>
            </a:solidFill>
            <a:round/>
            <a:headEnd/>
            <a:tailEnd/>
          </a:ln>
        </p:spPr>
        <p:txBody>
          <a:bodyPr wrap="none" anchor="ctr"/>
          <a:lstStyle/>
          <a:p>
            <a:endParaRPr lang="en-US"/>
          </a:p>
        </p:txBody>
      </p:sp>
      <p:sp>
        <p:nvSpPr>
          <p:cNvPr id="6153" name="Line 9"/>
          <p:cNvSpPr>
            <a:spLocks noChangeShapeType="1"/>
          </p:cNvSpPr>
          <p:nvPr/>
        </p:nvSpPr>
        <p:spPr bwMode="auto">
          <a:xfrm>
            <a:off x="3200400" y="3962400"/>
            <a:ext cx="304800" cy="457200"/>
          </a:xfrm>
          <a:prstGeom prst="line">
            <a:avLst/>
          </a:prstGeom>
          <a:noFill/>
          <a:ln w="28575">
            <a:solidFill>
              <a:schemeClr val="tx1"/>
            </a:solidFill>
            <a:round/>
            <a:headEnd/>
            <a:tailEnd/>
          </a:ln>
        </p:spPr>
        <p:txBody>
          <a:bodyPr wrap="none" anchor="ctr"/>
          <a:lstStyle/>
          <a:p>
            <a:endParaRPr lang="en-US"/>
          </a:p>
        </p:txBody>
      </p:sp>
      <p:sp>
        <p:nvSpPr>
          <p:cNvPr id="6154" name="Line 10"/>
          <p:cNvSpPr>
            <a:spLocks noChangeShapeType="1"/>
          </p:cNvSpPr>
          <p:nvPr/>
        </p:nvSpPr>
        <p:spPr bwMode="auto">
          <a:xfrm>
            <a:off x="4800600" y="3962400"/>
            <a:ext cx="381000" cy="457200"/>
          </a:xfrm>
          <a:prstGeom prst="line">
            <a:avLst/>
          </a:prstGeom>
          <a:noFill/>
          <a:ln w="28575">
            <a:solidFill>
              <a:schemeClr val="tx1"/>
            </a:solidFill>
            <a:round/>
            <a:headEnd/>
            <a:tailEnd/>
          </a:ln>
        </p:spPr>
        <p:txBody>
          <a:bodyPr wrap="none" anchor="ctr"/>
          <a:lstStyle/>
          <a:p>
            <a:endParaRPr lang="en-US"/>
          </a:p>
        </p:txBody>
      </p:sp>
      <p:sp>
        <p:nvSpPr>
          <p:cNvPr id="6155" name="Text Box 11"/>
          <p:cNvSpPr txBox="1">
            <a:spLocks noChangeArrowheads="1"/>
          </p:cNvSpPr>
          <p:nvPr/>
        </p:nvSpPr>
        <p:spPr bwMode="auto">
          <a:xfrm>
            <a:off x="5029200" y="4495800"/>
            <a:ext cx="457200" cy="792163"/>
          </a:xfrm>
          <a:prstGeom prst="rect">
            <a:avLst/>
          </a:prstGeom>
          <a:noFill/>
          <a:ln w="12700">
            <a:solidFill>
              <a:srgbClr val="000000"/>
            </a:solidFill>
            <a:miter lim="800000"/>
            <a:headEnd/>
            <a:tailEnd/>
          </a:ln>
        </p:spPr>
        <p:txBody>
          <a:bodyPr>
            <a:spAutoFit/>
          </a:bodyPr>
          <a:lstStyle/>
          <a:p>
            <a:pPr algn="ctr">
              <a:spcBef>
                <a:spcPct val="50000"/>
              </a:spcBef>
            </a:pPr>
            <a:r>
              <a:rPr lang="en-US" sz="1800"/>
              <a:t>0</a:t>
            </a:r>
          </a:p>
          <a:p>
            <a:pPr algn="ctr">
              <a:spcBef>
                <a:spcPct val="50000"/>
              </a:spcBef>
            </a:pPr>
            <a:r>
              <a:rPr lang="en-US" sz="1800"/>
              <a:t>4</a:t>
            </a:r>
            <a:endParaRPr lang="en-US"/>
          </a:p>
        </p:txBody>
      </p:sp>
      <p:sp>
        <p:nvSpPr>
          <p:cNvPr id="6156" name="Text Box 12"/>
          <p:cNvSpPr txBox="1">
            <a:spLocks noChangeArrowheads="1"/>
          </p:cNvSpPr>
          <p:nvPr/>
        </p:nvSpPr>
        <p:spPr bwMode="auto">
          <a:xfrm>
            <a:off x="2362200" y="3962400"/>
            <a:ext cx="296863" cy="336550"/>
          </a:xfrm>
          <a:prstGeom prst="rect">
            <a:avLst/>
          </a:prstGeom>
          <a:noFill/>
          <a:ln w="9525">
            <a:noFill/>
            <a:miter lim="800000"/>
            <a:headEnd/>
            <a:tailEnd/>
          </a:ln>
        </p:spPr>
        <p:txBody>
          <a:bodyPr wrap="none">
            <a:spAutoFit/>
          </a:bodyPr>
          <a:lstStyle/>
          <a:p>
            <a:r>
              <a:rPr lang="en-US" sz="1600"/>
              <a:t>F</a:t>
            </a:r>
          </a:p>
        </p:txBody>
      </p:sp>
      <p:sp>
        <p:nvSpPr>
          <p:cNvPr id="6157" name="Text Box 13"/>
          <p:cNvSpPr txBox="1">
            <a:spLocks noChangeArrowheads="1"/>
          </p:cNvSpPr>
          <p:nvPr/>
        </p:nvSpPr>
        <p:spPr bwMode="auto">
          <a:xfrm>
            <a:off x="3962400" y="3914775"/>
            <a:ext cx="325438" cy="396875"/>
          </a:xfrm>
          <a:prstGeom prst="rect">
            <a:avLst/>
          </a:prstGeom>
          <a:noFill/>
          <a:ln w="9525">
            <a:noFill/>
            <a:miter lim="800000"/>
            <a:headEnd/>
            <a:tailEnd/>
          </a:ln>
        </p:spPr>
        <p:txBody>
          <a:bodyPr wrap="none">
            <a:spAutoFit/>
          </a:bodyPr>
          <a:lstStyle/>
          <a:p>
            <a:r>
              <a:rPr lang="en-US" sz="2000"/>
              <a:t>F</a:t>
            </a:r>
          </a:p>
        </p:txBody>
      </p:sp>
      <p:sp>
        <p:nvSpPr>
          <p:cNvPr id="6158" name="Text Box 14"/>
          <p:cNvSpPr txBox="1">
            <a:spLocks noChangeArrowheads="1"/>
          </p:cNvSpPr>
          <p:nvPr/>
        </p:nvSpPr>
        <p:spPr bwMode="auto">
          <a:xfrm>
            <a:off x="2819400" y="2895600"/>
            <a:ext cx="307975" cy="336550"/>
          </a:xfrm>
          <a:prstGeom prst="rect">
            <a:avLst/>
          </a:prstGeom>
          <a:noFill/>
          <a:ln w="9525">
            <a:noFill/>
            <a:miter lim="800000"/>
            <a:headEnd/>
            <a:tailEnd/>
          </a:ln>
        </p:spPr>
        <p:txBody>
          <a:bodyPr wrap="none">
            <a:spAutoFit/>
          </a:bodyPr>
          <a:lstStyle/>
          <a:p>
            <a:r>
              <a:rPr lang="en-US" sz="1600"/>
              <a:t>E</a:t>
            </a:r>
            <a:endParaRPr lang="en-US" sz="2000"/>
          </a:p>
        </p:txBody>
      </p:sp>
      <p:sp>
        <p:nvSpPr>
          <p:cNvPr id="6159" name="Text Box 15"/>
          <p:cNvSpPr txBox="1">
            <a:spLocks noChangeArrowheads="1"/>
          </p:cNvSpPr>
          <p:nvPr/>
        </p:nvSpPr>
        <p:spPr bwMode="auto">
          <a:xfrm>
            <a:off x="3352800" y="3962400"/>
            <a:ext cx="442913" cy="336550"/>
          </a:xfrm>
          <a:prstGeom prst="rect">
            <a:avLst/>
          </a:prstGeom>
          <a:noFill/>
          <a:ln w="9525">
            <a:noFill/>
            <a:miter lim="800000"/>
            <a:headEnd/>
            <a:tailEnd/>
          </a:ln>
        </p:spPr>
        <p:txBody>
          <a:bodyPr wrap="none">
            <a:spAutoFit/>
          </a:bodyPr>
          <a:lstStyle/>
          <a:p>
            <a:r>
              <a:rPr lang="en-US" sz="1600"/>
              <a:t>NF</a:t>
            </a:r>
            <a:endParaRPr lang="en-US" sz="2000"/>
          </a:p>
        </p:txBody>
      </p:sp>
      <p:sp>
        <p:nvSpPr>
          <p:cNvPr id="6160" name="Text Box 16"/>
          <p:cNvSpPr txBox="1">
            <a:spLocks noChangeArrowheads="1"/>
          </p:cNvSpPr>
          <p:nvPr/>
        </p:nvSpPr>
        <p:spPr bwMode="auto">
          <a:xfrm>
            <a:off x="4419600" y="2971800"/>
            <a:ext cx="454025" cy="336550"/>
          </a:xfrm>
          <a:prstGeom prst="rect">
            <a:avLst/>
          </a:prstGeom>
          <a:noFill/>
          <a:ln w="9525">
            <a:noFill/>
            <a:miter lim="800000"/>
            <a:headEnd/>
            <a:tailEnd/>
          </a:ln>
        </p:spPr>
        <p:txBody>
          <a:bodyPr wrap="none">
            <a:spAutoFit/>
          </a:bodyPr>
          <a:lstStyle/>
          <a:p>
            <a:r>
              <a:rPr lang="en-US" sz="1600"/>
              <a:t>NE</a:t>
            </a:r>
            <a:endParaRPr lang="en-US" sz="2000"/>
          </a:p>
        </p:txBody>
      </p:sp>
      <p:sp>
        <p:nvSpPr>
          <p:cNvPr id="6161" name="Text Box 17"/>
          <p:cNvSpPr txBox="1">
            <a:spLocks noChangeArrowheads="1"/>
          </p:cNvSpPr>
          <p:nvPr/>
        </p:nvSpPr>
        <p:spPr bwMode="auto">
          <a:xfrm>
            <a:off x="5029200" y="3962400"/>
            <a:ext cx="442913" cy="336550"/>
          </a:xfrm>
          <a:prstGeom prst="rect">
            <a:avLst/>
          </a:prstGeom>
          <a:noFill/>
          <a:ln w="9525">
            <a:noFill/>
            <a:miter lim="800000"/>
            <a:headEnd/>
            <a:tailEnd/>
          </a:ln>
        </p:spPr>
        <p:txBody>
          <a:bodyPr wrap="none">
            <a:spAutoFit/>
          </a:bodyPr>
          <a:lstStyle/>
          <a:p>
            <a:r>
              <a:rPr lang="en-US" sz="1600"/>
              <a:t>NF</a:t>
            </a:r>
            <a:endParaRPr lang="en-US" sz="2000"/>
          </a:p>
        </p:txBody>
      </p:sp>
      <p:sp>
        <p:nvSpPr>
          <p:cNvPr id="6162" name="Text Box 18"/>
          <p:cNvSpPr txBox="1">
            <a:spLocks noChangeArrowheads="1"/>
          </p:cNvSpPr>
          <p:nvPr/>
        </p:nvSpPr>
        <p:spPr bwMode="auto">
          <a:xfrm>
            <a:off x="3124200" y="3581400"/>
            <a:ext cx="1368425" cy="396875"/>
          </a:xfrm>
          <a:prstGeom prst="rect">
            <a:avLst/>
          </a:prstGeom>
          <a:noFill/>
          <a:ln w="9525">
            <a:noFill/>
            <a:miter lim="800000"/>
            <a:headEnd/>
            <a:tailEnd/>
          </a:ln>
        </p:spPr>
        <p:txBody>
          <a:bodyPr wrap="none">
            <a:spAutoFit/>
          </a:bodyPr>
          <a:lstStyle/>
          <a:p>
            <a:r>
              <a:rPr lang="en-US" sz="2000" b="1"/>
              <a:t>Incumbent</a:t>
            </a:r>
            <a:endParaRPr lang="en-US"/>
          </a:p>
        </p:txBody>
      </p:sp>
      <p:sp>
        <p:nvSpPr>
          <p:cNvPr id="6163" name="Text Box 19"/>
          <p:cNvSpPr txBox="1">
            <a:spLocks noChangeArrowheads="1"/>
          </p:cNvSpPr>
          <p:nvPr/>
        </p:nvSpPr>
        <p:spPr bwMode="auto">
          <a:xfrm>
            <a:off x="3581400" y="2438400"/>
            <a:ext cx="1044575" cy="396875"/>
          </a:xfrm>
          <a:prstGeom prst="rect">
            <a:avLst/>
          </a:prstGeom>
          <a:noFill/>
          <a:ln w="9525">
            <a:noFill/>
            <a:miter lim="800000"/>
            <a:headEnd/>
            <a:tailEnd/>
          </a:ln>
        </p:spPr>
        <p:txBody>
          <a:bodyPr wrap="none">
            <a:spAutoFit/>
          </a:bodyPr>
          <a:lstStyle/>
          <a:p>
            <a:r>
              <a:rPr lang="en-US" sz="2000" b="1"/>
              <a:t>Entrant</a:t>
            </a:r>
            <a:endParaRPr lang="en-US"/>
          </a:p>
        </p:txBody>
      </p:sp>
      <p:sp>
        <p:nvSpPr>
          <p:cNvPr id="6164" name="Text Box 20"/>
          <p:cNvSpPr txBox="1">
            <a:spLocks noChangeArrowheads="1"/>
          </p:cNvSpPr>
          <p:nvPr/>
        </p:nvSpPr>
        <p:spPr bwMode="auto">
          <a:xfrm>
            <a:off x="5867400" y="3810000"/>
            <a:ext cx="1585913" cy="581025"/>
          </a:xfrm>
          <a:prstGeom prst="rect">
            <a:avLst/>
          </a:prstGeom>
          <a:noFill/>
          <a:ln w="9525">
            <a:noFill/>
            <a:miter lim="800000"/>
            <a:headEnd/>
            <a:tailEnd/>
          </a:ln>
        </p:spPr>
        <p:txBody>
          <a:bodyPr>
            <a:spAutoFit/>
          </a:bodyPr>
          <a:lstStyle/>
          <a:p>
            <a:r>
              <a:rPr lang="en-US" sz="1600"/>
              <a:t>E=Enter</a:t>
            </a:r>
          </a:p>
          <a:p>
            <a:r>
              <a:rPr lang="en-US" sz="1600"/>
              <a:t>NE=Do not enter</a:t>
            </a:r>
            <a:endParaRPr lang="en-US"/>
          </a:p>
        </p:txBody>
      </p:sp>
      <p:sp>
        <p:nvSpPr>
          <p:cNvPr id="6165" name="Text Box 21"/>
          <p:cNvSpPr txBox="1">
            <a:spLocks noChangeArrowheads="1"/>
          </p:cNvSpPr>
          <p:nvPr/>
        </p:nvSpPr>
        <p:spPr bwMode="auto">
          <a:xfrm>
            <a:off x="3276600" y="4495800"/>
            <a:ext cx="457200" cy="833438"/>
          </a:xfrm>
          <a:prstGeom prst="rect">
            <a:avLst/>
          </a:prstGeom>
          <a:noFill/>
          <a:ln w="53975">
            <a:solidFill>
              <a:srgbClr val="000000"/>
            </a:solidFill>
            <a:miter lim="800000"/>
            <a:headEnd/>
            <a:tailEnd/>
          </a:ln>
        </p:spPr>
        <p:txBody>
          <a:bodyPr>
            <a:spAutoFit/>
          </a:bodyPr>
          <a:lstStyle/>
          <a:p>
            <a:pPr algn="ctr">
              <a:spcBef>
                <a:spcPct val="50000"/>
              </a:spcBef>
            </a:pPr>
            <a:r>
              <a:rPr lang="en-US" sz="1800"/>
              <a:t>1</a:t>
            </a:r>
          </a:p>
          <a:p>
            <a:pPr algn="ctr">
              <a:spcBef>
                <a:spcPct val="50000"/>
              </a:spcBef>
            </a:pPr>
            <a:r>
              <a:rPr lang="en-US" sz="1800"/>
              <a:t> 2</a:t>
            </a:r>
            <a:endParaRPr lang="en-US"/>
          </a:p>
        </p:txBody>
      </p:sp>
      <p:sp>
        <p:nvSpPr>
          <p:cNvPr id="6166" name="Text Box 22"/>
          <p:cNvSpPr txBox="1">
            <a:spLocks noChangeArrowheads="1"/>
          </p:cNvSpPr>
          <p:nvPr/>
        </p:nvSpPr>
        <p:spPr bwMode="auto">
          <a:xfrm>
            <a:off x="3886200" y="4495800"/>
            <a:ext cx="457200" cy="788988"/>
          </a:xfrm>
          <a:prstGeom prst="rect">
            <a:avLst/>
          </a:prstGeom>
          <a:noFill/>
          <a:ln w="9525">
            <a:solidFill>
              <a:srgbClr val="000000"/>
            </a:solidFill>
            <a:miter lim="800000"/>
            <a:headEnd/>
            <a:tailEnd/>
          </a:ln>
        </p:spPr>
        <p:txBody>
          <a:bodyPr>
            <a:spAutoFit/>
          </a:bodyPr>
          <a:lstStyle/>
          <a:p>
            <a:pPr algn="ctr">
              <a:spcBef>
                <a:spcPct val="50000"/>
              </a:spcBef>
            </a:pPr>
            <a:r>
              <a:rPr lang="en-US" sz="1800"/>
              <a:t>0</a:t>
            </a:r>
          </a:p>
          <a:p>
            <a:pPr algn="ctr">
              <a:spcBef>
                <a:spcPct val="50000"/>
              </a:spcBef>
            </a:pPr>
            <a:r>
              <a:rPr lang="en-US" sz="1800"/>
              <a:t> 4</a:t>
            </a:r>
            <a:endParaRPr lang="en-US"/>
          </a:p>
        </p:txBody>
      </p:sp>
      <p:sp>
        <p:nvSpPr>
          <p:cNvPr id="6167" name="Text Box 23"/>
          <p:cNvSpPr txBox="1">
            <a:spLocks noChangeArrowheads="1"/>
          </p:cNvSpPr>
          <p:nvPr/>
        </p:nvSpPr>
        <p:spPr bwMode="auto">
          <a:xfrm>
            <a:off x="2286000" y="4495800"/>
            <a:ext cx="457200" cy="788988"/>
          </a:xfrm>
          <a:prstGeom prst="rect">
            <a:avLst/>
          </a:prstGeom>
          <a:noFill/>
          <a:ln w="9525">
            <a:solidFill>
              <a:srgbClr val="000000"/>
            </a:solidFill>
            <a:miter lim="800000"/>
            <a:headEnd/>
            <a:tailEnd/>
          </a:ln>
        </p:spPr>
        <p:txBody>
          <a:bodyPr>
            <a:spAutoFit/>
          </a:bodyPr>
          <a:lstStyle/>
          <a:p>
            <a:pPr algn="ctr">
              <a:spcBef>
                <a:spcPct val="50000"/>
              </a:spcBef>
            </a:pPr>
            <a:r>
              <a:rPr lang="en-US" sz="1800"/>
              <a:t>-1</a:t>
            </a:r>
          </a:p>
          <a:p>
            <a:pPr algn="ctr">
              <a:spcBef>
                <a:spcPct val="50000"/>
              </a:spcBef>
            </a:pPr>
            <a:r>
              <a:rPr lang="en-US" sz="1800"/>
              <a:t> -1</a:t>
            </a:r>
            <a:endParaRPr lang="en-US"/>
          </a:p>
        </p:txBody>
      </p:sp>
      <p:sp>
        <p:nvSpPr>
          <p:cNvPr id="6168" name="Text Box 24"/>
          <p:cNvSpPr txBox="1">
            <a:spLocks noChangeArrowheads="1"/>
          </p:cNvSpPr>
          <p:nvPr/>
        </p:nvSpPr>
        <p:spPr bwMode="auto">
          <a:xfrm>
            <a:off x="1271588" y="4443413"/>
            <a:ext cx="1055687" cy="825500"/>
          </a:xfrm>
          <a:prstGeom prst="rect">
            <a:avLst/>
          </a:prstGeom>
          <a:noFill/>
          <a:ln w="9525">
            <a:noFill/>
            <a:miter lim="800000"/>
            <a:headEnd/>
            <a:tailEnd/>
          </a:ln>
        </p:spPr>
        <p:txBody>
          <a:bodyPr wrap="none">
            <a:spAutoFit/>
          </a:bodyPr>
          <a:lstStyle/>
          <a:p>
            <a:pPr algn="ctr"/>
            <a:r>
              <a:rPr lang="en-GB" sz="1600"/>
              <a:t>Entrant</a:t>
            </a:r>
          </a:p>
          <a:p>
            <a:pPr algn="ctr"/>
            <a:endParaRPr lang="en-GB" sz="1600"/>
          </a:p>
          <a:p>
            <a:pPr algn="ctr"/>
            <a:r>
              <a:rPr lang="en-GB" sz="1600"/>
              <a:t>Incumbent</a:t>
            </a:r>
          </a:p>
        </p:txBody>
      </p:sp>
      <p:sp>
        <p:nvSpPr>
          <p:cNvPr id="6169" name="Rectangle 25"/>
          <p:cNvSpPr>
            <a:spLocks noGrp="1" noChangeArrowheads="1"/>
          </p:cNvSpPr>
          <p:nvPr>
            <p:ph type="title"/>
          </p:nvPr>
        </p:nvSpPr>
        <p:spPr>
          <a:noFill/>
        </p:spPr>
        <p:txBody>
          <a:bodyPr/>
          <a:lstStyle/>
          <a:p>
            <a:r>
              <a:rPr lang="en-US"/>
              <a:t>Threat not credible</a:t>
            </a:r>
          </a:p>
        </p:txBody>
      </p:sp>
      <p:sp>
        <p:nvSpPr>
          <p:cNvPr id="6170" name="Text Box 26"/>
          <p:cNvSpPr txBox="1">
            <a:spLocks noChangeArrowheads="1"/>
          </p:cNvSpPr>
          <p:nvPr/>
        </p:nvSpPr>
        <p:spPr bwMode="auto">
          <a:xfrm>
            <a:off x="971600" y="1628800"/>
            <a:ext cx="6477000" cy="822325"/>
          </a:xfrm>
          <a:prstGeom prst="rect">
            <a:avLst/>
          </a:prstGeom>
          <a:noFill/>
          <a:ln w="12700">
            <a:noFill/>
            <a:miter lim="800000"/>
            <a:headEnd type="none" w="sm" len="sm"/>
            <a:tailEnd type="none" w="sm" len="sm"/>
          </a:ln>
        </p:spPr>
        <p:txBody>
          <a:bodyPr>
            <a:spAutoFit/>
          </a:bodyPr>
          <a:lstStyle/>
          <a:p>
            <a:pPr>
              <a:spcBef>
                <a:spcPct val="50000"/>
              </a:spcBef>
            </a:pPr>
            <a:r>
              <a:rPr lang="en-US"/>
              <a:t>Problem: entrant moves first, and presents incumbent with a ‘fait accompli’</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US"/>
              <a:t>Problem</a:t>
            </a:r>
          </a:p>
        </p:txBody>
      </p:sp>
      <p:sp>
        <p:nvSpPr>
          <p:cNvPr id="7171" name="Rectangle 5"/>
          <p:cNvSpPr>
            <a:spLocks noGrp="1" noChangeArrowheads="1"/>
          </p:cNvSpPr>
          <p:nvPr>
            <p:ph type="body" idx="1"/>
          </p:nvPr>
        </p:nvSpPr>
        <p:spPr/>
        <p:txBody>
          <a:bodyPr/>
          <a:lstStyle/>
          <a:p>
            <a:r>
              <a:rPr lang="en-US">
                <a:latin typeface="Times New Roman" pitchFamily="18" charset="0"/>
              </a:rPr>
              <a:t>Once entrant is there the incentive is not to fight</a:t>
            </a:r>
          </a:p>
          <a:p>
            <a:pPr lvl="1"/>
            <a:r>
              <a:rPr lang="en-US"/>
              <a:t>Thus the relevant comparison is, conditionally on entry, profits if fight vs. profits if no fight</a:t>
            </a:r>
          </a:p>
          <a:p>
            <a:endParaRPr lang="en-US">
              <a:latin typeface="Times New Roman" pitchFamily="18" charset="0"/>
            </a:endParaRPr>
          </a:p>
          <a:p>
            <a:pPr lvl="1"/>
            <a:r>
              <a:rPr lang="en-US"/>
              <a:t>Multiple examples in Military strategy</a:t>
            </a:r>
          </a:p>
          <a:p>
            <a:pPr lvl="2"/>
            <a:r>
              <a:rPr lang="en-US"/>
              <a:t>Credibility of nuclear  deterrence in cold war?</a:t>
            </a:r>
          </a:p>
          <a:p>
            <a:pPr lvl="2"/>
            <a:r>
              <a:rPr lang="en-US"/>
              <a:t>Credibility of ‘we will not tolerate a nuclear North Korea’ by US President</a:t>
            </a:r>
          </a:p>
          <a:p>
            <a:endParaRPr lang="en-US">
              <a:latin typeface="Times New Roman" pitchFamily="18" charset="0"/>
            </a:endParaRPr>
          </a:p>
          <a:p>
            <a:pPr lvl="1"/>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Solutions</a:t>
            </a:r>
          </a:p>
        </p:txBody>
      </p:sp>
      <p:sp>
        <p:nvSpPr>
          <p:cNvPr id="8195" name="Rectangle 3"/>
          <p:cNvSpPr>
            <a:spLocks noGrp="1" noChangeArrowheads="1"/>
          </p:cNvSpPr>
          <p:nvPr>
            <p:ph type="body" idx="1"/>
          </p:nvPr>
        </p:nvSpPr>
        <p:spPr/>
        <p:txBody>
          <a:bodyPr/>
          <a:lstStyle/>
          <a:p>
            <a:pPr>
              <a:buFontTx/>
              <a:buNone/>
            </a:pPr>
            <a:r>
              <a:rPr lang="en-US"/>
              <a:t>a. Proliferation</a:t>
            </a:r>
          </a:p>
          <a:p>
            <a:pPr>
              <a:buFontTx/>
              <a:buNone/>
            </a:pPr>
            <a:endParaRPr lang="en-US"/>
          </a:p>
          <a:p>
            <a:pPr>
              <a:buFontTx/>
              <a:buNone/>
            </a:pPr>
            <a:r>
              <a:rPr lang="en-US"/>
              <a:t>b. Excess Capacity</a:t>
            </a:r>
          </a:p>
          <a:p>
            <a:endParaRPr lang="en-US"/>
          </a:p>
          <a:p>
            <a:pPr>
              <a:buFontTx/>
              <a:buNone/>
            </a:pPr>
            <a:r>
              <a:rPr lang="en-US"/>
              <a:t>c. Signaling and Reputation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33400" y="0"/>
            <a:ext cx="8153400" cy="1144588"/>
          </a:xfrm>
        </p:spPr>
        <p:txBody>
          <a:bodyPr/>
          <a:lstStyle/>
          <a:p>
            <a:r>
              <a:rPr lang="en-US"/>
              <a:t>a. Deterrence by</a:t>
            </a:r>
            <a:br>
              <a:rPr lang="en-US"/>
            </a:br>
            <a:r>
              <a:rPr lang="en-US"/>
              <a:t>proliferation</a:t>
            </a:r>
          </a:p>
        </p:txBody>
      </p:sp>
      <p:sp>
        <p:nvSpPr>
          <p:cNvPr id="9219" name="Rectangle 1027"/>
          <p:cNvSpPr>
            <a:spLocks noGrp="1" noChangeArrowheads="1"/>
          </p:cNvSpPr>
          <p:nvPr>
            <p:ph type="body" idx="1"/>
          </p:nvPr>
        </p:nvSpPr>
        <p:spPr>
          <a:xfrm>
            <a:off x="228600" y="2590800"/>
            <a:ext cx="4038600" cy="3276600"/>
          </a:xfrm>
        </p:spPr>
        <p:txBody>
          <a:bodyPr/>
          <a:lstStyle/>
          <a:p>
            <a:pPr marL="360363" indent="-360363" defTabSz="958850"/>
            <a:r>
              <a:rPr lang="en-US">
                <a:latin typeface="Times New Roman" pitchFamily="18" charset="0"/>
              </a:rPr>
              <a:t>Consumers are distributed in the product space (circle)</a:t>
            </a:r>
          </a:p>
          <a:p>
            <a:pPr marL="360363" indent="-360363" defTabSz="958850"/>
            <a:r>
              <a:rPr lang="en-US">
                <a:latin typeface="Times New Roman" pitchFamily="18" charset="0"/>
              </a:rPr>
              <a:t>Consumers buy the product with the closest “distance”</a:t>
            </a:r>
          </a:p>
          <a:p>
            <a:pPr marL="360363" indent="-360363" defTabSz="958850"/>
            <a:r>
              <a:rPr lang="en-US">
                <a:latin typeface="Times New Roman" pitchFamily="18" charset="0"/>
              </a:rPr>
              <a:t>Fixed cost only covered by selling to a minimum mass of consumers</a:t>
            </a:r>
          </a:p>
          <a:p>
            <a:pPr marL="360363" indent="-360363" defTabSz="958850"/>
            <a:endParaRPr lang="en-US" sz="1900"/>
          </a:p>
          <a:p>
            <a:pPr marL="360363" indent="-360363" defTabSz="958850"/>
            <a:endParaRPr lang="en-US" sz="1900"/>
          </a:p>
        </p:txBody>
      </p:sp>
      <p:sp>
        <p:nvSpPr>
          <p:cNvPr id="9220" name="Oval 1028"/>
          <p:cNvSpPr>
            <a:spLocks noChangeArrowheads="1"/>
          </p:cNvSpPr>
          <p:nvPr/>
        </p:nvSpPr>
        <p:spPr bwMode="auto">
          <a:xfrm>
            <a:off x="5181600" y="3048000"/>
            <a:ext cx="2667000" cy="2209800"/>
          </a:xfrm>
          <a:prstGeom prst="ellipse">
            <a:avLst/>
          </a:prstGeom>
          <a:noFill/>
          <a:ln w="9525">
            <a:solidFill>
              <a:schemeClr val="tx1"/>
            </a:solidFill>
            <a:round/>
            <a:headEnd/>
            <a:tailEnd/>
          </a:ln>
        </p:spPr>
        <p:txBody>
          <a:bodyPr wrap="none" anchor="ctr"/>
          <a:lstStyle/>
          <a:p>
            <a:endParaRPr lang="en-GB"/>
          </a:p>
        </p:txBody>
      </p:sp>
      <p:sp>
        <p:nvSpPr>
          <p:cNvPr id="9221" name="Text Box 1029"/>
          <p:cNvSpPr txBox="1">
            <a:spLocks noChangeArrowheads="1"/>
          </p:cNvSpPr>
          <p:nvPr/>
        </p:nvSpPr>
        <p:spPr bwMode="auto">
          <a:xfrm>
            <a:off x="4267200" y="2971800"/>
            <a:ext cx="1111250" cy="641350"/>
          </a:xfrm>
          <a:prstGeom prst="rect">
            <a:avLst/>
          </a:prstGeom>
          <a:noFill/>
          <a:ln w="9525">
            <a:noFill/>
            <a:miter lim="800000"/>
            <a:headEnd/>
            <a:tailEnd/>
          </a:ln>
        </p:spPr>
        <p:txBody>
          <a:bodyPr>
            <a:spAutoFit/>
          </a:bodyPr>
          <a:lstStyle/>
          <a:p>
            <a:pPr algn="r"/>
            <a:r>
              <a:rPr lang="en-US" sz="1800"/>
              <a:t>Chocolate</a:t>
            </a:r>
          </a:p>
          <a:p>
            <a:pPr algn="r"/>
            <a:r>
              <a:rPr lang="en-US" sz="1800"/>
              <a:t>Mushy</a:t>
            </a:r>
          </a:p>
        </p:txBody>
      </p:sp>
      <p:sp>
        <p:nvSpPr>
          <p:cNvPr id="9222" name="Text Box 1030"/>
          <p:cNvSpPr txBox="1">
            <a:spLocks noChangeArrowheads="1"/>
          </p:cNvSpPr>
          <p:nvPr/>
        </p:nvSpPr>
        <p:spPr bwMode="auto">
          <a:xfrm>
            <a:off x="7162800" y="2743200"/>
            <a:ext cx="1168400" cy="641350"/>
          </a:xfrm>
          <a:prstGeom prst="rect">
            <a:avLst/>
          </a:prstGeom>
          <a:noFill/>
          <a:ln w="9525">
            <a:noFill/>
            <a:miter lim="800000"/>
            <a:headEnd/>
            <a:tailEnd/>
          </a:ln>
        </p:spPr>
        <p:txBody>
          <a:bodyPr>
            <a:spAutoFit/>
          </a:bodyPr>
          <a:lstStyle/>
          <a:p>
            <a:r>
              <a:rPr lang="en-US" sz="1800"/>
              <a:t>Honey</a:t>
            </a:r>
          </a:p>
          <a:p>
            <a:pPr algn="r"/>
            <a:r>
              <a:rPr lang="en-US" sz="1800"/>
              <a:t>Cherios</a:t>
            </a:r>
          </a:p>
        </p:txBody>
      </p:sp>
      <p:sp>
        <p:nvSpPr>
          <p:cNvPr id="9223" name="Text Box 1031"/>
          <p:cNvSpPr txBox="1">
            <a:spLocks noChangeArrowheads="1"/>
          </p:cNvSpPr>
          <p:nvPr/>
        </p:nvSpPr>
        <p:spPr bwMode="auto">
          <a:xfrm>
            <a:off x="7162800" y="5105400"/>
            <a:ext cx="781050" cy="641350"/>
          </a:xfrm>
          <a:prstGeom prst="rect">
            <a:avLst/>
          </a:prstGeom>
          <a:noFill/>
          <a:ln w="9525">
            <a:noFill/>
            <a:miter lim="800000"/>
            <a:headEnd/>
            <a:tailEnd/>
          </a:ln>
        </p:spPr>
        <p:txBody>
          <a:bodyPr wrap="none">
            <a:spAutoFit/>
          </a:bodyPr>
          <a:lstStyle/>
          <a:p>
            <a:pPr algn="ctr"/>
            <a:r>
              <a:rPr lang="en-US" sz="1800"/>
              <a:t>Corn</a:t>
            </a:r>
          </a:p>
          <a:p>
            <a:pPr algn="ctr"/>
            <a:r>
              <a:rPr lang="en-US" sz="1800"/>
              <a:t>Flakes</a:t>
            </a:r>
          </a:p>
        </p:txBody>
      </p:sp>
      <p:sp>
        <p:nvSpPr>
          <p:cNvPr id="9224" name="Line 1032"/>
          <p:cNvSpPr>
            <a:spLocks noChangeShapeType="1"/>
          </p:cNvSpPr>
          <p:nvPr/>
        </p:nvSpPr>
        <p:spPr bwMode="auto">
          <a:xfrm>
            <a:off x="7162800" y="5029200"/>
            <a:ext cx="76200" cy="152400"/>
          </a:xfrm>
          <a:prstGeom prst="line">
            <a:avLst/>
          </a:prstGeom>
          <a:noFill/>
          <a:ln w="76200">
            <a:solidFill>
              <a:schemeClr val="tx1"/>
            </a:solidFill>
            <a:round/>
            <a:headEnd/>
            <a:tailEnd/>
          </a:ln>
        </p:spPr>
        <p:txBody>
          <a:bodyPr wrap="none" anchor="ctr"/>
          <a:lstStyle/>
          <a:p>
            <a:endParaRPr lang="en-US"/>
          </a:p>
        </p:txBody>
      </p:sp>
      <p:sp>
        <p:nvSpPr>
          <p:cNvPr id="9225" name="Line 1033"/>
          <p:cNvSpPr>
            <a:spLocks noChangeShapeType="1"/>
          </p:cNvSpPr>
          <p:nvPr/>
        </p:nvSpPr>
        <p:spPr bwMode="auto">
          <a:xfrm flipH="1">
            <a:off x="7315200" y="3200400"/>
            <a:ext cx="76200" cy="152400"/>
          </a:xfrm>
          <a:prstGeom prst="line">
            <a:avLst/>
          </a:prstGeom>
          <a:noFill/>
          <a:ln w="76200">
            <a:solidFill>
              <a:schemeClr val="tx1"/>
            </a:solidFill>
            <a:round/>
            <a:headEnd/>
            <a:tailEnd/>
          </a:ln>
        </p:spPr>
        <p:txBody>
          <a:bodyPr wrap="none" anchor="ctr"/>
          <a:lstStyle/>
          <a:p>
            <a:endParaRPr lang="en-US"/>
          </a:p>
        </p:txBody>
      </p:sp>
      <p:sp>
        <p:nvSpPr>
          <p:cNvPr id="9226" name="Line 1034"/>
          <p:cNvSpPr>
            <a:spLocks noChangeShapeType="1"/>
          </p:cNvSpPr>
          <p:nvPr/>
        </p:nvSpPr>
        <p:spPr bwMode="auto">
          <a:xfrm>
            <a:off x="5410200" y="3429000"/>
            <a:ext cx="152400" cy="152400"/>
          </a:xfrm>
          <a:prstGeom prst="line">
            <a:avLst/>
          </a:prstGeom>
          <a:noFill/>
          <a:ln w="76200">
            <a:solidFill>
              <a:schemeClr val="tx1"/>
            </a:solidFill>
            <a:round/>
            <a:headEnd/>
            <a:tailEnd/>
          </a:ln>
        </p:spPr>
        <p:txBody>
          <a:bodyPr wrap="none" anchor="ctr"/>
          <a:lstStyle/>
          <a:p>
            <a:endParaRPr lang="en-US"/>
          </a:p>
        </p:txBody>
      </p:sp>
      <p:sp>
        <p:nvSpPr>
          <p:cNvPr id="9227" name="Line 1035"/>
          <p:cNvSpPr>
            <a:spLocks noChangeShapeType="1"/>
          </p:cNvSpPr>
          <p:nvPr/>
        </p:nvSpPr>
        <p:spPr bwMode="auto">
          <a:xfrm flipV="1">
            <a:off x="6553200" y="2667000"/>
            <a:ext cx="0" cy="1143000"/>
          </a:xfrm>
          <a:prstGeom prst="line">
            <a:avLst/>
          </a:prstGeom>
          <a:noFill/>
          <a:ln w="9525" cap="rnd">
            <a:solidFill>
              <a:schemeClr val="tx1"/>
            </a:solidFill>
            <a:prstDash val="sysDot"/>
            <a:round/>
            <a:headEnd/>
            <a:tailEnd/>
          </a:ln>
        </p:spPr>
        <p:txBody>
          <a:bodyPr wrap="none" anchor="ctr"/>
          <a:lstStyle/>
          <a:p>
            <a:endParaRPr lang="en-US"/>
          </a:p>
        </p:txBody>
      </p:sp>
      <p:sp>
        <p:nvSpPr>
          <p:cNvPr id="9228" name="Line 1036"/>
          <p:cNvSpPr>
            <a:spLocks noChangeShapeType="1"/>
          </p:cNvSpPr>
          <p:nvPr/>
        </p:nvSpPr>
        <p:spPr bwMode="auto">
          <a:xfrm flipV="1">
            <a:off x="4800600" y="5181600"/>
            <a:ext cx="304800" cy="762000"/>
          </a:xfrm>
          <a:prstGeom prst="line">
            <a:avLst/>
          </a:prstGeom>
          <a:noFill/>
          <a:ln w="38100" cmpd="dbl">
            <a:solidFill>
              <a:schemeClr val="tx1"/>
            </a:solidFill>
            <a:round/>
            <a:headEnd/>
            <a:tailEnd type="triangle" w="med" len="med"/>
          </a:ln>
        </p:spPr>
        <p:txBody>
          <a:bodyPr wrap="none" anchor="ctr"/>
          <a:lstStyle/>
          <a:p>
            <a:endParaRPr lang="en-US"/>
          </a:p>
        </p:txBody>
      </p:sp>
      <p:sp>
        <p:nvSpPr>
          <p:cNvPr id="9229" name="Text Box 1037"/>
          <p:cNvSpPr txBox="1">
            <a:spLocks noChangeArrowheads="1"/>
          </p:cNvSpPr>
          <p:nvPr/>
        </p:nvSpPr>
        <p:spPr bwMode="auto">
          <a:xfrm>
            <a:off x="3810000" y="5943600"/>
            <a:ext cx="2286000" cy="641350"/>
          </a:xfrm>
          <a:prstGeom prst="rect">
            <a:avLst/>
          </a:prstGeom>
          <a:noFill/>
          <a:ln w="9525">
            <a:noFill/>
            <a:miter lim="800000"/>
            <a:headEnd/>
            <a:tailEnd/>
          </a:ln>
        </p:spPr>
        <p:txBody>
          <a:bodyPr>
            <a:spAutoFit/>
          </a:bodyPr>
          <a:lstStyle/>
          <a:p>
            <a:pPr algn="ctr"/>
            <a:r>
              <a:rPr lang="en-US" sz="1800"/>
              <a:t>Market share if entry with  Soft Flakes</a:t>
            </a:r>
          </a:p>
        </p:txBody>
      </p:sp>
      <p:sp>
        <p:nvSpPr>
          <p:cNvPr id="9230" name="Line 1038"/>
          <p:cNvSpPr>
            <a:spLocks noChangeShapeType="1"/>
          </p:cNvSpPr>
          <p:nvPr/>
        </p:nvSpPr>
        <p:spPr bwMode="auto">
          <a:xfrm flipV="1">
            <a:off x="6553200" y="1981200"/>
            <a:ext cx="0" cy="3429000"/>
          </a:xfrm>
          <a:prstGeom prst="line">
            <a:avLst/>
          </a:prstGeom>
          <a:noFill/>
          <a:ln w="28575" cap="rnd">
            <a:solidFill>
              <a:schemeClr val="tx1"/>
            </a:solidFill>
            <a:prstDash val="sysDot"/>
            <a:round/>
            <a:headEnd/>
            <a:tailEnd type="triangle" w="med" len="med"/>
          </a:ln>
        </p:spPr>
        <p:txBody>
          <a:bodyPr wrap="none" anchor="ctr"/>
          <a:lstStyle/>
          <a:p>
            <a:endParaRPr lang="en-US"/>
          </a:p>
        </p:txBody>
      </p:sp>
      <p:sp>
        <p:nvSpPr>
          <p:cNvPr id="9231" name="Text Box 1039"/>
          <p:cNvSpPr txBox="1">
            <a:spLocks noChangeArrowheads="1"/>
          </p:cNvSpPr>
          <p:nvPr/>
        </p:nvSpPr>
        <p:spPr bwMode="auto">
          <a:xfrm>
            <a:off x="6553200" y="1981200"/>
            <a:ext cx="1054100" cy="336550"/>
          </a:xfrm>
          <a:prstGeom prst="rect">
            <a:avLst/>
          </a:prstGeom>
          <a:noFill/>
          <a:ln w="9525">
            <a:noFill/>
            <a:miter lim="800000"/>
            <a:headEnd/>
            <a:tailEnd/>
          </a:ln>
        </p:spPr>
        <p:txBody>
          <a:bodyPr wrap="none">
            <a:spAutoFit/>
          </a:bodyPr>
          <a:lstStyle/>
          <a:p>
            <a:r>
              <a:rPr lang="en-US" sz="1600" b="1"/>
              <a:t>Sweetness</a:t>
            </a:r>
          </a:p>
        </p:txBody>
      </p:sp>
      <p:sp>
        <p:nvSpPr>
          <p:cNvPr id="9232" name="Line 1040"/>
          <p:cNvSpPr>
            <a:spLocks noChangeShapeType="1"/>
          </p:cNvSpPr>
          <p:nvPr/>
        </p:nvSpPr>
        <p:spPr bwMode="auto">
          <a:xfrm>
            <a:off x="5029200" y="4191000"/>
            <a:ext cx="3886200" cy="0"/>
          </a:xfrm>
          <a:prstGeom prst="line">
            <a:avLst/>
          </a:prstGeom>
          <a:noFill/>
          <a:ln w="28575" cap="rnd">
            <a:solidFill>
              <a:schemeClr val="tx1"/>
            </a:solidFill>
            <a:prstDash val="sysDot"/>
            <a:round/>
            <a:headEnd/>
            <a:tailEnd type="triangle" w="med" len="med"/>
          </a:ln>
        </p:spPr>
        <p:txBody>
          <a:bodyPr wrap="none" anchor="ctr"/>
          <a:lstStyle/>
          <a:p>
            <a:endParaRPr lang="en-US"/>
          </a:p>
        </p:txBody>
      </p:sp>
      <p:sp>
        <p:nvSpPr>
          <p:cNvPr id="9233" name="Text Box 1041"/>
          <p:cNvSpPr txBox="1">
            <a:spLocks noChangeArrowheads="1"/>
          </p:cNvSpPr>
          <p:nvPr/>
        </p:nvSpPr>
        <p:spPr bwMode="auto">
          <a:xfrm>
            <a:off x="7875588" y="4267200"/>
            <a:ext cx="1268412" cy="336550"/>
          </a:xfrm>
          <a:prstGeom prst="rect">
            <a:avLst/>
          </a:prstGeom>
          <a:noFill/>
          <a:ln w="9525">
            <a:noFill/>
            <a:miter lim="800000"/>
            <a:headEnd/>
            <a:tailEnd/>
          </a:ln>
        </p:spPr>
        <p:txBody>
          <a:bodyPr wrap="none">
            <a:spAutoFit/>
          </a:bodyPr>
          <a:lstStyle/>
          <a:p>
            <a:r>
              <a:rPr lang="en-US" sz="1600" b="1"/>
              <a:t>Crunchiness</a:t>
            </a:r>
          </a:p>
        </p:txBody>
      </p:sp>
      <p:sp>
        <p:nvSpPr>
          <p:cNvPr id="9234" name="Freeform 1042"/>
          <p:cNvSpPr>
            <a:spLocks/>
          </p:cNvSpPr>
          <p:nvPr/>
        </p:nvSpPr>
        <p:spPr bwMode="auto">
          <a:xfrm>
            <a:off x="4953000" y="4495800"/>
            <a:ext cx="1066800" cy="914400"/>
          </a:xfrm>
          <a:custGeom>
            <a:avLst/>
            <a:gdLst>
              <a:gd name="T0" fmla="*/ 0 w 576"/>
              <a:gd name="T1" fmla="*/ 0 h 384"/>
              <a:gd name="T2" fmla="*/ 144 w 576"/>
              <a:gd name="T3" fmla="*/ 288 h 384"/>
              <a:gd name="T4" fmla="*/ 576 w 576"/>
              <a:gd name="T5" fmla="*/ 384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cubicBezTo>
                  <a:pt x="24" y="112"/>
                  <a:pt x="48" y="224"/>
                  <a:pt x="144" y="288"/>
                </a:cubicBezTo>
                <a:cubicBezTo>
                  <a:pt x="240" y="352"/>
                  <a:pt x="504" y="368"/>
                  <a:pt x="576" y="384"/>
                </a:cubicBezTo>
              </a:path>
            </a:pathLst>
          </a:custGeom>
          <a:noFill/>
          <a:ln w="28575">
            <a:solidFill>
              <a:schemeClr val="tx1"/>
            </a:solidFill>
            <a:round/>
            <a:headEnd/>
            <a:tailEnd/>
          </a:ln>
        </p:spPr>
        <p:txBody>
          <a:bodyPr wrap="none" anchor="ctr"/>
          <a:lstStyle/>
          <a:p>
            <a:endParaRPr lang="en-GB"/>
          </a:p>
        </p:txBody>
      </p:sp>
      <p:sp>
        <p:nvSpPr>
          <p:cNvPr id="9235" name="Line 1043"/>
          <p:cNvSpPr>
            <a:spLocks noChangeShapeType="1"/>
          </p:cNvSpPr>
          <p:nvPr/>
        </p:nvSpPr>
        <p:spPr bwMode="auto">
          <a:xfrm>
            <a:off x="6553200" y="4191000"/>
            <a:ext cx="1219200" cy="228600"/>
          </a:xfrm>
          <a:prstGeom prst="line">
            <a:avLst/>
          </a:prstGeom>
          <a:noFill/>
          <a:ln w="9525">
            <a:solidFill>
              <a:schemeClr val="tx1"/>
            </a:solidFill>
            <a:prstDash val="dashDot"/>
            <a:round/>
            <a:headEnd/>
            <a:tailEnd/>
          </a:ln>
        </p:spPr>
        <p:txBody>
          <a:bodyPr wrap="none" anchor="ctr"/>
          <a:lstStyle/>
          <a:p>
            <a:endParaRPr lang="en-US"/>
          </a:p>
        </p:txBody>
      </p:sp>
      <p:sp>
        <p:nvSpPr>
          <p:cNvPr id="9236" name="Line 1044"/>
          <p:cNvSpPr>
            <a:spLocks noChangeShapeType="1"/>
          </p:cNvSpPr>
          <p:nvPr/>
        </p:nvSpPr>
        <p:spPr bwMode="auto">
          <a:xfrm flipH="1" flipV="1">
            <a:off x="6400800" y="3124200"/>
            <a:ext cx="152400" cy="990600"/>
          </a:xfrm>
          <a:prstGeom prst="line">
            <a:avLst/>
          </a:prstGeom>
          <a:noFill/>
          <a:ln w="9525">
            <a:solidFill>
              <a:schemeClr val="tx1"/>
            </a:solidFill>
            <a:prstDash val="dashDot"/>
            <a:round/>
            <a:headEnd/>
            <a:tailEnd/>
          </a:ln>
        </p:spPr>
        <p:txBody>
          <a:bodyPr wrap="none" anchor="ctr"/>
          <a:lstStyle/>
          <a:p>
            <a:endParaRPr lang="en-US"/>
          </a:p>
        </p:txBody>
      </p:sp>
      <p:sp>
        <p:nvSpPr>
          <p:cNvPr id="9237" name="Line 1045"/>
          <p:cNvSpPr>
            <a:spLocks noChangeShapeType="1"/>
          </p:cNvSpPr>
          <p:nvPr/>
        </p:nvSpPr>
        <p:spPr bwMode="auto">
          <a:xfrm flipH="1">
            <a:off x="5562600" y="4191000"/>
            <a:ext cx="990600" cy="685800"/>
          </a:xfrm>
          <a:prstGeom prst="line">
            <a:avLst/>
          </a:prstGeom>
          <a:noFill/>
          <a:ln w="9525">
            <a:solidFill>
              <a:schemeClr val="tx1"/>
            </a:solidFill>
            <a:prstDash val="dashDot"/>
            <a:round/>
            <a:headEnd/>
            <a:tailEnd/>
          </a:ln>
        </p:spPr>
        <p:txBody>
          <a:bodyPr wrap="none" anchor="ct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762000" y="0"/>
            <a:ext cx="7772400" cy="1143000"/>
          </a:xfrm>
        </p:spPr>
        <p:txBody>
          <a:bodyPr/>
          <a:lstStyle/>
          <a:p>
            <a:r>
              <a:rPr lang="en-GB"/>
              <a:t>Proliferation</a:t>
            </a:r>
          </a:p>
        </p:txBody>
      </p:sp>
      <p:sp>
        <p:nvSpPr>
          <p:cNvPr id="10243" name="Rectangle 1027"/>
          <p:cNvSpPr>
            <a:spLocks noGrp="1" noChangeArrowheads="1"/>
          </p:cNvSpPr>
          <p:nvPr>
            <p:ph type="body" idx="1"/>
          </p:nvPr>
        </p:nvSpPr>
        <p:spPr>
          <a:xfrm>
            <a:off x="685800" y="1295400"/>
            <a:ext cx="7772400" cy="5943600"/>
          </a:xfrm>
        </p:spPr>
        <p:txBody>
          <a:bodyPr/>
          <a:lstStyle/>
          <a:p>
            <a:pPr marL="360363" indent="-360363" defTabSz="958850"/>
            <a:r>
              <a:rPr lang="en-GB">
                <a:latin typeface="Times New Roman" pitchFamily="18" charset="0"/>
              </a:rPr>
              <a:t>Fixed cost of selling a variety</a:t>
            </a:r>
          </a:p>
          <a:p>
            <a:pPr marL="777875" lvl="1" indent="-300038" defTabSz="958850"/>
            <a:r>
              <a:rPr lang="en-GB"/>
              <a:t>Packaging, labelling, advertising… </a:t>
            </a:r>
          </a:p>
          <a:p>
            <a:pPr marL="360363" indent="-360363" defTabSz="958850"/>
            <a:endParaRPr lang="en-GB">
              <a:latin typeface="Times New Roman" pitchFamily="18" charset="0"/>
            </a:endParaRPr>
          </a:p>
          <a:p>
            <a:pPr marL="360363" indent="-360363" defTabSz="958850"/>
            <a:r>
              <a:rPr lang="en-GB">
                <a:latin typeface="Times New Roman" pitchFamily="18" charset="0"/>
              </a:rPr>
              <a:t>Without entry threat trade-off between </a:t>
            </a:r>
          </a:p>
          <a:p>
            <a:pPr marL="777875" lvl="1" indent="-300038" defTabSz="958850"/>
            <a:r>
              <a:rPr lang="en-GB"/>
              <a:t>more brands </a:t>
            </a:r>
            <a:r>
              <a:rPr lang="en-GB">
                <a:sym typeface="Symbol" pitchFamily="18" charset="2"/>
              </a:rPr>
              <a:t> higher prices</a:t>
            </a:r>
          </a:p>
          <a:p>
            <a:pPr marL="777875" lvl="1" indent="-300038" defTabSz="958850"/>
            <a:r>
              <a:rPr lang="en-GB">
                <a:sym typeface="Symbol" pitchFamily="18" charset="2"/>
              </a:rPr>
              <a:t>more brands  higher fixed costs</a:t>
            </a:r>
            <a:endParaRPr lang="en-GB"/>
          </a:p>
          <a:p>
            <a:pPr marL="360363" indent="-360363" defTabSz="958850">
              <a:buFontTx/>
              <a:buNone/>
            </a:pPr>
            <a:endParaRPr lang="en-GB"/>
          </a:p>
        </p:txBody>
      </p:sp>
      <p:sp>
        <p:nvSpPr>
          <p:cNvPr id="10244" name="Line 1028"/>
          <p:cNvSpPr>
            <a:spLocks noChangeShapeType="1"/>
          </p:cNvSpPr>
          <p:nvPr/>
        </p:nvSpPr>
        <p:spPr bwMode="auto">
          <a:xfrm>
            <a:off x="1066800" y="3810000"/>
            <a:ext cx="6400800" cy="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10245" name="Text Box 1029"/>
          <p:cNvSpPr txBox="1">
            <a:spLocks noChangeArrowheads="1"/>
          </p:cNvSpPr>
          <p:nvPr/>
        </p:nvSpPr>
        <p:spPr bwMode="auto">
          <a:xfrm>
            <a:off x="1524000" y="40386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1</a:t>
            </a:r>
            <a:endParaRPr lang="en-GB"/>
          </a:p>
        </p:txBody>
      </p:sp>
      <p:sp>
        <p:nvSpPr>
          <p:cNvPr id="10246" name="Text Box 1030"/>
          <p:cNvSpPr txBox="1">
            <a:spLocks noChangeArrowheads="1"/>
          </p:cNvSpPr>
          <p:nvPr/>
        </p:nvSpPr>
        <p:spPr bwMode="auto">
          <a:xfrm>
            <a:off x="3962400" y="40386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2</a:t>
            </a:r>
          </a:p>
        </p:txBody>
      </p:sp>
      <p:sp>
        <p:nvSpPr>
          <p:cNvPr id="10247" name="Text Box 1031"/>
          <p:cNvSpPr txBox="1">
            <a:spLocks noChangeArrowheads="1"/>
          </p:cNvSpPr>
          <p:nvPr/>
        </p:nvSpPr>
        <p:spPr bwMode="auto">
          <a:xfrm>
            <a:off x="6324600" y="39624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3</a:t>
            </a:r>
          </a:p>
        </p:txBody>
      </p:sp>
      <p:sp>
        <p:nvSpPr>
          <p:cNvPr id="10248" name="Line 1032"/>
          <p:cNvSpPr>
            <a:spLocks noChangeShapeType="1"/>
          </p:cNvSpPr>
          <p:nvPr/>
        </p:nvSpPr>
        <p:spPr bwMode="auto">
          <a:xfrm>
            <a:off x="914400" y="6172200"/>
            <a:ext cx="6400800" cy="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10249" name="Text Box 1033"/>
          <p:cNvSpPr txBox="1">
            <a:spLocks noChangeArrowheads="1"/>
          </p:cNvSpPr>
          <p:nvPr/>
        </p:nvSpPr>
        <p:spPr bwMode="auto">
          <a:xfrm>
            <a:off x="1143000" y="61722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1</a:t>
            </a:r>
          </a:p>
        </p:txBody>
      </p:sp>
      <p:sp>
        <p:nvSpPr>
          <p:cNvPr id="10250" name="Text Box 1034"/>
          <p:cNvSpPr txBox="1">
            <a:spLocks noChangeArrowheads="1"/>
          </p:cNvSpPr>
          <p:nvPr/>
        </p:nvSpPr>
        <p:spPr bwMode="auto">
          <a:xfrm>
            <a:off x="1905000" y="61722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2</a:t>
            </a:r>
          </a:p>
        </p:txBody>
      </p:sp>
      <p:sp>
        <p:nvSpPr>
          <p:cNvPr id="10251" name="Text Box 1035"/>
          <p:cNvSpPr txBox="1">
            <a:spLocks noChangeArrowheads="1"/>
          </p:cNvSpPr>
          <p:nvPr/>
        </p:nvSpPr>
        <p:spPr bwMode="auto">
          <a:xfrm>
            <a:off x="7527925" y="4003675"/>
            <a:ext cx="741363" cy="457200"/>
          </a:xfrm>
          <a:prstGeom prst="rect">
            <a:avLst/>
          </a:prstGeom>
          <a:noFill/>
          <a:ln w="12700" cap="sq">
            <a:noFill/>
            <a:miter lim="800000"/>
            <a:headEnd type="none" w="sm" len="sm"/>
            <a:tailEnd type="none" w="sm" len="sm"/>
          </a:ln>
        </p:spPr>
        <p:txBody>
          <a:bodyPr wrap="none">
            <a:spAutoFit/>
          </a:bodyPr>
          <a:lstStyle/>
          <a:p>
            <a:r>
              <a:rPr lang="en-GB"/>
              <a:t>taste</a:t>
            </a:r>
          </a:p>
        </p:txBody>
      </p:sp>
      <p:sp>
        <p:nvSpPr>
          <p:cNvPr id="10252" name="Text Box 1036"/>
          <p:cNvSpPr txBox="1">
            <a:spLocks noChangeArrowheads="1"/>
          </p:cNvSpPr>
          <p:nvPr/>
        </p:nvSpPr>
        <p:spPr bwMode="auto">
          <a:xfrm>
            <a:off x="7527925" y="5908675"/>
            <a:ext cx="741363" cy="457200"/>
          </a:xfrm>
          <a:prstGeom prst="rect">
            <a:avLst/>
          </a:prstGeom>
          <a:noFill/>
          <a:ln w="12700" cap="sq">
            <a:noFill/>
            <a:miter lim="800000"/>
            <a:headEnd type="none" w="sm" len="sm"/>
            <a:tailEnd type="none" w="sm" len="sm"/>
          </a:ln>
        </p:spPr>
        <p:txBody>
          <a:bodyPr wrap="none">
            <a:spAutoFit/>
          </a:bodyPr>
          <a:lstStyle/>
          <a:p>
            <a:r>
              <a:rPr lang="en-GB"/>
              <a:t>taste</a:t>
            </a:r>
          </a:p>
        </p:txBody>
      </p:sp>
      <p:sp>
        <p:nvSpPr>
          <p:cNvPr id="10253" name="Text Box 1037"/>
          <p:cNvSpPr txBox="1">
            <a:spLocks noChangeArrowheads="1"/>
          </p:cNvSpPr>
          <p:nvPr/>
        </p:nvSpPr>
        <p:spPr bwMode="auto">
          <a:xfrm>
            <a:off x="2895600" y="61722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3</a:t>
            </a:r>
          </a:p>
        </p:txBody>
      </p:sp>
      <p:sp>
        <p:nvSpPr>
          <p:cNvPr id="10254" name="Rectangle 1038"/>
          <p:cNvSpPr>
            <a:spLocks noChangeArrowheads="1"/>
          </p:cNvSpPr>
          <p:nvPr/>
        </p:nvSpPr>
        <p:spPr bwMode="auto">
          <a:xfrm>
            <a:off x="3810000" y="61722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4</a:t>
            </a:r>
          </a:p>
        </p:txBody>
      </p:sp>
      <p:sp>
        <p:nvSpPr>
          <p:cNvPr id="10255" name="Rectangle 1039"/>
          <p:cNvSpPr>
            <a:spLocks noChangeArrowheads="1"/>
          </p:cNvSpPr>
          <p:nvPr/>
        </p:nvSpPr>
        <p:spPr bwMode="auto">
          <a:xfrm>
            <a:off x="4724400" y="61722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5</a:t>
            </a:r>
          </a:p>
        </p:txBody>
      </p:sp>
      <p:sp>
        <p:nvSpPr>
          <p:cNvPr id="10256" name="Rectangle 1040"/>
          <p:cNvSpPr>
            <a:spLocks noChangeArrowheads="1"/>
          </p:cNvSpPr>
          <p:nvPr/>
        </p:nvSpPr>
        <p:spPr bwMode="auto">
          <a:xfrm>
            <a:off x="5562600" y="61722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6</a:t>
            </a:r>
          </a:p>
        </p:txBody>
      </p:sp>
      <p:sp>
        <p:nvSpPr>
          <p:cNvPr id="10257" name="Rectangle 1041"/>
          <p:cNvSpPr>
            <a:spLocks noChangeArrowheads="1"/>
          </p:cNvSpPr>
          <p:nvPr/>
        </p:nvSpPr>
        <p:spPr bwMode="auto">
          <a:xfrm>
            <a:off x="6400800" y="6172200"/>
            <a:ext cx="506413" cy="457200"/>
          </a:xfrm>
          <a:prstGeom prst="rect">
            <a:avLst/>
          </a:prstGeom>
          <a:noFill/>
          <a:ln w="12700" cap="sq">
            <a:noFill/>
            <a:miter lim="800000"/>
            <a:headEnd type="none" w="sm" len="sm"/>
            <a:tailEnd type="none" w="sm" len="sm"/>
          </a:ln>
        </p:spPr>
        <p:txBody>
          <a:bodyPr wrap="none">
            <a:spAutoFit/>
          </a:bodyPr>
          <a:lstStyle/>
          <a:p>
            <a:r>
              <a:rPr lang="en-GB"/>
              <a:t>A</a:t>
            </a:r>
            <a:r>
              <a:rPr lang="en-GB" baseline="-25000"/>
              <a:t>7</a:t>
            </a:r>
          </a:p>
        </p:txBody>
      </p:sp>
      <p:sp>
        <p:nvSpPr>
          <p:cNvPr id="10258" name="Text Box 1042"/>
          <p:cNvSpPr txBox="1">
            <a:spLocks noChangeArrowheads="1"/>
          </p:cNvSpPr>
          <p:nvPr/>
        </p:nvSpPr>
        <p:spPr bwMode="auto">
          <a:xfrm>
            <a:off x="990600" y="5181600"/>
            <a:ext cx="6629400" cy="822325"/>
          </a:xfrm>
          <a:prstGeom prst="rect">
            <a:avLst/>
          </a:prstGeom>
          <a:noFill/>
          <a:ln w="12700">
            <a:noFill/>
            <a:miter lim="800000"/>
            <a:headEnd type="none" w="sm" len="sm"/>
            <a:tailEnd type="none" w="sm" len="sm"/>
          </a:ln>
        </p:spPr>
        <p:txBody>
          <a:bodyPr>
            <a:spAutoFit/>
          </a:bodyPr>
          <a:lstStyle/>
          <a:p>
            <a:pPr>
              <a:spcBef>
                <a:spcPct val="50000"/>
              </a:spcBef>
              <a:buFontTx/>
              <a:buChar char="•"/>
            </a:pPr>
            <a:r>
              <a:rPr lang="en-US"/>
              <a:t> Strategically introduce more brands to prevent entry</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11699</TotalTime>
  <Words>2070</Words>
  <Application>Microsoft Office PowerPoint</Application>
  <PresentationFormat>On-screen Show (4:3)</PresentationFormat>
  <Paragraphs>318</Paragraphs>
  <Slides>30</Slides>
  <Notes>30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Century Schoolbook</vt:lpstr>
      <vt:lpstr>Monotype Sorts</vt:lpstr>
      <vt:lpstr>Times New Roman</vt:lpstr>
      <vt:lpstr>Wingdings</vt:lpstr>
      <vt:lpstr>Wingdings 2</vt:lpstr>
      <vt:lpstr>Mirador</vt:lpstr>
      <vt:lpstr>Document</vt:lpstr>
      <vt:lpstr>Session 4: Entry Strategy:  Entry Deterrence and Entry Opportunities RyanAir</vt:lpstr>
      <vt:lpstr>Barriers to Entry What restricts entry? </vt:lpstr>
      <vt:lpstr>Strategic Barriers to entry</vt:lpstr>
      <vt:lpstr>Suppose game was simultaneous</vt:lpstr>
      <vt:lpstr>Threat not credible</vt:lpstr>
      <vt:lpstr>Problem</vt:lpstr>
      <vt:lpstr>Solutions</vt:lpstr>
      <vt:lpstr>a. Deterrence by proliferation</vt:lpstr>
      <vt:lpstr>Proliferation</vt:lpstr>
      <vt:lpstr>Logic</vt:lpstr>
      <vt:lpstr>Examples</vt:lpstr>
      <vt:lpstr>Requirement: Credible Commitment</vt:lpstr>
      <vt:lpstr>b. Use of excess capacity  to deter entry</vt:lpstr>
      <vt:lpstr>Logic of  Excess Capacity</vt:lpstr>
      <vt:lpstr>Requirements</vt:lpstr>
      <vt:lpstr>1. Credibility and Commitment</vt:lpstr>
      <vt:lpstr>2. Asymmetries</vt:lpstr>
      <vt:lpstr>Requirements</vt:lpstr>
      <vt:lpstr>Cost of  Strategy</vt:lpstr>
      <vt:lpstr>c. Signaling to competitors</vt:lpstr>
      <vt:lpstr>Antitrust</vt:lpstr>
      <vt:lpstr>II. Entry opportunities  </vt:lpstr>
      <vt:lpstr>Entry opportunities</vt:lpstr>
      <vt:lpstr>Purpose of Entry Strategy</vt:lpstr>
      <vt:lpstr>Entry Strategies </vt:lpstr>
      <vt:lpstr>Judo Economics</vt:lpstr>
      <vt:lpstr>Tactics  </vt:lpstr>
      <vt:lpstr>Necessary Rule: One price to all </vt:lpstr>
      <vt:lpstr>Risk: what is the real  Scope of Game</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negociación para salvar al Euro: ¿qué implican las propuestas de INET para España?</dc:title>
  <dc:creator>Luis Garicano</dc:creator>
  <cp:lastModifiedBy>Luis Garicano</cp:lastModifiedBy>
  <cp:revision>29</cp:revision>
  <dcterms:created xsi:type="dcterms:W3CDTF">2012-08-30T17:56:18Z</dcterms:created>
  <dcterms:modified xsi:type="dcterms:W3CDTF">2021-01-11T18:08:36Z</dcterms:modified>
</cp:coreProperties>
</file>