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2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10234613" cy="70993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50D63A-351A-4E41-9FE0-E5CEA50B8140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B84DFA3-8CD9-4ED0-AF81-5751DA91C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ABC99DE-F1BC-4F7F-BE7A-784E1B0E7955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14A832F-8637-4A95-8CCD-48A40EFB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0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A1A6-C4A7-4973-806A-C9B3D7FA6C4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90888" y="523875"/>
            <a:ext cx="3575050" cy="26812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8558" y="3380796"/>
            <a:ext cx="7585932" cy="320577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2D023-6072-46F3-8A87-56E9C3F07775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08407-CB3E-4829-97FD-C508E9AACE41}" type="slidenum">
              <a:rPr lang="en-US"/>
              <a:pPr/>
              <a:t>11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C044D-7528-41D0-9171-B744B318C56D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3875"/>
            <a:ext cx="3568700" cy="26765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2633" y="3374750"/>
            <a:ext cx="7569349" cy="3201024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0557D-BD7B-4CD5-93EA-A33FB1E40316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55975" y="547688"/>
            <a:ext cx="3527425" cy="26447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89D08-411B-4B0D-BE0B-DACE5DC3B247}" type="slidenum">
              <a:rPr lang="en-US"/>
              <a:pPr/>
              <a:t>14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D1511-2CFE-4468-95AB-B999E4110414}" type="slidenum">
              <a:rPr lang="en-US"/>
              <a:pPr/>
              <a:t>15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22288"/>
            <a:ext cx="3578225" cy="2682875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8832" y="3379518"/>
            <a:ext cx="7584416" cy="320663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12C7E-3E27-40D2-A0F7-1AD425040CF4}" type="slidenum">
              <a:rPr lang="en-US"/>
              <a:pPr/>
              <a:t>16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22288"/>
            <a:ext cx="3578225" cy="2682875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8832" y="3379518"/>
            <a:ext cx="7584416" cy="320663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7EA72-9BBB-4FDB-8563-B79B438B720F}" type="slidenum">
              <a:rPr lang="en-US"/>
              <a:pPr/>
              <a:t>17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CC1F0-1DE7-4E45-81C9-C7497674CCE1}" type="slidenum">
              <a:rPr lang="en-US"/>
              <a:pPr/>
              <a:t>18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B1D69-94AF-45DC-BE1C-FEAB988571DF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51237" cy="266223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006" y="3372911"/>
            <a:ext cx="8188606" cy="3193418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BFB37-0AF9-4502-9752-57C3975EA344}" type="slidenum">
              <a:rPr lang="en-US"/>
              <a:pPr/>
              <a:t>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8060B-3D35-4821-BB1D-D0C8F6B86A13}" type="slidenum">
              <a:rPr lang="en-US"/>
              <a:pPr/>
              <a:t>20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A727E-F620-46F4-8838-8D7ABE6674DC}" type="slidenum">
              <a:rPr lang="en-US"/>
              <a:pPr/>
              <a:t>21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43849-92E6-481B-A7E2-1BB4CB31099B}" type="slidenum">
              <a:rPr lang="en-US"/>
              <a:pPr/>
              <a:t>22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2237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296" y="3372912"/>
            <a:ext cx="7502026" cy="319451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00C56-05FC-4544-BD5D-D74CB53DA2CB}" type="slidenum">
              <a:rPr lang="en-US"/>
              <a:pPr/>
              <a:t>23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8F453-C247-427D-80C9-3564F05E8825}" type="slidenum">
              <a:rPr lang="en-US"/>
              <a:pPr/>
              <a:t>24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2237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296" y="3372912"/>
            <a:ext cx="7502026" cy="3194519"/>
          </a:xfrm>
        </p:spPr>
        <p:txBody>
          <a:bodyPr/>
          <a:lstStyle/>
          <a:p>
            <a:endParaRPr lang="en-US"/>
          </a:p>
          <a:p>
            <a:r>
              <a:rPr lang="en-US"/>
              <a:t>Talk about rules and Paul Milgrom.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E2333-FA13-482F-BD44-6FF64E784C95}" type="slidenum">
              <a:rPr lang="en-US"/>
              <a:pPr/>
              <a:t>25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22288"/>
            <a:ext cx="3578225" cy="2682875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8832" y="3379518"/>
            <a:ext cx="7584416" cy="320663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B1EBB-F7E2-4794-B918-A0C758F8D8A2}" type="slidenum">
              <a:rPr lang="en-US"/>
              <a:pPr/>
              <a:t>26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2E871-B8F5-4C7F-AD7E-DBDD516F6560}" type="slidenum">
              <a:rPr lang="en-US"/>
              <a:pPr/>
              <a:t>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2DD68-A6F3-4F9A-880B-F96285B45555}" type="slidenum">
              <a:rPr lang="en-US"/>
              <a:pPr/>
              <a:t>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295C2-6195-470E-BA89-07378C9AD8F1}" type="slidenum">
              <a:rPr lang="en-US"/>
              <a:pPr/>
              <a:t>5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34F59-34A1-40D4-A968-3E027D894964}" type="slidenum">
              <a:rPr lang="en-US"/>
              <a:pPr/>
              <a:t>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B65D1-324C-4D8A-8F60-C61CCB6B49C0}" type="slidenum">
              <a:rPr lang="en-US"/>
              <a:pPr/>
              <a:t>7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53214-B10B-4C04-9465-373A46EB903B}" type="slidenum">
              <a:rPr lang="en-US"/>
              <a:pPr/>
              <a:t>8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A6F34-18D3-4A5F-A89D-75C6A2A371EF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28 Marcador de número de diapositiva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D9A4-CBC9-4DAF-8E18-79E405B03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BA944B-8862-40AA-8ED6-54ADB4EAD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6C62-1D92-47D8-A167-0C0A4AD24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D847-0469-4F2A-B5CB-25042EA86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97D008-1F53-445E-A80F-F7B2EB1E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E166-FE50-421B-AEF4-D4DC954C8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2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DB3DC-73E2-4131-B518-E557F4D6F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15" r:id="rId3"/>
    <p:sldLayoutId id="2147483916" r:id="rId4"/>
    <p:sldLayoutId id="2147483920" r:id="rId5"/>
    <p:sldLayoutId id="214748391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7174" name="5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Competitive Strategy</a:t>
            </a:r>
          </a:p>
          <a:p>
            <a:r>
              <a:rPr lang="en-US" b="0"/>
              <a:t>Luis Garicano</a:t>
            </a:r>
            <a:br>
              <a:rPr lang="en-US" b="0"/>
            </a:br>
            <a:endParaRPr lang="en-US" b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sz="2400"/>
              <a:t>Session </a:t>
            </a:r>
            <a:r>
              <a:rPr lang="en-US" sz="2400" dirty="0"/>
              <a:t>5</a:t>
            </a:r>
            <a:r>
              <a:rPr lang="en-US" sz="2400"/>
              <a:t>. </a:t>
            </a:r>
            <a:r>
              <a:rPr lang="en-US" sz="2400" dirty="0"/>
              <a:t>Capturing and creating value in the vertical chain. Bargaining.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sz="2400" i="1" dirty="0"/>
              <a:t>Cola Wars. Shimano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Shaping  the game: Added Values (3)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What you get is based on your added value </a:t>
            </a:r>
          </a:p>
          <a:p>
            <a:pPr lvl="1"/>
            <a:endParaRPr lang="en-US"/>
          </a:p>
          <a:p>
            <a:pPr lvl="2" algn="ctr">
              <a:buFontTx/>
              <a:buNone/>
            </a:pPr>
            <a:r>
              <a:rPr lang="en-US"/>
              <a:t>Added value </a:t>
            </a:r>
          </a:p>
          <a:p>
            <a:pPr lvl="2" algn="ctr">
              <a:buFontTx/>
              <a:buNone/>
            </a:pPr>
            <a:r>
              <a:rPr lang="en-US"/>
              <a:t>= </a:t>
            </a:r>
          </a:p>
          <a:p>
            <a:pPr lvl="2" algn="ctr">
              <a:buFontTx/>
              <a:buNone/>
            </a:pPr>
            <a:r>
              <a:rPr lang="en-US"/>
              <a:t>total value with you minus total value without you</a:t>
            </a:r>
          </a:p>
          <a:p>
            <a:pPr lvl="2">
              <a:buFontTx/>
              <a:buNone/>
            </a:pPr>
            <a:endParaRPr lang="en-US"/>
          </a:p>
          <a:p>
            <a:pPr lvl="1"/>
            <a:r>
              <a:rPr lang="en-US"/>
              <a:t>Put yourself in the shoes of others to see what you bring to them</a:t>
            </a:r>
          </a:p>
          <a:p>
            <a:pPr lvl="1"/>
            <a:endParaRPr lang="en-US" i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Shaping  the game: Added Values (4)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IN cards game (1):</a:t>
            </a:r>
          </a:p>
          <a:p>
            <a:pPr lvl="2"/>
            <a:r>
              <a:rPr lang="en-US"/>
              <a:t>A’s added  value is $2,600 </a:t>
            </a:r>
          </a:p>
          <a:p>
            <a:pPr lvl="2"/>
            <a:r>
              <a:rPr lang="en-US"/>
              <a:t>Each person with a black card has added value of $100</a:t>
            </a:r>
          </a:p>
          <a:p>
            <a:pPr lvl="2"/>
            <a:r>
              <a:rPr lang="en-US"/>
              <a:t>Their total added value is $2,600</a:t>
            </a:r>
          </a:p>
          <a:p>
            <a:pPr lvl="2"/>
            <a:r>
              <a:rPr lang="en-US"/>
              <a:t>The game is symmetric</a:t>
            </a:r>
          </a:p>
          <a:p>
            <a:pPr lvl="1"/>
            <a:endParaRPr lang="en-US"/>
          </a:p>
          <a:p>
            <a:pPr lvl="1"/>
            <a:r>
              <a:rPr lang="en-US"/>
              <a:t>In cards game (2):</a:t>
            </a:r>
          </a:p>
          <a:p>
            <a:pPr lvl="2"/>
            <a:r>
              <a:rPr lang="en-US"/>
              <a:t>A’s added value is $2,300</a:t>
            </a:r>
          </a:p>
          <a:p>
            <a:pPr lvl="2"/>
            <a:r>
              <a:rPr lang="en-US"/>
              <a:t>Each person with a black card has a 0 added value</a:t>
            </a:r>
          </a:p>
          <a:p>
            <a:pPr lvl="2"/>
            <a:r>
              <a:rPr lang="en-US"/>
              <a:t>A does much better!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Added by a player: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A player (e.g. a firm) cannot take more than its value added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What a player gets is based on his added value 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dirty="0">
              <a:latin typeface="Arial" pitchFamily="34" charset="0"/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dirty="0">
              <a:latin typeface="Arial" pitchFamily="34" charset="0"/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dirty="0">
                <a:latin typeface="Arial" pitchFamily="34" charset="0"/>
              </a:rPr>
              <a:t>				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dirty="0">
                <a:latin typeface="Arial" pitchFamily="34" charset="0"/>
              </a:rPr>
              <a:t>total value 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dirty="0">
                <a:latin typeface="Arial" pitchFamily="34" charset="0"/>
              </a:rPr>
              <a:t>with you</a:t>
            </a:r>
          </a:p>
          <a:p>
            <a:pPr lvl="2" algn="ctr">
              <a:lnSpc>
                <a:spcPct val="90000"/>
              </a:lnSpc>
              <a:buFontTx/>
              <a:buNone/>
            </a:pPr>
            <a:endParaRPr lang="en-US" dirty="0">
              <a:latin typeface="Arial" pitchFamily="34" charset="0"/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dirty="0">
              <a:latin typeface="Arial" pitchFamily="34" charset="0"/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dirty="0">
                <a:latin typeface="Arial" pitchFamily="34" charset="0"/>
              </a:rPr>
              <a:t>				</a:t>
            </a:r>
            <a:endParaRPr lang="en-US" i="1" dirty="0">
              <a:latin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2" y="58052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value added             Total value with you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804248" y="573325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minus total value without you</a:t>
            </a:r>
          </a:p>
        </p:txBody>
      </p:sp>
      <p:sp>
        <p:nvSpPr>
          <p:cNvPr id="9" name="8 Elipse"/>
          <p:cNvSpPr/>
          <p:nvPr/>
        </p:nvSpPr>
        <p:spPr>
          <a:xfrm>
            <a:off x="3707904" y="4221088"/>
            <a:ext cx="1512168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Circular"/>
          <p:cNvSpPr/>
          <p:nvPr/>
        </p:nvSpPr>
        <p:spPr>
          <a:xfrm>
            <a:off x="6732240" y="4149080"/>
            <a:ext cx="1440160" cy="1296144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2 Forma libre"/>
          <p:cNvSpPr/>
          <p:nvPr/>
        </p:nvSpPr>
        <p:spPr>
          <a:xfrm>
            <a:off x="1619672" y="4365104"/>
            <a:ext cx="672029" cy="627961"/>
          </a:xfrm>
          <a:custGeom>
            <a:avLst/>
            <a:gdLst>
              <a:gd name="connsiteX0" fmla="*/ 0 w 672029"/>
              <a:gd name="connsiteY0" fmla="*/ 0 h 627961"/>
              <a:gd name="connsiteX1" fmla="*/ 11017 w 672029"/>
              <a:gd name="connsiteY1" fmla="*/ 627961 h 627961"/>
              <a:gd name="connsiteX2" fmla="*/ 11017 w 672029"/>
              <a:gd name="connsiteY2" fmla="*/ 627961 h 627961"/>
              <a:gd name="connsiteX3" fmla="*/ 672029 w 672029"/>
              <a:gd name="connsiteY3" fmla="*/ 605928 h 627961"/>
              <a:gd name="connsiteX4" fmla="*/ 605928 w 672029"/>
              <a:gd name="connsiteY4" fmla="*/ 418641 h 627961"/>
              <a:gd name="connsiteX5" fmla="*/ 429658 w 672029"/>
              <a:gd name="connsiteY5" fmla="*/ 187287 h 627961"/>
              <a:gd name="connsiteX6" fmla="*/ 0 w 672029"/>
              <a:gd name="connsiteY6" fmla="*/ 0 h 62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029" h="627961">
                <a:moveTo>
                  <a:pt x="0" y="0"/>
                </a:moveTo>
                <a:lnTo>
                  <a:pt x="11017" y="627961"/>
                </a:lnTo>
                <a:lnTo>
                  <a:pt x="11017" y="627961"/>
                </a:lnTo>
                <a:lnTo>
                  <a:pt x="672029" y="605928"/>
                </a:lnTo>
                <a:lnTo>
                  <a:pt x="605928" y="418641"/>
                </a:lnTo>
                <a:lnTo>
                  <a:pt x="429658" y="1872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uadroTexto"/>
          <p:cNvSpPr txBox="1"/>
          <p:nvPr/>
        </p:nvSpPr>
        <p:spPr>
          <a:xfrm>
            <a:off x="2555776" y="46531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24128" y="46531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Capture and Added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dirty="0">
                <a:latin typeface="Arial" pitchFamily="34" charset="0"/>
              </a:rPr>
              <a:t>Value added is </a:t>
            </a:r>
            <a:r>
              <a:rPr lang="en-US" sz="2400" i="1" dirty="0">
                <a:latin typeface="Arial" pitchFamily="34" charset="0"/>
              </a:rPr>
              <a:t>not</a:t>
            </a:r>
            <a:r>
              <a:rPr lang="en-US" sz="2400" dirty="0">
                <a:latin typeface="Arial" pitchFamily="34" charset="0"/>
              </a:rPr>
              <a:t> simply WTP – Cost</a:t>
            </a:r>
          </a:p>
          <a:p>
            <a:pPr lvl="1">
              <a:buNone/>
            </a:pPr>
            <a:r>
              <a:rPr lang="en-US" sz="2000" dirty="0">
                <a:latin typeface="Arial" pitchFamily="34" charset="0"/>
              </a:rPr>
              <a:t>It is the wedge between those, and the (WTP – Cost) of my rivals!</a:t>
            </a:r>
          </a:p>
          <a:p>
            <a:pPr lvl="2"/>
            <a:r>
              <a:rPr lang="en-US" sz="2000" dirty="0">
                <a:latin typeface="Arial" pitchFamily="34" charset="0"/>
              </a:rPr>
              <a:t>Example: Holland Sweetener entry in sweetener market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For value added, it is crucial who else is there: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if  rivals can produce the same quality at a lower cost, or attain better quality at same cost , then my value added is 0</a:t>
            </a:r>
          </a:p>
          <a:p>
            <a:pPr>
              <a:buFontTx/>
              <a:buNone/>
            </a:pPr>
            <a:r>
              <a:rPr lang="en-US" sz="2400" dirty="0"/>
              <a:t>		</a:t>
            </a:r>
            <a:r>
              <a:rPr lang="en-US" sz="2400" i="1" dirty="0"/>
              <a:t>even if I create a huge value, that is even if </a:t>
            </a:r>
          </a:p>
          <a:p>
            <a:pPr>
              <a:buFontTx/>
              <a:buNone/>
            </a:pPr>
            <a:r>
              <a:rPr lang="en-US" sz="2400" i="1" dirty="0"/>
              <a:t>		WTP-Cost is huge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To capture value, need uniqueness!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	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I. Capturing value</a:t>
            </a:r>
          </a:p>
          <a:p>
            <a:pPr>
              <a:buFontTx/>
              <a:buNone/>
            </a:pPr>
            <a:r>
              <a:rPr lang="en-US"/>
              <a:t>	How to structure the game to ensure value capture</a:t>
            </a:r>
          </a:p>
          <a:p>
            <a:pPr>
              <a:buFontTx/>
              <a:buNone/>
            </a:pPr>
            <a:r>
              <a:rPr lang="en-US"/>
              <a:t>	PARTS!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II. To capture or to create? </a:t>
            </a:r>
          </a:p>
          <a:p>
            <a:pPr>
              <a:buFontTx/>
              <a:buNone/>
            </a:pPr>
            <a:r>
              <a:rPr lang="en-US"/>
              <a:t>	Cooperation is often important	</a:t>
            </a:r>
          </a:p>
          <a:p>
            <a:pPr>
              <a:buFontTx/>
              <a:buNone/>
            </a:pPr>
            <a:r>
              <a:rPr lang="en-US"/>
              <a:t>	Particularly when specific investments matter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II. To Capture or to Create?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600"/>
              <a:t>Traditional industry analysis (5 Forces) focuses on value capture. </a:t>
            </a:r>
          </a:p>
          <a:p>
            <a:pPr lvl="2">
              <a:lnSpc>
                <a:spcPct val="90000"/>
              </a:lnSpc>
            </a:pPr>
            <a:r>
              <a:rPr lang="en-US" sz="2600"/>
              <a:t> The better able are incumbents to exert power over their exchange partners, the better.</a:t>
            </a:r>
          </a:p>
          <a:p>
            <a:pPr lvl="2"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</a:pPr>
            <a:r>
              <a:rPr lang="en-US" sz="2600" i="1"/>
              <a:t>But this assumes:</a:t>
            </a:r>
          </a:p>
          <a:p>
            <a:pPr lvl="2">
              <a:lnSpc>
                <a:spcPct val="90000"/>
              </a:lnSpc>
            </a:pPr>
            <a:r>
              <a:rPr lang="en-US" sz="2600"/>
              <a:t>A fixed PIE.</a:t>
            </a:r>
          </a:p>
          <a:p>
            <a:pPr lvl="2">
              <a:lnSpc>
                <a:spcPct val="90000"/>
              </a:lnSpc>
            </a:pPr>
            <a:r>
              <a:rPr lang="en-US" sz="2600"/>
              <a:t>Acting to capture value does not impact value created.</a:t>
            </a:r>
          </a:p>
          <a:p>
            <a:pPr lvl="1"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To Capture or to Create?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/>
              <a:t>In reality: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PIE growth is obviously desirable.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Acting to capture value may </a:t>
            </a:r>
            <a:r>
              <a:rPr lang="en-US" sz="2400" b="1"/>
              <a:t>lower</a:t>
            </a:r>
            <a:r>
              <a:rPr lang="en-US" sz="2400"/>
              <a:t> value created.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In particular: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vertical ‘architect’ often must give up power in order to give weaker members of the chain sufficient incentives to make </a:t>
            </a:r>
            <a:r>
              <a:rPr lang="en-US" sz="2400" i="1"/>
              <a:t>relationship</a:t>
            </a:r>
            <a:r>
              <a:rPr lang="en-US" sz="2400"/>
              <a:t> or </a:t>
            </a:r>
            <a:r>
              <a:rPr lang="en-US" sz="2400" i="1"/>
              <a:t>chain</a:t>
            </a:r>
            <a:r>
              <a:rPr lang="en-US" sz="2400"/>
              <a:t>-specific investments.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This is the case when the supply and purchase relations are repeated.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Problem: Hold up 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Those who make relation specific investments must be protected from expropriation.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226324" name="Text Box 20"/>
          <p:cNvSpPr txBox="1">
            <a:spLocks noChangeArrowheads="1"/>
          </p:cNvSpPr>
          <p:nvPr/>
        </p:nvSpPr>
        <p:spPr bwMode="auto">
          <a:xfrm>
            <a:off x="2133600" y="44958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Expropriate</a:t>
            </a:r>
          </a:p>
        </p:txBody>
      </p:sp>
      <p:sp>
        <p:nvSpPr>
          <p:cNvPr id="226326" name="Line 22"/>
          <p:cNvSpPr>
            <a:spLocks noChangeShapeType="1"/>
          </p:cNvSpPr>
          <p:nvPr/>
        </p:nvSpPr>
        <p:spPr bwMode="auto">
          <a:xfrm flipH="1">
            <a:off x="4291013" y="4495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27" name="Line 23"/>
          <p:cNvSpPr>
            <a:spLocks noChangeShapeType="1"/>
          </p:cNvSpPr>
          <p:nvPr/>
        </p:nvSpPr>
        <p:spPr bwMode="auto">
          <a:xfrm>
            <a:off x="3452813" y="4495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29" name="Oval 25"/>
          <p:cNvSpPr>
            <a:spLocks noChangeArrowheads="1"/>
          </p:cNvSpPr>
          <p:nvPr/>
        </p:nvSpPr>
        <p:spPr bwMode="auto">
          <a:xfrm>
            <a:off x="3986213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30" name="Oval 26"/>
          <p:cNvSpPr>
            <a:spLocks noChangeArrowheads="1"/>
          </p:cNvSpPr>
          <p:nvPr/>
        </p:nvSpPr>
        <p:spPr bwMode="auto">
          <a:xfrm>
            <a:off x="3148013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31" name="Oval 27"/>
          <p:cNvSpPr>
            <a:spLocks noChangeArrowheads="1"/>
          </p:cNvSpPr>
          <p:nvPr/>
        </p:nvSpPr>
        <p:spPr bwMode="auto">
          <a:xfrm>
            <a:off x="4748213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32" name="Line 28"/>
          <p:cNvSpPr>
            <a:spLocks noChangeShapeType="1"/>
          </p:cNvSpPr>
          <p:nvPr/>
        </p:nvSpPr>
        <p:spPr bwMode="auto">
          <a:xfrm flipH="1">
            <a:off x="3452813" y="3657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33" name="Line 29"/>
          <p:cNvSpPr>
            <a:spLocks noChangeShapeType="1"/>
          </p:cNvSpPr>
          <p:nvPr/>
        </p:nvSpPr>
        <p:spPr bwMode="auto">
          <a:xfrm>
            <a:off x="4367213" y="3657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34" name="Line 30"/>
          <p:cNvSpPr>
            <a:spLocks noChangeShapeType="1"/>
          </p:cNvSpPr>
          <p:nvPr/>
        </p:nvSpPr>
        <p:spPr bwMode="auto">
          <a:xfrm flipH="1">
            <a:off x="2767013" y="4495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35" name="Line 31"/>
          <p:cNvSpPr>
            <a:spLocks noChangeShapeType="1"/>
          </p:cNvSpPr>
          <p:nvPr/>
        </p:nvSpPr>
        <p:spPr bwMode="auto">
          <a:xfrm>
            <a:off x="5053013" y="4495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36" name="Text Box 32"/>
          <p:cNvSpPr txBox="1">
            <a:spLocks noChangeArrowheads="1"/>
          </p:cNvSpPr>
          <p:nvPr/>
        </p:nvSpPr>
        <p:spPr bwMode="auto">
          <a:xfrm>
            <a:off x="5281613" y="5029200"/>
            <a:ext cx="4572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1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1</a:t>
            </a:r>
            <a:endParaRPr lang="en-US" sz="2400"/>
          </a:p>
        </p:txBody>
      </p: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3886200" y="44196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Expropriate</a:t>
            </a:r>
            <a:r>
              <a:rPr lang="en-US" sz="2000"/>
              <a:t>.</a:t>
            </a:r>
          </a:p>
        </p:txBody>
      </p:sp>
      <p:sp>
        <p:nvSpPr>
          <p:cNvPr id="226338" name="Text Box 34"/>
          <p:cNvSpPr txBox="1">
            <a:spLocks noChangeArrowheads="1"/>
          </p:cNvSpPr>
          <p:nvPr/>
        </p:nvSpPr>
        <p:spPr bwMode="auto">
          <a:xfrm>
            <a:off x="3352800" y="4495800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Fair</a:t>
            </a:r>
            <a:endParaRPr lang="en-US" sz="2000"/>
          </a:p>
        </p:txBody>
      </p:sp>
      <p:sp>
        <p:nvSpPr>
          <p:cNvPr id="226339" name="Text Box 35"/>
          <p:cNvSpPr txBox="1">
            <a:spLocks noChangeArrowheads="1"/>
          </p:cNvSpPr>
          <p:nvPr/>
        </p:nvSpPr>
        <p:spPr bwMode="auto">
          <a:xfrm>
            <a:off x="4724400" y="3657600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Invest</a:t>
            </a:r>
            <a:endParaRPr lang="en-US" sz="2000"/>
          </a:p>
        </p:txBody>
      </p:sp>
      <p:sp>
        <p:nvSpPr>
          <p:cNvPr id="226340" name="Text Box 36"/>
          <p:cNvSpPr txBox="1">
            <a:spLocks noChangeArrowheads="1"/>
          </p:cNvSpPr>
          <p:nvPr/>
        </p:nvSpPr>
        <p:spPr bwMode="auto">
          <a:xfrm>
            <a:off x="5281613" y="4495800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Fair</a:t>
            </a:r>
            <a:endParaRPr lang="en-US" sz="2000"/>
          </a:p>
        </p:txBody>
      </p:sp>
      <p:sp>
        <p:nvSpPr>
          <p:cNvPr id="226341" name="Text Box 37"/>
          <p:cNvSpPr txBox="1">
            <a:spLocks noChangeArrowheads="1"/>
          </p:cNvSpPr>
          <p:nvPr/>
        </p:nvSpPr>
        <p:spPr bwMode="auto">
          <a:xfrm>
            <a:off x="3505200" y="4114800"/>
            <a:ext cx="124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Big buyer</a:t>
            </a:r>
            <a:endParaRPr lang="en-US" sz="2400"/>
          </a:p>
        </p:txBody>
      </p:sp>
      <p:sp>
        <p:nvSpPr>
          <p:cNvPr id="226342" name="Text Box 38"/>
          <p:cNvSpPr txBox="1">
            <a:spLocks noChangeArrowheads="1"/>
          </p:cNvSpPr>
          <p:nvPr/>
        </p:nvSpPr>
        <p:spPr bwMode="auto">
          <a:xfrm>
            <a:off x="3833813" y="2971800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</a:t>
            </a:r>
            <a:endParaRPr lang="en-US" sz="2400"/>
          </a:p>
        </p:txBody>
      </p:sp>
      <p:sp>
        <p:nvSpPr>
          <p:cNvPr id="226344" name="Text Box 40"/>
          <p:cNvSpPr txBox="1">
            <a:spLocks noChangeArrowheads="1"/>
          </p:cNvSpPr>
          <p:nvPr/>
        </p:nvSpPr>
        <p:spPr bwMode="auto">
          <a:xfrm>
            <a:off x="3529013" y="5029200"/>
            <a:ext cx="4572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 0</a:t>
            </a:r>
            <a:endParaRPr lang="en-US" sz="2400"/>
          </a:p>
        </p:txBody>
      </p:sp>
      <p:sp>
        <p:nvSpPr>
          <p:cNvPr id="226345" name="Text Box 41"/>
          <p:cNvSpPr txBox="1">
            <a:spLocks noChangeArrowheads="1"/>
          </p:cNvSpPr>
          <p:nvPr/>
        </p:nvSpPr>
        <p:spPr bwMode="auto">
          <a:xfrm>
            <a:off x="4138613" y="5029200"/>
            <a:ext cx="457200" cy="78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-1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 2</a:t>
            </a:r>
            <a:endParaRPr lang="en-US" sz="2400"/>
          </a:p>
        </p:txBody>
      </p:sp>
      <p:sp>
        <p:nvSpPr>
          <p:cNvPr id="226346" name="Text Box 42"/>
          <p:cNvSpPr txBox="1">
            <a:spLocks noChangeArrowheads="1"/>
          </p:cNvSpPr>
          <p:nvPr/>
        </p:nvSpPr>
        <p:spPr bwMode="auto">
          <a:xfrm>
            <a:off x="2538413" y="5029200"/>
            <a:ext cx="457200" cy="78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 0</a:t>
            </a:r>
            <a:endParaRPr lang="en-US" sz="2400"/>
          </a:p>
        </p:txBody>
      </p:sp>
      <p:sp>
        <p:nvSpPr>
          <p:cNvPr id="226347" name="Text Box 43"/>
          <p:cNvSpPr txBox="1">
            <a:spLocks noChangeArrowheads="1"/>
          </p:cNvSpPr>
          <p:nvPr/>
        </p:nvSpPr>
        <p:spPr bwMode="auto">
          <a:xfrm>
            <a:off x="1557338" y="4976813"/>
            <a:ext cx="9921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600"/>
              <a:t>Supplier</a:t>
            </a:r>
          </a:p>
          <a:p>
            <a:pPr algn="ctr"/>
            <a:endParaRPr lang="en-GB" sz="1600"/>
          </a:p>
          <a:p>
            <a:pPr algn="ctr"/>
            <a:r>
              <a:rPr lang="en-GB" sz="1600"/>
              <a:t>Big buyer</a:t>
            </a:r>
          </a:p>
        </p:txBody>
      </p:sp>
      <p:sp>
        <p:nvSpPr>
          <p:cNvPr id="226373" name="Text Box 69"/>
          <p:cNvSpPr txBox="1">
            <a:spLocks noChangeArrowheads="1"/>
          </p:cNvSpPr>
          <p:nvPr/>
        </p:nvSpPr>
        <p:spPr bwMode="auto">
          <a:xfrm>
            <a:off x="2743200" y="3581400"/>
            <a:ext cx="1371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Do not invest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Problem: Hold up 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Those who make relation specific investments must be protected from expropriation.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743200"/>
            <a:ext cx="5181600" cy="2895600"/>
            <a:chOff x="672" y="1728"/>
            <a:chExt cx="3264" cy="1824"/>
          </a:xfrm>
        </p:grpSpPr>
        <p:sp>
          <p:nvSpPr>
            <p:cNvPr id="230405" name="Rectangle 5"/>
            <p:cNvSpPr>
              <a:spLocks noChangeArrowheads="1"/>
            </p:cNvSpPr>
            <p:nvPr/>
          </p:nvSpPr>
          <p:spPr bwMode="auto">
            <a:xfrm>
              <a:off x="1920" y="2448"/>
              <a:ext cx="2016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06" name="Line 6"/>
            <p:cNvSpPr>
              <a:spLocks noChangeShapeType="1"/>
            </p:cNvSpPr>
            <p:nvPr/>
          </p:nvSpPr>
          <p:spPr bwMode="auto">
            <a:xfrm>
              <a:off x="1920" y="302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07" name="Text Box 7"/>
            <p:cNvSpPr txBox="1">
              <a:spLocks noChangeArrowheads="1"/>
            </p:cNvSpPr>
            <p:nvPr/>
          </p:nvSpPr>
          <p:spPr bwMode="auto">
            <a:xfrm>
              <a:off x="2208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1,1</a:t>
              </a:r>
            </a:p>
          </p:txBody>
        </p:sp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3120" y="259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0, 0</a:t>
              </a:r>
            </a:p>
          </p:txBody>
        </p:sp>
        <p:sp>
          <p:nvSpPr>
            <p:cNvPr id="230409" name="Text Box 9"/>
            <p:cNvSpPr txBox="1">
              <a:spLocks noChangeArrowheads="1"/>
            </p:cNvSpPr>
            <p:nvPr/>
          </p:nvSpPr>
          <p:spPr bwMode="auto">
            <a:xfrm>
              <a:off x="2160" y="312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2, -1</a:t>
              </a:r>
            </a:p>
          </p:txBody>
        </p:sp>
        <p:sp>
          <p:nvSpPr>
            <p:cNvPr id="230410" name="Text Box 10"/>
            <p:cNvSpPr txBox="1">
              <a:spLocks noChangeArrowheads="1"/>
            </p:cNvSpPr>
            <p:nvPr/>
          </p:nvSpPr>
          <p:spPr bwMode="auto">
            <a:xfrm>
              <a:off x="3168" y="312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0, 0</a:t>
              </a:r>
            </a:p>
          </p:txBody>
        </p:sp>
        <p:sp>
          <p:nvSpPr>
            <p:cNvPr id="230411" name="Text Box 11"/>
            <p:cNvSpPr txBox="1">
              <a:spLocks noChangeArrowheads="1"/>
            </p:cNvSpPr>
            <p:nvPr/>
          </p:nvSpPr>
          <p:spPr bwMode="auto">
            <a:xfrm>
              <a:off x="2592" y="1728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sng"/>
                <a:t>Supplier</a:t>
              </a:r>
              <a:endParaRPr lang="en-US" sz="2400"/>
            </a:p>
          </p:txBody>
        </p: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 rot="-5384539">
              <a:off x="192" y="2784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u="sng"/>
                <a:t>Big Firm   </a:t>
              </a:r>
              <a:endParaRPr lang="en-US" sz="2400"/>
            </a:p>
          </p:txBody>
        </p:sp>
        <p:sp>
          <p:nvSpPr>
            <p:cNvPr id="230413" name="Text Box 13"/>
            <p:cNvSpPr txBox="1">
              <a:spLocks noChangeArrowheads="1"/>
            </p:cNvSpPr>
            <p:nvPr/>
          </p:nvSpPr>
          <p:spPr bwMode="auto">
            <a:xfrm>
              <a:off x="1187" y="2496"/>
              <a:ext cx="4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Treat </a:t>
              </a:r>
            </a:p>
            <a:p>
              <a:r>
                <a:rPr lang="en-US" sz="2000"/>
                <a:t>Fairly</a:t>
              </a:r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1152" y="3199"/>
              <a:ext cx="8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Expropriate</a:t>
              </a:r>
            </a:p>
          </p:txBody>
        </p:sp>
        <p:sp>
          <p:nvSpPr>
            <p:cNvPr id="230415" name="Text Box 15"/>
            <p:cNvSpPr txBox="1">
              <a:spLocks noChangeArrowheads="1"/>
            </p:cNvSpPr>
            <p:nvPr/>
          </p:nvSpPr>
          <p:spPr bwMode="auto">
            <a:xfrm>
              <a:off x="3024" y="2143"/>
              <a:ext cx="9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Don’t invest</a:t>
              </a:r>
            </a:p>
          </p:txBody>
        </p:sp>
        <p:sp>
          <p:nvSpPr>
            <p:cNvPr id="230416" name="Text Box 16"/>
            <p:cNvSpPr txBox="1">
              <a:spLocks noChangeArrowheads="1"/>
            </p:cNvSpPr>
            <p:nvPr/>
          </p:nvSpPr>
          <p:spPr bwMode="auto">
            <a:xfrm>
              <a:off x="2064" y="2143"/>
              <a:ext cx="5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Invest</a:t>
              </a:r>
            </a:p>
          </p:txBody>
        </p:sp>
      </p:grpSp>
      <p:sp>
        <p:nvSpPr>
          <p:cNvPr id="230417" name="Line 17"/>
          <p:cNvSpPr>
            <a:spLocks noChangeShapeType="1"/>
          </p:cNvSpPr>
          <p:nvPr/>
        </p:nvSpPr>
        <p:spPr bwMode="auto">
          <a:xfrm>
            <a:off x="4572000" y="38862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3733800" y="5911850"/>
            <a:ext cx="44196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Like a PD! (expropriate a dominant strategy)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When is hold up more likely? 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29200"/>
          </a:xfrm>
        </p:spPr>
        <p:txBody>
          <a:bodyPr/>
          <a:lstStyle/>
          <a:p>
            <a:endParaRPr lang="en-US" sz="900" b="1"/>
          </a:p>
          <a:p>
            <a:r>
              <a:rPr lang="en-US"/>
              <a:t>Conditions that make hold-up likely/important</a:t>
            </a:r>
            <a:endParaRPr lang="en-US" sz="1300"/>
          </a:p>
          <a:p>
            <a:pPr lvl="1"/>
            <a:r>
              <a:rPr lang="en-US" b="1"/>
              <a:t>Asset Specificity</a:t>
            </a:r>
            <a:r>
              <a:rPr lang="en-US"/>
              <a:t> – Relationship-specific investments</a:t>
            </a:r>
          </a:p>
          <a:p>
            <a:pPr lvl="2"/>
            <a:r>
              <a:rPr lang="en-US" sz="2000"/>
              <a:t>A specialized asset is tailor-made for one or a few specific buyers</a:t>
            </a:r>
          </a:p>
          <a:p>
            <a:pPr lvl="3"/>
            <a:r>
              <a:rPr lang="en-US" sz="2000"/>
              <a:t>Opportunities for exploitation are greater when one firm is wholly dependent on another</a:t>
            </a:r>
          </a:p>
          <a:p>
            <a:pPr lvl="3"/>
            <a:endParaRPr lang="en-US" sz="2000"/>
          </a:p>
          <a:p>
            <a:pPr lvl="2"/>
            <a:r>
              <a:rPr lang="en-US" sz="2000"/>
              <a:t>Specific physical capital, specific human capital, site-specific capital</a:t>
            </a:r>
          </a:p>
          <a:p>
            <a:pPr lvl="1"/>
            <a:r>
              <a:rPr lang="en-US"/>
              <a:t>A lot of </a:t>
            </a:r>
            <a:r>
              <a:rPr lang="en-US" b="1"/>
              <a:t>uncertainty</a:t>
            </a:r>
            <a:r>
              <a:rPr lang="en-US"/>
              <a:t>– defection more likely to take place as the world changes</a:t>
            </a:r>
          </a:p>
          <a:p>
            <a:pPr lvl="1"/>
            <a:r>
              <a:rPr lang="en-US"/>
              <a:t>Contracts are highly </a:t>
            </a:r>
            <a:r>
              <a:rPr lang="en-US" b="1"/>
              <a:t>incomplete </a:t>
            </a:r>
          </a:p>
          <a:p>
            <a:pPr lvl="2"/>
            <a:r>
              <a:rPr lang="en-US"/>
              <a:t>Formal contract leaves out a lot of contingencies that parties did not think likely </a:t>
            </a:r>
          </a:p>
          <a:p>
            <a:pPr lvl="1"/>
            <a:endParaRPr lang="en-US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I. Capturing value</a:t>
            </a:r>
          </a:p>
          <a:p>
            <a:pPr>
              <a:buFontTx/>
              <a:buNone/>
            </a:pPr>
            <a:r>
              <a:rPr lang="en-US" dirty="0"/>
              <a:t>	How to structure the game to ensure value capture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II. To capture or to create? </a:t>
            </a:r>
          </a:p>
          <a:p>
            <a:pPr>
              <a:buFontTx/>
              <a:buNone/>
            </a:pPr>
            <a:r>
              <a:rPr lang="en-US" dirty="0"/>
              <a:t>	Cooperation is often important	</a:t>
            </a:r>
          </a:p>
          <a:p>
            <a:pPr>
              <a:buFontTx/>
              <a:buNone/>
            </a:pPr>
            <a:r>
              <a:rPr lang="en-US" dirty="0"/>
              <a:t>	Particularly when specific investments matter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PD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The ‘low years in jail option’ is dominated, like the ‘treat him fairly after he is stuck with me’ option in the invest with specific investments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048000" y="3886200"/>
            <a:ext cx="3200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>
            <a:off x="3048000" y="4800600"/>
            <a:ext cx="3200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3505200" y="4114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-3,-3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49530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-25, -1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3429000" y="4953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-1, -25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5029200" y="4953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-10, -10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4114800" y="27432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/>
              <a:t>Prisoner B</a:t>
            </a:r>
            <a:endParaRPr lang="en-US" sz="2400"/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 rot="-5384539">
            <a:off x="304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u="sng"/>
              <a:t>Prisoner A   </a:t>
            </a:r>
            <a:endParaRPr lang="en-US" sz="2400"/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1884363" y="3962400"/>
            <a:ext cx="79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Deny 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1828800" y="5078413"/>
            <a:ext cx="1128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Confess</a:t>
            </a:r>
          </a:p>
          <a:p>
            <a:r>
              <a:rPr lang="en-US" sz="2000"/>
              <a:t>(=betray)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4800600" y="3402013"/>
            <a:ext cx="2009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Confess (=betray)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3276600" y="3402013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Deny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4572000" y="3886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on price wars </a:t>
            </a:r>
            <a:r>
              <a:rPr lang="en-US"/>
              <a:t>S.3 </a:t>
            </a:r>
            <a:r>
              <a:rPr lang="en-US" dirty="0"/>
              <a:t>– </a:t>
            </a:r>
            <a:r>
              <a:rPr lang="en-US"/>
              <a:t>need for trust</a:t>
            </a:r>
            <a:endParaRPr lang="en-US" dirty="0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Recall: one-shot game: </a:t>
            </a:r>
          </a:p>
          <a:p>
            <a:pPr lvl="1"/>
            <a:r>
              <a:rPr lang="en-US"/>
              <a:t>Dominant strategy to betray/defect</a:t>
            </a:r>
          </a:p>
          <a:p>
            <a:pPr lvl="1"/>
            <a:r>
              <a:rPr lang="en-US"/>
              <a:t>Key issue: individual incentives ends up hurting both.</a:t>
            </a:r>
          </a:p>
          <a:p>
            <a:endParaRPr lang="en-US"/>
          </a:p>
          <a:p>
            <a:r>
              <a:rPr lang="en-US"/>
              <a:t>In repeated play, people may cooperate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ln/>
        </p:spPr>
        <p:txBody>
          <a:bodyPr/>
          <a:lstStyle/>
          <a:p>
            <a:r>
              <a:rPr lang="en-US"/>
              <a:t>Repeated Play</a:t>
            </a:r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762000" y="2133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53" name="Line 5"/>
          <p:cNvSpPr>
            <a:spLocks noChangeShapeType="1"/>
          </p:cNvSpPr>
          <p:nvPr/>
        </p:nvSpPr>
        <p:spPr bwMode="auto">
          <a:xfrm>
            <a:off x="762000" y="5105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54" name="Line 6"/>
          <p:cNvSpPr>
            <a:spLocks noChangeShapeType="1"/>
          </p:cNvSpPr>
          <p:nvPr/>
        </p:nvSpPr>
        <p:spPr bwMode="auto">
          <a:xfrm>
            <a:off x="762000" y="36576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>
            <a:off x="762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56" name="Line 8"/>
          <p:cNvSpPr>
            <a:spLocks noChangeShapeType="1"/>
          </p:cNvSpPr>
          <p:nvPr/>
        </p:nvSpPr>
        <p:spPr bwMode="auto">
          <a:xfrm>
            <a:off x="2133600" y="2971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57" name="Line 9"/>
          <p:cNvSpPr>
            <a:spLocks noChangeShapeType="1"/>
          </p:cNvSpPr>
          <p:nvPr/>
        </p:nvSpPr>
        <p:spPr bwMode="auto">
          <a:xfrm>
            <a:off x="2133600" y="41148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762000" y="297180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Defect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2133600" y="3657600"/>
            <a:ext cx="472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Punish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7070725" y="3317875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Cooperate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746125" y="5527675"/>
            <a:ext cx="664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=&gt; Worry about future cooperation keeps you honest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0" y="1905000"/>
            <a:ext cx="10668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profits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7086600" y="5029200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relational contract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contract where people cooperate over time without defecting (e.g. a supplier and a buyer) is called a </a:t>
            </a:r>
          </a:p>
          <a:p>
            <a:pPr lvl="1">
              <a:buFontTx/>
              <a:buNone/>
            </a:pPr>
            <a:r>
              <a:rPr lang="en-US"/>
              <a:t>“ relational” or “implicit” contract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 contract without courts/without paper:</a:t>
            </a:r>
          </a:p>
          <a:p>
            <a:pPr lvl="1"/>
            <a:r>
              <a:rPr lang="en-US"/>
              <a:t>You cooperate because you know you’ll be punish with defections without it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  <a:ln/>
        </p:spPr>
        <p:txBody>
          <a:bodyPr/>
          <a:lstStyle/>
          <a:p>
            <a:r>
              <a:rPr lang="en-US"/>
              <a:t>Relational Contracts: Implications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Importance of future is key</a:t>
            </a:r>
            <a:br>
              <a:rPr lang="en-US" sz="2000"/>
            </a:b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Discount factor: if your continued existence is at risk, you are more willing to defect (e.g. GM)</a:t>
            </a:r>
            <a:br>
              <a:rPr lang="en-US" sz="2000"/>
            </a:b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Value of future business = growing the business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Uncertainty is bad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Building a reputation = providing small occasions on which the most extreme types of people (the ones who take advantage of you) will defect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/>
              <a:t>To Capture or to Create?</a:t>
            </a:r>
            <a:r>
              <a:rPr lang="en-US" sz="2000"/>
              <a:t>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/>
              <a:t>Whether a firm is in value-capture or value-creation mode often depends on the time in its development.  </a:t>
            </a:r>
          </a:p>
          <a:p>
            <a:pPr lvl="1"/>
            <a:r>
              <a:rPr lang="en-US"/>
              <a:t>For instance, it often makes sense to develop relationships as one is building a market but then shift to a more extractive mode </a:t>
            </a:r>
          </a:p>
          <a:p>
            <a:endParaRPr lang="en-US" sz="2000"/>
          </a:p>
          <a:p>
            <a:pPr lvl="1"/>
            <a:endParaRPr lang="en-US"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	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Capturing value</a:t>
            </a:r>
          </a:p>
          <a:p>
            <a:pPr>
              <a:buFontTx/>
              <a:buNone/>
            </a:pPr>
            <a:r>
              <a:rPr lang="en-US"/>
              <a:t>	How to structure the game to ensure value capture</a:t>
            </a:r>
          </a:p>
          <a:p>
            <a:pPr>
              <a:buFontTx/>
              <a:buNone/>
            </a:pPr>
            <a:r>
              <a:rPr lang="en-US"/>
              <a:t>	PARTS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To capture or to create? </a:t>
            </a:r>
          </a:p>
          <a:p>
            <a:pPr>
              <a:buFontTx/>
              <a:buNone/>
            </a:pPr>
            <a:r>
              <a:rPr lang="en-US"/>
              <a:t>	Specific Investments</a:t>
            </a:r>
          </a:p>
          <a:p>
            <a:pPr>
              <a:buFontTx/>
              <a:buNone/>
            </a:pPr>
            <a:r>
              <a:rPr lang="en-US"/>
              <a:t>	Relational contracts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Capturing more value by shaping the game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move beyond taking industry structure (Five forces/ PIE) as given</a:t>
            </a:r>
          </a:p>
          <a:p>
            <a:endParaRPr lang="en-US" dirty="0"/>
          </a:p>
          <a:p>
            <a:r>
              <a:rPr lang="en-US" dirty="0"/>
              <a:t>Unlike poker or sports, there are no written rules</a:t>
            </a:r>
          </a:p>
          <a:p>
            <a:pPr lvl="1"/>
            <a:r>
              <a:rPr lang="en-US" dirty="0"/>
              <a:t>Can CHANGE THE GAME  being played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shape/change several aspects </a:t>
            </a:r>
          </a:p>
          <a:p>
            <a:r>
              <a:rPr lang="en-US"/>
              <a:t>PARTS (Brandenburger and Nalebuff) </a:t>
            </a:r>
          </a:p>
          <a:p>
            <a:pPr lvl="1"/>
            <a:r>
              <a:rPr lang="en-US"/>
              <a:t>Players</a:t>
            </a:r>
          </a:p>
          <a:p>
            <a:pPr lvl="1"/>
            <a:r>
              <a:rPr lang="en-US"/>
              <a:t>Added Values</a:t>
            </a:r>
          </a:p>
          <a:p>
            <a:pPr lvl="1"/>
            <a:r>
              <a:rPr lang="en-US"/>
              <a:t>Rules</a:t>
            </a:r>
          </a:p>
          <a:p>
            <a:pPr lvl="1"/>
            <a:r>
              <a:rPr lang="en-US"/>
              <a:t>Tactics</a:t>
            </a:r>
          </a:p>
          <a:p>
            <a:pPr lvl="1"/>
            <a:r>
              <a:rPr lang="en-US"/>
              <a:t>Scope of the game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Shaping the game: Players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Players</a:t>
            </a:r>
          </a:p>
          <a:p>
            <a:pPr lvl="2">
              <a:lnSpc>
                <a:spcPct val="90000"/>
              </a:lnSpc>
            </a:pPr>
            <a:r>
              <a:rPr lang="en-US"/>
              <a:t>Becoming a new player changes the game</a:t>
            </a:r>
          </a:p>
          <a:p>
            <a:pPr lvl="2">
              <a:lnSpc>
                <a:spcPct val="90000"/>
              </a:lnSpc>
            </a:pPr>
            <a:r>
              <a:rPr lang="en-US"/>
              <a:t>Bring in  new player on the other side to increase your own power</a:t>
            </a:r>
          </a:p>
          <a:p>
            <a:pPr lvl="3">
              <a:lnSpc>
                <a:spcPct val="90000"/>
              </a:lnSpc>
            </a:pPr>
            <a:r>
              <a:rPr lang="en-US"/>
              <a:t>Example: NutraSweet</a:t>
            </a:r>
          </a:p>
          <a:p>
            <a:pPr lvl="2">
              <a:lnSpc>
                <a:spcPct val="90000"/>
              </a:lnSpc>
            </a:pPr>
            <a:r>
              <a:rPr lang="en-US"/>
              <a:t>Competition is valuable to others:</a:t>
            </a:r>
          </a:p>
          <a:p>
            <a:pPr lvl="3">
              <a:lnSpc>
                <a:spcPct val="90000"/>
              </a:lnSpc>
            </a:pPr>
            <a:r>
              <a:rPr lang="en-US"/>
              <a:t>Pay yourself to play!</a:t>
            </a:r>
          </a:p>
          <a:p>
            <a:pPr lvl="2">
              <a:lnSpc>
                <a:spcPct val="90000"/>
              </a:lnSpc>
            </a:pPr>
            <a:r>
              <a:rPr lang="en-US"/>
              <a:t>How?</a:t>
            </a:r>
          </a:p>
          <a:p>
            <a:pPr lvl="3">
              <a:lnSpc>
                <a:spcPct val="90000"/>
              </a:lnSpc>
            </a:pPr>
            <a:r>
              <a:rPr lang="en-US"/>
              <a:t>Cash</a:t>
            </a:r>
          </a:p>
          <a:p>
            <a:pPr lvl="3">
              <a:lnSpc>
                <a:spcPct val="90000"/>
              </a:lnSpc>
            </a:pPr>
            <a:r>
              <a:rPr lang="en-US"/>
              <a:t>Contribution to upfront expenses</a:t>
            </a:r>
          </a:p>
          <a:p>
            <a:pPr lvl="3">
              <a:lnSpc>
                <a:spcPct val="90000"/>
              </a:lnSpc>
            </a:pPr>
            <a:r>
              <a:rPr lang="en-US"/>
              <a:t>Guaranteed sales contract</a:t>
            </a:r>
          </a:p>
          <a:p>
            <a:pPr lvl="3">
              <a:lnSpc>
                <a:spcPct val="90000"/>
              </a:lnSpc>
            </a:pPr>
            <a:r>
              <a:rPr lang="en-US"/>
              <a:t>Access to people</a:t>
            </a:r>
          </a:p>
          <a:p>
            <a:pPr lvl="3">
              <a:lnSpc>
                <a:spcPct val="90000"/>
              </a:lnSpc>
            </a:pPr>
            <a:r>
              <a:rPr lang="en-US"/>
              <a:t>Access to information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  the game: Added Values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dirty="0"/>
              <a:t>Example: Nintendo in 8 bit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	Suppliers: A chip producer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	Buyers:  Retailers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dirty="0" err="1"/>
              <a:t>Complementors</a:t>
            </a:r>
            <a:r>
              <a:rPr lang="en-US" dirty="0"/>
              <a:t>: Game Designers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	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Shaping  the game: Added Values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Nintendo in 8 bit: Key choices/partners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	Suppliers: A chip producer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			A commodity chip producer using old technology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	Buyers:  Retailers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			Scarcity of games; price level given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	Complementor: Game Designers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			Produced games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			Limited titles per software developer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			Limited number of developers</a:t>
            </a:r>
            <a:endParaRPr lang="en-US" sz="15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Shaping  the game: Added Values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Added Values: Example – Cards Game</a:t>
            </a:r>
          </a:p>
          <a:p>
            <a:pPr lvl="2"/>
            <a:r>
              <a:rPr lang="en-US"/>
              <a:t>Player A has 26 red cards </a:t>
            </a:r>
          </a:p>
          <a:p>
            <a:pPr lvl="2"/>
            <a:r>
              <a:rPr lang="en-US"/>
              <a:t>26 other players  have 1 black card </a:t>
            </a:r>
          </a:p>
          <a:p>
            <a:pPr lvl="2"/>
            <a:r>
              <a:rPr lang="en-US"/>
              <a:t>A red card and a black card together are worth $100 </a:t>
            </a:r>
          </a:p>
          <a:p>
            <a:pPr lvl="2"/>
            <a:r>
              <a:rPr lang="en-US"/>
              <a:t>Who will get what?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Shaping  the game: Added Values (2)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Added Values: Example – Cards Game (2)</a:t>
            </a:r>
          </a:p>
          <a:p>
            <a:pPr lvl="2"/>
            <a:r>
              <a:rPr lang="en-US"/>
              <a:t>Player A destroys three cards</a:t>
            </a:r>
          </a:p>
          <a:p>
            <a:pPr lvl="2"/>
            <a:r>
              <a:rPr lang="en-US"/>
              <a:t>What changes?</a:t>
            </a:r>
          </a:p>
          <a:p>
            <a:pPr lvl="2"/>
            <a:endParaRPr lang="en-US"/>
          </a:p>
          <a:p>
            <a:pPr lvl="3"/>
            <a:r>
              <a:rPr lang="en-US"/>
              <a:t>Example: Nintendo’s strategy in 8 bits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1324</Words>
  <Application>Microsoft Office PowerPoint</Application>
  <PresentationFormat>On-screen Show (4:3)</PresentationFormat>
  <Paragraphs>270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Schoolbook</vt:lpstr>
      <vt:lpstr>Monotype Sorts</vt:lpstr>
      <vt:lpstr>Wingdings</vt:lpstr>
      <vt:lpstr>Wingdings 2</vt:lpstr>
      <vt:lpstr>Mirador</vt:lpstr>
      <vt:lpstr>Session 5. Capturing and creating value in the vertical chain. Bargaining. Cola Wars. Shimano</vt:lpstr>
      <vt:lpstr>Outline </vt:lpstr>
      <vt:lpstr>Capturing more value by shaping the game</vt:lpstr>
      <vt:lpstr>PARTS</vt:lpstr>
      <vt:lpstr>Shaping the game: Players</vt:lpstr>
      <vt:lpstr>Shaping  the game: Added Values</vt:lpstr>
      <vt:lpstr>Shaping  the game: Added Values</vt:lpstr>
      <vt:lpstr>Shaping  the game: Added Values</vt:lpstr>
      <vt:lpstr>Shaping  the game: Added Values (2)</vt:lpstr>
      <vt:lpstr>Shaping  the game: Added Values (3)</vt:lpstr>
      <vt:lpstr>Shaping  the game: Added Values (4)</vt:lpstr>
      <vt:lpstr>Value Added by a player:</vt:lpstr>
      <vt:lpstr>Value Capture and Added value</vt:lpstr>
      <vt:lpstr>Outline </vt:lpstr>
      <vt:lpstr>II. To Capture or to Create?</vt:lpstr>
      <vt:lpstr>To Capture or to Create?</vt:lpstr>
      <vt:lpstr>The Problem: Hold up </vt:lpstr>
      <vt:lpstr>The Problem: Hold up </vt:lpstr>
      <vt:lpstr>When is hold up more likely? </vt:lpstr>
      <vt:lpstr>Recall PD</vt:lpstr>
      <vt:lpstr>Like on price wars S.3 – need for trust</vt:lpstr>
      <vt:lpstr>Repeated Play</vt:lpstr>
      <vt:lpstr>A relational contract</vt:lpstr>
      <vt:lpstr>Relational Contracts: Implications</vt:lpstr>
      <vt:lpstr>To Capture or to Create? </vt:lpstr>
      <vt:lpstr>Outline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Luis Garicano</cp:lastModifiedBy>
  <cp:revision>23</cp:revision>
  <dcterms:created xsi:type="dcterms:W3CDTF">2012-08-30T17:56:18Z</dcterms:created>
  <dcterms:modified xsi:type="dcterms:W3CDTF">2020-12-07T09:37:59Z</dcterms:modified>
</cp:coreProperties>
</file>