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10234613" cy="70993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ICANO" initials="G" lastIdx="1" clrIdx="0">
    <p:extLst>
      <p:ext uri="{19B8F6BF-5375-455C-9EA6-DF929625EA0E}">
        <p15:presenceInfo xmlns:p15="http://schemas.microsoft.com/office/powerpoint/2012/main" userId="GARIC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154" d="100"/>
          <a:sy n="154" d="100"/>
        </p:scale>
        <p:origin x="20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0T11:13:17.25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C50D63A-351A-4E41-9FE0-E5CEA50B8140}" type="datetimeFigureOut">
              <a:rPr lang="en-US"/>
              <a:pPr>
                <a:defRPr/>
              </a:pPr>
              <a:t>5/17/2020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B84DFA3-8CD9-4ED0-AF81-5751DA91C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7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ABC99DE-F1BC-4F7F-BE7A-784E1B0E7955}" type="datetimeFigureOut">
              <a:rPr lang="en-US"/>
              <a:pPr>
                <a:defRPr/>
              </a:pPr>
              <a:t>5/17/2020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14A832F-8637-4A95-8CCD-48A40EFB0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6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A1A6-C4A7-4973-806A-C9B3D7FA6C4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90888" y="523875"/>
            <a:ext cx="3575050" cy="26812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8558" y="3380796"/>
            <a:ext cx="7585932" cy="320577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6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60DA6-3B04-41DC-AFEC-BB5369AC3A66}" type="slidenum">
              <a:rPr lang="en-US"/>
              <a:pPr/>
              <a:t>12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2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410F2-F823-498A-A681-E035F1805B8C}" type="slidenum">
              <a:rPr lang="en-US"/>
              <a:pPr/>
              <a:t>13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77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6BDC8-1637-4676-AF2A-611C19F277D9}" type="slidenum">
              <a:rPr lang="en-US"/>
              <a:pPr/>
              <a:t>2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51237" cy="266223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005" y="3372911"/>
            <a:ext cx="8188606" cy="319341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0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EC84F-8329-46C7-8540-0DD2D1D0F0AA}" type="slidenum">
              <a:rPr lang="en-US"/>
              <a:pPr/>
              <a:t>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51237" cy="266223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005" y="3372911"/>
            <a:ext cx="8188606" cy="319341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26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F7E21-DC95-4F5A-8B43-969027FF89AB}" type="slidenum">
              <a:rPr lang="en-US"/>
              <a:pPr/>
              <a:t>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3400"/>
            <a:ext cx="3551237" cy="2662238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005" y="3372911"/>
            <a:ext cx="8188606" cy="319341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93BD5-FA61-43EF-8816-4BF939963A71}" type="slidenum">
              <a:rPr lang="en-US"/>
              <a:pPr/>
              <a:t>7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4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29CCC-D5D3-4AAA-998A-C99B458162BE}" type="slidenum">
              <a:rPr lang="en-US"/>
              <a:pPr/>
              <a:t>8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38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24E77-20D8-4BDE-B85E-B632E9841E9C}" type="slidenum">
              <a:rPr lang="en-US"/>
              <a:pPr/>
              <a:t>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29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6FAEF-3646-4844-B388-B8C3F491B86B}" type="slidenum">
              <a:rPr lang="en-US"/>
              <a:pPr/>
              <a:t>10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8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27457-BBA2-4CD7-9EBD-0EE8CCF75C72}" type="slidenum">
              <a:rPr lang="en-US"/>
              <a:pPr/>
              <a:t>11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4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28 Marcador de número de diapositiva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CD9A4-CBC9-4DAF-8E18-79E405B03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BA944B-8862-40AA-8ED6-54ADB4EAD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D6C62-1D92-47D8-A167-0C0A4AD24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D847-0469-4F2A-B5CB-25042EA86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97D008-1F53-445E-A80F-F7B2EB1E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E166-FE50-421B-AEF4-D4DC954C8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52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2DB3DC-73E2-4131-B518-E557F4D6F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15" r:id="rId3"/>
    <p:sldLayoutId id="2147483916" r:id="rId4"/>
    <p:sldLayoutId id="2147483920" r:id="rId5"/>
    <p:sldLayoutId id="214748391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6. Cola Wars Wrap Up</a:t>
            </a:r>
          </a:p>
        </p:txBody>
      </p:sp>
      <p:sp>
        <p:nvSpPr>
          <p:cNvPr id="7174" name="5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Competitive Strategy</a:t>
            </a:r>
          </a:p>
          <a:p>
            <a:r>
              <a:rPr lang="en-US"/>
              <a:t>Luis Garicano</a:t>
            </a:r>
            <a:br>
              <a:rPr lang="en-US"/>
            </a:br>
            <a:endParaRPr lang="en-US"/>
          </a:p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To Capture or to Create?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Traditional industry analysis (5 Forces) focuses on value capture. </a:t>
            </a:r>
          </a:p>
          <a:p>
            <a:pPr lvl="2"/>
            <a:r>
              <a:rPr lang="en-US"/>
              <a:t> The better able are incumbents to exert power over their exchange partners, the better.</a:t>
            </a:r>
          </a:p>
          <a:p>
            <a:pPr lvl="1"/>
            <a:r>
              <a:rPr lang="en-US"/>
              <a:t>But this assumes:</a:t>
            </a:r>
          </a:p>
          <a:p>
            <a:pPr lvl="2"/>
            <a:r>
              <a:rPr lang="en-US"/>
              <a:t>A fixed PIE.</a:t>
            </a:r>
          </a:p>
          <a:p>
            <a:pPr lvl="2"/>
            <a:r>
              <a:rPr lang="en-US"/>
              <a:t>Acting to capture value does not impact value created.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213730E3-3BB6-4E58-99B0-BFE9C495356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Capture or to Create?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reality:</a:t>
            </a:r>
          </a:p>
          <a:p>
            <a:pPr lvl="1"/>
            <a:r>
              <a:rPr lang="en-US"/>
              <a:t>PIE growth is obviously desirable.</a:t>
            </a:r>
          </a:p>
          <a:p>
            <a:pPr lvl="1"/>
            <a:r>
              <a:rPr lang="en-US"/>
              <a:t>Acting to capture value may lower value created.</a:t>
            </a:r>
          </a:p>
          <a:p>
            <a:r>
              <a:rPr lang="en-US"/>
              <a:t>In particular:</a:t>
            </a:r>
          </a:p>
          <a:p>
            <a:pPr lvl="1"/>
            <a:r>
              <a:rPr lang="en-US"/>
              <a:t>The vertical architect often must give up power in order to give weaker members of the chain sufficient incentives to make relationship or chain-specific investments.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F03494EB-F6DC-41F3-BFC3-D9F50A8D65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Capture or to Create?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Whether a firm is in value-capture or value-creation mode often depends on the time in its development.  </a:t>
            </a:r>
          </a:p>
          <a:p>
            <a:pPr lvl="1"/>
            <a:r>
              <a:rPr lang="en-US"/>
              <a:t>For instance, it often makes sense to develop relationships as one is building a market but then shift to a more extractive mode (e.g., Coke).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CA58DB86-4BBB-4D73-AFC5-1DF0D9B761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Challenges Facing Coke and Pepsi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Non-Carbonated Drink Segment</a:t>
            </a:r>
          </a:p>
          <a:p>
            <a:r>
              <a:rPr lang="en-US"/>
              <a:t>Flat Demand</a:t>
            </a:r>
          </a:p>
          <a:p>
            <a:r>
              <a:rPr lang="en-US"/>
              <a:t>International Segment</a:t>
            </a:r>
          </a:p>
          <a:p>
            <a:endParaRPr lang="en-US"/>
          </a:p>
          <a:p>
            <a:r>
              <a:rPr lang="en-US"/>
              <a:t>=&gt;  Where will profitable growth come from?</a:t>
            </a:r>
          </a:p>
          <a:p>
            <a:pPr lvl="2"/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644390A5-4B05-435B-8A66-2B35916A6F7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Vertical Architect Strategy</a:t>
            </a:r>
            <a:br>
              <a:rPr lang="en-US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7886700" cy="4789023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Scope</a:t>
            </a:r>
            <a:r>
              <a:rPr lang="es-ES" dirty="0"/>
              <a:t>: </a:t>
            </a:r>
          </a:p>
          <a:p>
            <a:pPr lvl="1"/>
            <a:r>
              <a:rPr lang="en-GB" dirty="0">
                <a:sym typeface="Arial"/>
              </a:rPr>
              <a:t>Novel value for existing end customers</a:t>
            </a:r>
          </a:p>
          <a:p>
            <a:pPr lvl="1"/>
            <a:r>
              <a:rPr lang="en-GB" dirty="0">
                <a:sym typeface="Arial"/>
              </a:rPr>
              <a:t>Integrate new and old technologies: facilitate integration/transition of the old and new technology</a:t>
            </a:r>
          </a:p>
          <a:p>
            <a:r>
              <a:rPr lang="es-ES" dirty="0" err="1">
                <a:sym typeface="Arial"/>
              </a:rPr>
              <a:t>Competitive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Advantage</a:t>
            </a:r>
            <a:r>
              <a:rPr lang="es-ES" dirty="0">
                <a:sym typeface="Arial"/>
              </a:rPr>
              <a:t> </a:t>
            </a:r>
            <a:endParaRPr lang="en-GB" dirty="0">
              <a:sym typeface="Arial"/>
            </a:endParaRPr>
          </a:p>
          <a:p>
            <a:pPr lvl="1"/>
            <a:r>
              <a:rPr lang="en-GB" dirty="0">
                <a:sym typeface="Arial"/>
              </a:rPr>
              <a:t>Bring to market the best solution for a segment through an existing value chain.</a:t>
            </a:r>
          </a:p>
          <a:p>
            <a:r>
              <a:rPr lang="es-ES" dirty="0" err="1">
                <a:sym typeface="Arial"/>
              </a:rPr>
              <a:t>Internal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Logic</a:t>
            </a:r>
            <a:r>
              <a:rPr lang="es-ES" dirty="0">
                <a:sym typeface="Arial"/>
              </a:rPr>
              <a:t>	</a:t>
            </a:r>
          </a:p>
          <a:p>
            <a:pPr lvl="1"/>
            <a:r>
              <a:rPr lang="en-GB" dirty="0">
                <a:sym typeface="Arial"/>
              </a:rPr>
              <a:t>Investment in execution</a:t>
            </a:r>
          </a:p>
          <a:p>
            <a:r>
              <a:rPr lang="es-ES" dirty="0" err="1">
                <a:sym typeface="Arial"/>
              </a:rPr>
              <a:t>External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Logic</a:t>
            </a:r>
            <a:endParaRPr lang="es-ES" dirty="0">
              <a:sym typeface="Arial"/>
            </a:endParaRPr>
          </a:p>
          <a:p>
            <a:pPr lvl="1"/>
            <a:r>
              <a:rPr lang="es-ES" dirty="0" err="1">
                <a:sym typeface="Arial"/>
              </a:rPr>
              <a:t>Collaborate</a:t>
            </a:r>
            <a:endParaRPr lang="es-ES" dirty="0">
              <a:sym typeface="Arial"/>
            </a:endParaRPr>
          </a:p>
          <a:p>
            <a:pPr lvl="2"/>
            <a:r>
              <a:rPr lang="en-GB" dirty="0">
                <a:sym typeface="Arial"/>
              </a:rPr>
              <a:t>Choose partners for whom you can enhance their value propositions and market power, serve as unique, vital link in the  value chain</a:t>
            </a:r>
          </a:p>
          <a:p>
            <a:pPr lvl="2"/>
            <a:r>
              <a:rPr lang="en-GB" dirty="0">
                <a:sym typeface="Arial"/>
              </a:rPr>
              <a:t>Become the preferred partner: Ensure priority in negotiations with existing value chain players</a:t>
            </a:r>
          </a:p>
          <a:p>
            <a:pPr lvl="2"/>
            <a:r>
              <a:rPr lang="es-ES" dirty="0" err="1">
                <a:sym typeface="Arial"/>
              </a:rPr>
              <a:t>Leave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money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on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the</a:t>
            </a:r>
            <a:r>
              <a:rPr lang="es-ES" dirty="0">
                <a:sym typeface="Arial"/>
              </a:rPr>
              <a:t> table </a:t>
            </a:r>
            <a:r>
              <a:rPr lang="es-ES" dirty="0" err="1">
                <a:sym typeface="Arial"/>
              </a:rPr>
              <a:t>to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ensure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complementary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specific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investments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by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key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partners</a:t>
            </a:r>
            <a:r>
              <a:rPr lang="es-ES" dirty="0">
                <a:sym typeface="Arial"/>
              </a:rPr>
              <a:t> (</a:t>
            </a:r>
            <a:r>
              <a:rPr lang="es-ES" dirty="0" err="1">
                <a:sym typeface="Arial"/>
              </a:rPr>
              <a:t>relational</a:t>
            </a:r>
            <a:r>
              <a:rPr lang="es-ES" dirty="0">
                <a:sym typeface="Arial"/>
              </a:rPr>
              <a:t> </a:t>
            </a:r>
            <a:r>
              <a:rPr lang="es-ES" dirty="0" err="1">
                <a:sym typeface="Arial"/>
              </a:rPr>
              <a:t>contract</a:t>
            </a:r>
            <a:r>
              <a:rPr lang="es-ES" dirty="0">
                <a:sym typeface="Arial"/>
              </a:rPr>
              <a:t>)</a:t>
            </a:r>
            <a:endParaRPr lang="en-GB" dirty="0">
              <a:sym typeface="Arial"/>
            </a:endParaRPr>
          </a:p>
          <a:p>
            <a:pPr lvl="1"/>
            <a:r>
              <a:rPr lang="es-ES" dirty="0">
                <a:sym typeface="Arial"/>
              </a:rPr>
              <a:t>Compete</a:t>
            </a:r>
            <a:endParaRPr lang="en-GB" dirty="0">
              <a:sym typeface="Arial"/>
            </a:endParaRPr>
          </a:p>
          <a:p>
            <a:pPr lvl="2"/>
            <a:r>
              <a:rPr lang="en-GB" dirty="0">
                <a:sym typeface="Arial"/>
              </a:rPr>
              <a:t>Leverage access to value chain: </a:t>
            </a:r>
          </a:p>
          <a:p>
            <a:pPr lvl="3"/>
            <a:r>
              <a:rPr lang="en-GB" dirty="0">
                <a:sym typeface="Arial"/>
              </a:rPr>
              <a:t>ensure competition in other segments of the chain to create a bottleneck in your own segment.</a:t>
            </a:r>
          </a:p>
          <a:p>
            <a:pPr lvl="2"/>
            <a:r>
              <a:rPr lang="en-GB" dirty="0">
                <a:sym typeface="Arial"/>
              </a:rPr>
              <a:t>Irreplaceable value chain partnership</a:t>
            </a:r>
          </a:p>
          <a:p>
            <a:pPr lvl="2"/>
            <a:r>
              <a:rPr lang="en-GB" dirty="0">
                <a:sym typeface="Arial"/>
              </a:rPr>
              <a:t>Obtain leverage over value chain partners to ensure appropriation of competitive rents</a:t>
            </a:r>
          </a:p>
          <a:p>
            <a:pPr lvl="1"/>
            <a:endParaRPr lang="en-GB" dirty="0">
              <a:sym typeface="Arial"/>
            </a:endParaRPr>
          </a:p>
          <a:p>
            <a:pPr lvl="1"/>
            <a:endParaRPr lang="es-ES" dirty="0">
              <a:sym typeface="Arial"/>
            </a:endParaRPr>
          </a:p>
          <a:p>
            <a:pPr lvl="1"/>
            <a:endParaRPr lang="es-ES" dirty="0">
              <a:sym typeface="Arial"/>
            </a:endParaRPr>
          </a:p>
          <a:p>
            <a:endParaRPr lang="en-GB" dirty="0">
              <a:sym typeface="Arial"/>
            </a:endParaRPr>
          </a:p>
          <a:p>
            <a:endParaRPr lang="en-GB" dirty="0">
              <a:sym typeface="Arial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good analysis of this case...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key structural features of the industry </a:t>
            </a:r>
          </a:p>
          <a:p>
            <a:pPr lvl="1"/>
            <a:r>
              <a:rPr lang="en-US"/>
              <a:t>Sources of barriers to entry</a:t>
            </a:r>
          </a:p>
          <a:p>
            <a:pPr lvl="1"/>
            <a:r>
              <a:rPr lang="en-US"/>
              <a:t>Differences across distribution channels</a:t>
            </a:r>
          </a:p>
          <a:p>
            <a:pPr lvl="1"/>
            <a:r>
              <a:rPr lang="en-US"/>
              <a:t>Nature of pricing rivalry</a:t>
            </a:r>
          </a:p>
          <a:p>
            <a:pPr lvl="1"/>
            <a:r>
              <a:rPr lang="en-US"/>
              <a:t>Potential threats from substitutes</a:t>
            </a:r>
          </a:p>
          <a:p>
            <a:r>
              <a:rPr lang="en-US"/>
              <a:t>Understand value creation and value capture in the vertical chain</a:t>
            </a:r>
          </a:p>
          <a:p>
            <a:pPr lvl="1"/>
            <a:r>
              <a:rPr lang="en-US"/>
              <a:t>Why do CPs capture more value than bottlers?</a:t>
            </a:r>
          </a:p>
          <a:p>
            <a:pPr lvl="1"/>
            <a:r>
              <a:rPr lang="en-US"/>
              <a:t>How have CPs structured these relationships to maximize value creation </a:t>
            </a:r>
          </a:p>
          <a:p>
            <a:r>
              <a:rPr lang="en-US"/>
              <a:t>Apply analysis to thinking about the future strategic challenges facing the industry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60063067-A46D-44F9-834F-D89448166F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take aways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Identifying entry barriers</a:t>
            </a:r>
          </a:p>
          <a:p>
            <a:r>
              <a:rPr lang="en-US"/>
              <a:t>Softening rivalry</a:t>
            </a:r>
          </a:p>
          <a:p>
            <a:r>
              <a:rPr lang="en-US"/>
              <a:t>Industry analysis and the value chain</a:t>
            </a:r>
          </a:p>
          <a:p>
            <a:r>
              <a:rPr lang="en-US"/>
              <a:t>Value creation vs. value capture</a:t>
            </a:r>
          </a:p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DF6ACF20-9AFD-44C5-B71C-CD6B466C7D4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Identifying entry barriers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key BTEs protecting Coke &amp; Pepsi’s profits are</a:t>
            </a:r>
          </a:p>
          <a:p>
            <a:pPr lvl="1"/>
            <a:r>
              <a:rPr lang="en-US"/>
              <a:t>Sunk advertising expenditures / brand equity</a:t>
            </a:r>
          </a:p>
          <a:p>
            <a:pPr lvl="1"/>
            <a:r>
              <a:rPr lang="en-US"/>
              <a:t>Capital costs of bottling network</a:t>
            </a:r>
          </a:p>
          <a:p>
            <a:pPr lvl="1"/>
            <a:r>
              <a:rPr lang="en-US"/>
              <a:t>Relationships with retailers</a:t>
            </a:r>
          </a:p>
          <a:p>
            <a:r>
              <a:rPr lang="en-US"/>
              <a:t>Challenge: what evidence can you bring to bear on how important each of these is... </a:t>
            </a:r>
          </a:p>
          <a:p>
            <a:pPr lvl="1"/>
            <a:r>
              <a:rPr lang="en-US"/>
              <a:t>Evidence on importance of brand equity</a:t>
            </a:r>
          </a:p>
          <a:p>
            <a:pPr lvl="2"/>
            <a:r>
              <a:rPr lang="en-US"/>
              <a:t>High advertising expenditures, Pepsi challenge, New Coke episode, etc.</a:t>
            </a:r>
          </a:p>
          <a:p>
            <a:pPr lvl="1"/>
            <a:r>
              <a:rPr lang="en-US"/>
              <a:t>Evidence for economies of scale in advertising</a:t>
            </a:r>
          </a:p>
          <a:p>
            <a:pPr lvl="2"/>
            <a:r>
              <a:rPr lang="en-US"/>
              <a:t>Expenditures per share point comparison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70981D8A-1333-4CD7-A588-0E26B6A93C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entry barriers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Evidence on importance of capital costs</a:t>
            </a:r>
          </a:p>
          <a:p>
            <a:pPr lvl="2"/>
            <a:r>
              <a:rPr lang="en-US"/>
              <a:t>What market share would entrant need to reach MES?</a:t>
            </a:r>
          </a:p>
          <a:p>
            <a:pPr lvl="2"/>
            <a:r>
              <a:rPr lang="en-US"/>
              <a:t>What margins would entrant need to make building an MES plant profitable?</a:t>
            </a:r>
          </a:p>
          <a:p>
            <a:pPr lvl="1"/>
            <a:r>
              <a:rPr lang="en-US"/>
              <a:t>Evidence on importance of shelf space &amp; retailer relationships</a:t>
            </a:r>
          </a:p>
          <a:p>
            <a:pPr lvl="2"/>
            <a:r>
              <a:rPr lang="en-US"/>
              <a:t>Effort exerted by CPs</a:t>
            </a:r>
          </a:p>
          <a:p>
            <a:pPr lvl="2"/>
            <a:r>
              <a:rPr lang="en-US"/>
              <a:t>High margins &amp; spillovers to retailers</a:t>
            </a:r>
          </a:p>
          <a:p>
            <a:pPr lvl="2"/>
            <a:r>
              <a:rPr lang="en-US"/>
              <a:t>Long-term relationships </a:t>
            </a:r>
          </a:p>
          <a:p>
            <a:pPr lvl="2"/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8CA5F2BA-951D-4E32-A323-F51A230B9FF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Softening rivalry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might think this “war” would be a recipe for disaster—two products which are indistinguishable to most consumers competing head-to-head</a:t>
            </a:r>
          </a:p>
          <a:p>
            <a:r>
              <a:rPr lang="en-US"/>
              <a:t>Instead, Coke and Pepsi develop a symbiotic relationship—they both profit from the war and it’s the innocent bystanders (i.e. smaller market players) who suffer</a:t>
            </a:r>
          </a:p>
          <a:p>
            <a:pPr lvl="1"/>
            <a:r>
              <a:rPr lang="en-US"/>
              <a:t>Stable market structure, both players understand the rules</a:t>
            </a:r>
          </a:p>
          <a:p>
            <a:pPr lvl="1"/>
            <a:r>
              <a:rPr lang="en-US"/>
              <a:t>Shift competition from destructive dimensions (price) to productive ones (advertising)</a:t>
            </a:r>
          </a:p>
          <a:p>
            <a:pPr lvl="1"/>
            <a:r>
              <a:rPr lang="en-US"/>
              <a:t>Build product differentiation over time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4DDAA7B3-AF27-4742-ACE9-B2700617A1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From Industry to the Value Chain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Must understand entire value chain to assess industry attractiveness and opportunities/threats</a:t>
            </a:r>
          </a:p>
          <a:p>
            <a:pPr lvl="2"/>
            <a:r>
              <a:rPr lang="en-US"/>
              <a:t>While Coke &amp; Pepsi are technically confined to the CP segment, C &amp; P’s strategies (and, as a result, industry conditions) are such that the entire chain is involved.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C869AF4F-50EA-4E0E-9783-F60B5845BC0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the Value Chain at Coke</a:t>
            </a:r>
          </a:p>
        </p:txBody>
      </p:sp>
      <p:sp>
        <p:nvSpPr>
          <p:cNvPr id="80899" name="AutoShape 3"/>
          <p:cNvSpPr>
            <a:spLocks noChangeArrowheads="1"/>
          </p:cNvSpPr>
          <p:nvPr/>
        </p:nvSpPr>
        <p:spPr bwMode="auto">
          <a:xfrm flipH="1">
            <a:off x="3179763" y="2057400"/>
            <a:ext cx="1066800" cy="609600"/>
          </a:xfrm>
          <a:prstGeom prst="flowChartOnlineStorag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 flipH="1">
            <a:off x="1884363" y="1447800"/>
            <a:ext cx="1066800" cy="1219200"/>
          </a:xfrm>
          <a:prstGeom prst="flowChartOnlineStorag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 flipH="1">
            <a:off x="4953000" y="2057400"/>
            <a:ext cx="1066800" cy="609600"/>
          </a:xfrm>
          <a:prstGeom prst="flowChartOnlineStorag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AutoShape 6"/>
          <p:cNvSpPr>
            <a:spLocks noChangeArrowheads="1"/>
          </p:cNvSpPr>
          <p:nvPr/>
        </p:nvSpPr>
        <p:spPr bwMode="auto">
          <a:xfrm flipH="1">
            <a:off x="6532563" y="1371600"/>
            <a:ext cx="1066800" cy="1295400"/>
          </a:xfrm>
          <a:prstGeom prst="flowChartOnlineStorag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 flipH="1">
            <a:off x="533400" y="2057400"/>
            <a:ext cx="1058863" cy="609600"/>
          </a:xfrm>
          <a:prstGeom prst="flowChartOnlineStorag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GB">
              <a:cs typeface="Arial" charset="0"/>
            </a:endParaRP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685800" y="2133600"/>
            <a:ext cx="9144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Raw Materials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2036763" y="1905000"/>
            <a:ext cx="8382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cs typeface="Arial" charset="0"/>
              </a:rPr>
              <a:t>CP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3484563" y="2209800"/>
            <a:ext cx="7921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cs typeface="Arial" charset="0"/>
              </a:rPr>
              <a:t>Bottlers 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6684963" y="1866900"/>
            <a:ext cx="9350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cs typeface="Arial" charset="0"/>
              </a:rPr>
              <a:t>End-Users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5181600" y="2209800"/>
            <a:ext cx="8175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cs typeface="Arial" charset="0"/>
              </a:rPr>
              <a:t>Retailers</a:t>
            </a: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 flipV="1">
            <a:off x="5867400" y="2895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V="1">
            <a:off x="2417763" y="2819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7086600" y="2819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6781800" y="4191000"/>
            <a:ext cx="18034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Rebates</a:t>
            </a:r>
          </a:p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Unique Packaging</a:t>
            </a:r>
          </a:p>
          <a:p>
            <a:endParaRPr lang="en-US" sz="1600">
              <a:cs typeface="Arial" charset="0"/>
            </a:endParaRP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5334000" y="4191000"/>
            <a:ext cx="1500188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Shelf Space</a:t>
            </a:r>
          </a:p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Store Delivery</a:t>
            </a:r>
          </a:p>
          <a:p>
            <a:endParaRPr lang="en-US" sz="1600">
              <a:cs typeface="Arial" charset="0"/>
            </a:endParaRPr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 flipV="1">
            <a:off x="3713163" y="2819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3408363" y="4191000"/>
            <a:ext cx="2078037" cy="1314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Equity Stakes</a:t>
            </a:r>
          </a:p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Partial Exclusive</a:t>
            </a:r>
          </a:p>
          <a:p>
            <a:pPr lvl="1"/>
            <a:r>
              <a:rPr lang="en-US" sz="1600">
                <a:cs typeface="Arial" charset="0"/>
              </a:rPr>
              <a:t>Contracts</a:t>
            </a:r>
          </a:p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Marketing Assistance</a:t>
            </a:r>
          </a:p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Negotiate with Cans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1579563" y="4191000"/>
            <a:ext cx="192405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Economies of Scale</a:t>
            </a:r>
          </a:p>
          <a:p>
            <a:pPr>
              <a:buFontTx/>
              <a:buChar char="•"/>
            </a:pPr>
            <a:r>
              <a:rPr lang="en-US" sz="1600">
                <a:cs typeface="Arial" charset="0"/>
              </a:rPr>
              <a:t> Non-Price Rivalry</a:t>
            </a:r>
          </a:p>
        </p:txBody>
      </p:sp>
      <p:sp>
        <p:nvSpPr>
          <p:cNvPr id="80917" name="AutoShape 21"/>
          <p:cNvSpPr>
            <a:spLocks/>
          </p:cNvSpPr>
          <p:nvPr/>
        </p:nvSpPr>
        <p:spPr bwMode="auto">
          <a:xfrm rot="-5400000">
            <a:off x="4686300" y="1866900"/>
            <a:ext cx="609600" cy="7391400"/>
          </a:xfrm>
          <a:prstGeom prst="leftBrace">
            <a:avLst>
              <a:gd name="adj1" fmla="val 10104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3962400" y="5943600"/>
            <a:ext cx="22860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buFontTx/>
              <a:buChar char="•"/>
            </a:pPr>
            <a:r>
              <a:rPr lang="en-US" sz="1600">
                <a:cs typeface="Arial" charset="0"/>
              </a:rPr>
              <a:t> Advertising</a:t>
            </a:r>
          </a:p>
          <a:p>
            <a:pPr algn="ctr">
              <a:buFontTx/>
              <a:buChar char="•"/>
            </a:pPr>
            <a:r>
              <a:rPr lang="en-US" sz="1600">
                <a:cs typeface="Arial" charset="0"/>
              </a:rPr>
              <a:t> Brand Proliferation</a:t>
            </a:r>
          </a:p>
        </p:txBody>
      </p:sp>
      <p:sp>
        <p:nvSpPr>
          <p:cNvPr id="80919" name="AutoShape 23"/>
          <p:cNvSpPr>
            <a:spLocks noChangeArrowheads="1"/>
          </p:cNvSpPr>
          <p:nvPr/>
        </p:nvSpPr>
        <p:spPr bwMode="auto">
          <a:xfrm flipH="1">
            <a:off x="4953000" y="1371600"/>
            <a:ext cx="1066800" cy="609600"/>
          </a:xfrm>
          <a:prstGeom prst="flowChartOnlineStorag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5105400" y="1524000"/>
            <a:ext cx="8921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400">
                <a:cs typeface="Arial" charset="0"/>
              </a:rPr>
              <a:t>Fountain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Industry to the Value Chain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 &amp; P exemplify “vertical architect” strategy (other examples: Nike, Benneton, De Beers):</a:t>
            </a:r>
          </a:p>
          <a:p>
            <a:pPr lvl="1"/>
            <a:r>
              <a:rPr lang="en-US"/>
              <a:t>Minimize transaction costs by relying on market</a:t>
            </a:r>
          </a:p>
          <a:p>
            <a:pPr lvl="1"/>
            <a:r>
              <a:rPr lang="en-US"/>
              <a:t>Controls distribution of rents through chain to reward and motivate.</a:t>
            </a:r>
          </a:p>
          <a:p>
            <a:pPr lvl="1"/>
            <a:r>
              <a:rPr lang="en-US"/>
              <a:t>Manages the identity/brand of the product in the chain.</a:t>
            </a:r>
          </a:p>
          <a:p>
            <a:pPr lvl="2"/>
            <a:r>
              <a:rPr lang="en-US"/>
              <a:t>Key investments would probably not have been made if the chain were more dis-integrated– even though they benefit all.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Garicano/Cola </a:t>
            </a:r>
            <a:fld id="{BC117952-FA4E-4C21-AD0B-E6B64908FA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5994</TotalTime>
  <Words>789</Words>
  <Application>Microsoft Office PowerPoint</Application>
  <PresentationFormat>On-screen Show (4:3)</PresentationFormat>
  <Paragraphs>136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Monotype Sorts</vt:lpstr>
      <vt:lpstr>Wingdings</vt:lpstr>
      <vt:lpstr>Wingdings 2</vt:lpstr>
      <vt:lpstr>Mirador</vt:lpstr>
      <vt:lpstr>Session 6. Cola Wars Wrap Up</vt:lpstr>
      <vt:lpstr>A good analysis of this case...</vt:lpstr>
      <vt:lpstr>Key take aways</vt:lpstr>
      <vt:lpstr>1. Identifying entry barriers</vt:lpstr>
      <vt:lpstr>Identifying entry barriers</vt:lpstr>
      <vt:lpstr>2. Softening rivalry</vt:lpstr>
      <vt:lpstr>3. From Industry to the Value Chain</vt:lpstr>
      <vt:lpstr>Managing the Value Chain at Coke</vt:lpstr>
      <vt:lpstr>From Industry to the Value Chain</vt:lpstr>
      <vt:lpstr>4. To Capture or to Create?</vt:lpstr>
      <vt:lpstr>To Capture or to Create?</vt:lpstr>
      <vt:lpstr>To Capture or to Create? </vt:lpstr>
      <vt:lpstr>5. Challenges Facing Coke and Pepsi</vt:lpstr>
      <vt:lpstr>Vertical Architect Strategy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Luis Garicano</cp:lastModifiedBy>
  <cp:revision>32</cp:revision>
  <cp:lastPrinted>2014-02-28T09:49:58Z</cp:lastPrinted>
  <dcterms:created xsi:type="dcterms:W3CDTF">2012-08-30T17:56:18Z</dcterms:created>
  <dcterms:modified xsi:type="dcterms:W3CDTF">2020-05-17T05:00:31Z</dcterms:modified>
</cp:coreProperties>
</file>