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40"/>
  </p:notesMasterIdLst>
  <p:handoutMasterIdLst>
    <p:handoutMasterId r:id="rId41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9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94" r:id="rId21"/>
    <p:sldId id="278" r:id="rId22"/>
    <p:sldId id="275" r:id="rId23"/>
    <p:sldId id="277" r:id="rId24"/>
    <p:sldId id="279" r:id="rId25"/>
    <p:sldId id="280" r:id="rId26"/>
    <p:sldId id="281" r:id="rId27"/>
    <p:sldId id="282" r:id="rId28"/>
    <p:sldId id="283" r:id="rId29"/>
    <p:sldId id="29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C50D63A-351A-4E41-9FE0-E5CEA50B8140}" type="datetimeFigureOut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B84DFA3-8CD9-4ED0-AF81-5751DA91C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24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ABC99DE-F1BC-4F7F-BE7A-784E1B0E7955}" type="datetimeFigureOut">
              <a:rPr lang="en-US"/>
              <a:pPr>
                <a:defRPr/>
              </a:pPr>
              <a:t>1/31/2021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14A832F-8637-4A95-8CCD-48A40EFB0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94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6AA1A6-C4A7-4973-806A-C9B3D7FA6C43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46150" y="755650"/>
            <a:ext cx="5153025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498" y="4873880"/>
            <a:ext cx="5262027" cy="462156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A3795-AC65-43B4-A97A-DC0C471A9FA6}" type="slidenum">
              <a:rPr lang="en-US"/>
              <a:pPr/>
              <a:t>10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5ACFB-8A2D-4B1E-A8A8-D63BA32A6339}" type="slidenum">
              <a:rPr lang="en-US"/>
              <a:pPr/>
              <a:t>11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6C7438-C2C4-4AC3-8585-C7CA585A4C65}" type="slidenum">
              <a:rPr lang="en-US"/>
              <a:pPr/>
              <a:t>12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659B3-060C-4363-9176-CE638A9F262F}" type="slidenum">
              <a:rPr lang="en-US"/>
              <a:pPr/>
              <a:t>13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E975A3-5104-4899-A7A6-37C419CD327C}" type="slidenum">
              <a:rPr lang="en-US"/>
              <a:pPr/>
              <a:t>14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2C60E-A43A-406D-B6DF-FA268D4DEFE9}" type="slidenum">
              <a:rPr lang="en-US"/>
              <a:pPr/>
              <a:t>15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3A16F-94CF-4DA2-85F4-B55D7DAB06B9}" type="slidenum">
              <a:rPr lang="en-US"/>
              <a:pPr/>
              <a:t>16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05D9B-D71C-4B63-9786-C604878DD56A}" type="slidenum">
              <a:rPr lang="en-US"/>
              <a:pPr/>
              <a:t>17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268BF-7408-47F4-8D93-83A2212AF687}" type="slidenum">
              <a:rPr lang="en-US"/>
              <a:pPr/>
              <a:t>18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924BC-9A0D-43E6-ACF6-6AC472EB3643}" type="slidenum">
              <a:rPr lang="en-US"/>
              <a:pPr/>
              <a:t>19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8EAB15-DA89-445F-BE3F-154AF9E33739}" type="slidenum">
              <a:rPr lang="en-US"/>
              <a:pPr/>
              <a:t>2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77468-BA20-4E4A-B6D3-EFBF2D57FBC5}" type="slidenum">
              <a:rPr lang="en-US"/>
              <a:pPr/>
              <a:t>20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472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FAE70B-E922-4A06-BBEC-F433F0AD1432}" type="slidenum">
              <a:rPr lang="en-US"/>
              <a:pPr/>
              <a:t>21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8FC53-58AE-486A-9E3A-CCF2A3A057BC}" type="slidenum">
              <a:rPr lang="en-US"/>
              <a:pPr/>
              <a:t>22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145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00B67-0B24-4093-9919-05187A9A10C8}" type="slidenum">
              <a:rPr lang="en-US"/>
              <a:pPr/>
              <a:t>23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775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02D4E-6809-436D-AFEF-241ACEB75B2C}" type="slidenum">
              <a:rPr lang="en-US"/>
              <a:pPr/>
              <a:t>24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67FF8-5CFD-46F8-9F27-F56A3AB28BAE}" type="slidenum">
              <a:rPr lang="en-US"/>
              <a:pPr/>
              <a:t>25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8D91F-F909-4796-A9DF-B630E70BFAC3}" type="slidenum">
              <a:rPr lang="en-US"/>
              <a:pPr/>
              <a:t>26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B36FE-670F-46F0-AE8A-ADE88EE85B9B}" type="slidenum">
              <a:rPr lang="en-US"/>
              <a:pPr/>
              <a:t>27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0B8EDF-7B6B-4701-9F8D-9024BEC86904}" type="slidenum">
              <a:rPr lang="en-US"/>
              <a:pPr/>
              <a:t>28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77468-BA20-4E4A-B6D3-EFBF2D57FBC5}" type="slidenum">
              <a:rPr lang="en-US"/>
              <a:pPr/>
              <a:t>29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01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77468-BA20-4E4A-B6D3-EFBF2D57FBC5}" type="slidenum">
              <a:rPr lang="en-US"/>
              <a:pPr/>
              <a:t>3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9FE09C-47E3-4DC8-B63A-B606A9EFF7AB}" type="slidenum">
              <a:rPr lang="en-US"/>
              <a:pPr/>
              <a:t>30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033D-76F0-45EB-A69C-744A7C1877BB}" type="slidenum">
              <a:rPr lang="en-US"/>
              <a:pPr/>
              <a:t>31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292E8A-6D4F-498A-9B8A-606B835496A5}" type="slidenum">
              <a:rPr lang="en-US"/>
              <a:pPr/>
              <a:t>32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1C58B-A352-4027-89B1-348F073F7086}" type="slidenum">
              <a:rPr lang="en-US"/>
              <a:pPr/>
              <a:t>33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4623F-37DA-4591-8C20-1BE3302321C3}" type="slidenum">
              <a:rPr lang="en-US"/>
              <a:pPr/>
              <a:t>34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7B321-E560-4344-9E3F-C50D007D5FF0}" type="slidenum">
              <a:rPr lang="en-US"/>
              <a:pPr/>
              <a:t>35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9641CD-6525-4E69-9147-6560335EBF79}" type="slidenum">
              <a:rPr lang="en-US"/>
              <a:pPr/>
              <a:t>36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95A82-34FF-413C-92DB-42FE69085762}" type="slidenum">
              <a:rPr lang="en-US"/>
              <a:pPr/>
              <a:t>37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E737F-E477-40EB-8513-0AEA4CB80444}" type="slidenum">
              <a:rPr lang="en-US"/>
              <a:pPr/>
              <a:t>38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26E28-7B33-4F5F-A025-F5281FDB2F96}" type="slidenum">
              <a:rPr lang="en-US"/>
              <a:pPr/>
              <a:t>4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75D95A-AC88-41E7-BD05-BD1A315F0A7C}" type="slidenum">
              <a:rPr lang="en-US"/>
              <a:pPr/>
              <a:t>5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98F5B-1E34-4084-8A01-CD7A4BB5C15A}" type="slidenum">
              <a:rPr lang="en-US"/>
              <a:pPr/>
              <a:t>6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F48CC-AA20-4237-B0F1-456517D478C2}" type="slidenum">
              <a:rPr lang="en-US"/>
              <a:pPr/>
              <a:t>7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BE02A6-005C-4AB6-A30C-A6F153FDF8A1}" type="slidenum">
              <a:rPr lang="en-US"/>
              <a:pPr/>
              <a:t>8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77468-BA20-4E4A-B6D3-EFBF2D57FBC5}" type="slidenum">
              <a:rPr lang="en-US"/>
              <a:pPr/>
              <a:t>9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32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981075"/>
            <a:ext cx="2555875" cy="698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18" name="28 Marcador de número de diapositiva"/>
          <p:cNvSpPr>
            <a:spLocks noGrp="1"/>
          </p:cNvSpPr>
          <p:nvPr>
            <p:ph type="sldNum" sz="quarter" idx="10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CD9A4-CBC9-4DAF-8E18-79E405B03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8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DBA944B-8862-40AA-8ED6-54ADB4EAD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D6C62-1D92-47D8-A167-0C0A4AD243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9D847-0469-4F2A-B5CB-25042EA86B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497D008-1F53-445E-A80F-F7B2EB1EC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EE166-FE50-421B-AEF4-D4DC954C8A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59700" cy="679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EF9EC48-643D-49E9-8A1D-A2723DC207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052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2DB3DC-73E2-4131-B518-E557F4D6F2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96188" y="6434138"/>
            <a:ext cx="1547812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15" r:id="rId3"/>
    <p:sldLayoutId id="2147483916" r:id="rId4"/>
    <p:sldLayoutId id="2147483920" r:id="rId5"/>
    <p:sldLayoutId id="2147483917" r:id="rId6"/>
    <p:sldLayoutId id="2147483921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143000" y="4114800"/>
            <a:ext cx="693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endParaRPr lang="en-US" sz="32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7174" name="5 Subtítulo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r>
              <a:rPr lang="en-US" b="0">
                <a:solidFill>
                  <a:schemeClr val="tx1"/>
                </a:solidFill>
              </a:rPr>
              <a:t>Competitive Strategy</a:t>
            </a:r>
          </a:p>
          <a:p>
            <a:r>
              <a:rPr lang="en-US" b="0"/>
              <a:t>Luis Garicano</a:t>
            </a:r>
            <a:br>
              <a:rPr lang="en-US" b="0"/>
            </a:br>
            <a:endParaRPr lang="en-US" b="0">
              <a:solidFill>
                <a:schemeClr val="tx1"/>
              </a:solidFill>
            </a:endParaRPr>
          </a:p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sz="2400"/>
              <a:t>Session 6. </a:t>
            </a:r>
            <a:r>
              <a:rPr lang="en-US" sz="2400" dirty="0"/>
              <a:t>Network effects And Standards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 Network Externalities Economic implications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23913" lvl="1" indent="-457200">
              <a:buFont typeface="+mj-lt"/>
              <a:buAutoNum type="arabicPeriod"/>
            </a:pPr>
            <a:r>
              <a:rPr lang="en-US"/>
              <a:t>Standard setting generates multiple equilibra</a:t>
            </a:r>
          </a:p>
          <a:p>
            <a:pPr marL="823913" lvl="1" indent="-457200">
              <a:buFont typeface="+mj-lt"/>
              <a:buAutoNum type="arabicPeriod"/>
            </a:pPr>
            <a:r>
              <a:rPr lang="en-US"/>
              <a:t>Lock in</a:t>
            </a:r>
          </a:p>
          <a:p>
            <a:pPr marL="823913" lvl="1" indent="-457200">
              <a:buFont typeface="+mj-lt"/>
              <a:buAutoNum type="arabicPeriod"/>
            </a:pPr>
            <a:r>
              <a:rPr lang="en-US"/>
              <a:t>Tipping, positive feedback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 I: Standards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Standards are valuable when network externalities exist.</a:t>
            </a:r>
          </a:p>
          <a:p>
            <a:r>
              <a:rPr lang="en-US"/>
              <a:t>Standards may be market-determined…</a:t>
            </a:r>
          </a:p>
          <a:p>
            <a:pPr lvl="1"/>
            <a:r>
              <a:rPr lang="en-US" i="1"/>
              <a:t>“De facto </a:t>
            </a:r>
            <a:r>
              <a:rPr lang="en-US"/>
              <a:t>standards”</a:t>
            </a:r>
          </a:p>
          <a:p>
            <a:r>
              <a:rPr lang="en-US" i="1"/>
              <a:t>…</a:t>
            </a:r>
            <a:r>
              <a:rPr lang="en-US"/>
              <a:t>or determined via regulation.</a:t>
            </a:r>
          </a:p>
          <a:p>
            <a:pPr lvl="1"/>
            <a:r>
              <a:rPr lang="en-US" i="1"/>
              <a:t>“De jure</a:t>
            </a:r>
            <a:r>
              <a:rPr lang="en-US"/>
              <a:t> standards”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most important form of competition may be across standards rather than across firms.</a:t>
            </a:r>
          </a:p>
          <a:p>
            <a:pPr lvl="1"/>
            <a:r>
              <a:rPr lang="en-US"/>
              <a:t>That is, the pressing industry structure question might be “how many standards” rather than “how many firms.”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Standards?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Depends on how much users value compatibility relative to a standard’s particular attributes.</a:t>
            </a:r>
          </a:p>
          <a:p>
            <a:pPr lvl="1"/>
            <a:r>
              <a:rPr lang="en-US"/>
              <a:t>Time: one.</a:t>
            </a:r>
          </a:p>
          <a:p>
            <a:pPr lvl="1"/>
            <a:r>
              <a:rPr lang="en-US"/>
              <a:t>Music playback: several.</a:t>
            </a:r>
          </a:p>
          <a:p>
            <a:pPr lvl="1"/>
            <a:r>
              <a:rPr lang="en-US"/>
              <a:t>Automobiles: many.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2" name="Object 2"/>
          <p:cNvGraphicFramePr>
            <a:graphicFrameLocks noChangeAspect="1"/>
          </p:cNvGraphicFramePr>
          <p:nvPr/>
        </p:nvGraphicFramePr>
        <p:xfrm>
          <a:off x="1139825" y="2266950"/>
          <a:ext cx="7151688" cy="382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664450" imgH="4108802" progId="Word.Document.8">
                  <p:embed/>
                </p:oleObj>
              </mc:Choice>
              <mc:Fallback>
                <p:oleObj name="Document" r:id="rId3" imgW="7664450" imgH="4108802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2266950"/>
                        <a:ext cx="7151688" cy="382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Dominant Standard?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 II: Lock in effects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Coordination problems can lead to </a:t>
            </a:r>
            <a:r>
              <a:rPr lang="en-US" i="1"/>
              <a:t>standards inertia</a:t>
            </a:r>
            <a:r>
              <a:rPr lang="en-US"/>
              <a:t>.</a:t>
            </a:r>
          </a:p>
          <a:p>
            <a:pPr lvl="1"/>
            <a:r>
              <a:rPr lang="en-US"/>
              <a:t>Markets can be stuck on inferior standards because of disagreements on where to go next.</a:t>
            </a:r>
          </a:p>
          <a:p>
            <a:pPr lvl="1"/>
            <a:r>
              <a:rPr lang="en-US"/>
              <a:t>Example: QWERTY</a:t>
            </a:r>
          </a:p>
          <a:p>
            <a:pPr lvl="2"/>
            <a:r>
              <a:rPr lang="en-US"/>
              <a:t>QWERTY keyboard designed to avoid jams in old technology (1873) by minimizing clashes between typebars</a:t>
            </a:r>
          </a:p>
          <a:p>
            <a:pPr lvl="2"/>
            <a:r>
              <a:rPr lang="en-US"/>
              <a:t>Dvorak keyboard, invented in 1932, faster.</a:t>
            </a:r>
          </a:p>
          <a:p>
            <a:pPr lvl="2"/>
            <a:r>
              <a:rPr lang="en-US"/>
              <a:t>But QWERTY standard reinforced by touch typing knowledge acquired by users</a:t>
            </a:r>
          </a:p>
          <a:p>
            <a:pPr lvl="2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 in effects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separate reasons why it is difficult to switch from inefficient standard</a:t>
            </a:r>
          </a:p>
          <a:p>
            <a:pPr lvl="2">
              <a:buFont typeface="Symbol" pitchFamily="18" charset="2"/>
              <a:buChar char="·"/>
            </a:pPr>
            <a:r>
              <a:rPr lang="en-US"/>
              <a:t>Coordination problems: difficult to get the product going (even if change instantaneous) </a:t>
            </a:r>
          </a:p>
          <a:p>
            <a:pPr lvl="3">
              <a:buFont typeface="Symbol" pitchFamily="18" charset="2"/>
              <a:buChar char="·"/>
            </a:pPr>
            <a:r>
              <a:rPr lang="en-US"/>
              <a:t>Users don’t want to be left with  wrong choice. Need some early adopters to get the product going</a:t>
            </a:r>
          </a:p>
          <a:p>
            <a:pPr lvl="3">
              <a:buFont typeface="Symbol" pitchFamily="18" charset="2"/>
              <a:buChar char="·"/>
            </a:pPr>
            <a:r>
              <a:rPr lang="en-US"/>
              <a:t>Coordination problems result in excess inertia even if change could be instantaneous</a:t>
            </a:r>
          </a:p>
          <a:p>
            <a:pPr lvl="2">
              <a:buFont typeface="Symbol" pitchFamily="18" charset="2"/>
              <a:buChar char="·"/>
            </a:pPr>
            <a:r>
              <a:rPr lang="en-US"/>
              <a:t>Installed base (change is not instantaneous)</a:t>
            </a:r>
          </a:p>
          <a:p>
            <a:pPr lvl="3">
              <a:buFont typeface="Symbol" pitchFamily="18" charset="2"/>
              <a:buChar char="·"/>
            </a:pPr>
            <a:r>
              <a:rPr lang="en-US"/>
              <a:t>Users of old standard have compatibility problems if they switch</a:t>
            </a:r>
          </a:p>
          <a:p>
            <a:pPr lvl="3">
              <a:buFont typeface="Symbol" pitchFamily="18" charset="2"/>
              <a:buChar char="·"/>
            </a:pPr>
            <a:r>
              <a:rPr lang="en-US"/>
              <a:t>This also leads users to not commit early to standard</a:t>
            </a:r>
          </a:p>
          <a:p>
            <a:pPr lvl="2">
              <a:buFont typeface="Symbol" pitchFamily="18" charset="2"/>
              <a:buChar char="·"/>
            </a:pPr>
            <a:endParaRPr lang="en-US"/>
          </a:p>
          <a:p>
            <a:pPr>
              <a:buFont typeface="Symbol" pitchFamily="18" charset="2"/>
              <a:buChar char="·"/>
            </a:pPr>
            <a:endParaRPr lang="en-US"/>
          </a:p>
          <a:p>
            <a:pPr lvl="1">
              <a:buFont typeface="Symbol" pitchFamily="18" charset="2"/>
              <a:buChar char="·"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Coordination problem: who jumps first?</a:t>
            </a:r>
          </a:p>
        </p:txBody>
      </p:sp>
      <p:graphicFrame>
        <p:nvGraphicFramePr>
          <p:cNvPr id="29696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051527"/>
              </p:ext>
            </p:extLst>
          </p:nvPr>
        </p:nvGraphicFramePr>
        <p:xfrm>
          <a:off x="2916238" y="2828925"/>
          <a:ext cx="3527425" cy="2286000"/>
        </p:xfrm>
        <a:graphic>
          <a:graphicData uri="http://schemas.openxmlformats.org/drawingml/2006/table">
            <a:tbl>
              <a:tblPr/>
              <a:tblGrid>
                <a:gridCol w="176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-2,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-1, -2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6974" name="Text Box 14"/>
          <p:cNvSpPr txBox="1">
            <a:spLocks noChangeArrowheads="1"/>
          </p:cNvSpPr>
          <p:nvPr/>
        </p:nvSpPr>
        <p:spPr bwMode="auto">
          <a:xfrm>
            <a:off x="4191000" y="1905000"/>
            <a:ext cx="977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Player B</a:t>
            </a:r>
          </a:p>
        </p:txBody>
      </p:sp>
      <p:sp>
        <p:nvSpPr>
          <p:cNvPr id="296975" name="Text Box 15"/>
          <p:cNvSpPr txBox="1">
            <a:spLocks noChangeArrowheads="1"/>
          </p:cNvSpPr>
          <p:nvPr/>
        </p:nvSpPr>
        <p:spPr bwMode="auto">
          <a:xfrm>
            <a:off x="3489325" y="2324100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Old</a:t>
            </a:r>
          </a:p>
        </p:txBody>
      </p:sp>
      <p:sp>
        <p:nvSpPr>
          <p:cNvPr id="296976" name="Text Box 16"/>
          <p:cNvSpPr txBox="1">
            <a:spLocks noChangeArrowheads="1"/>
          </p:cNvSpPr>
          <p:nvPr/>
        </p:nvSpPr>
        <p:spPr bwMode="auto">
          <a:xfrm>
            <a:off x="5334000" y="2286000"/>
            <a:ext cx="118221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/>
              <a:t>New</a:t>
            </a:r>
          </a:p>
        </p:txBody>
      </p:sp>
      <p:sp>
        <p:nvSpPr>
          <p:cNvPr id="296977" name="Text Box 17"/>
          <p:cNvSpPr txBox="1">
            <a:spLocks noChangeArrowheads="1"/>
          </p:cNvSpPr>
          <p:nvPr/>
        </p:nvSpPr>
        <p:spPr bwMode="auto">
          <a:xfrm>
            <a:off x="1921669" y="3338513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Old</a:t>
            </a:r>
          </a:p>
        </p:txBody>
      </p:sp>
      <p:sp>
        <p:nvSpPr>
          <p:cNvPr id="296978" name="Text Box 18"/>
          <p:cNvSpPr txBox="1">
            <a:spLocks noChangeArrowheads="1"/>
          </p:cNvSpPr>
          <p:nvPr/>
        </p:nvSpPr>
        <p:spPr bwMode="auto">
          <a:xfrm>
            <a:off x="1843584" y="4581128"/>
            <a:ext cx="90547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/>
              <a:t>New</a:t>
            </a:r>
          </a:p>
        </p:txBody>
      </p:sp>
      <p:sp>
        <p:nvSpPr>
          <p:cNvPr id="296979" name="Text Box 19"/>
          <p:cNvSpPr txBox="1">
            <a:spLocks noChangeArrowheads="1"/>
          </p:cNvSpPr>
          <p:nvPr/>
        </p:nvSpPr>
        <p:spPr bwMode="auto">
          <a:xfrm>
            <a:off x="685800" y="2971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Player A</a:t>
            </a:r>
          </a:p>
        </p:txBody>
      </p:sp>
      <p:sp>
        <p:nvSpPr>
          <p:cNvPr id="296980" name="Text Box 20"/>
          <p:cNvSpPr txBox="1">
            <a:spLocks noChangeArrowheads="1"/>
          </p:cNvSpPr>
          <p:nvPr/>
        </p:nvSpPr>
        <p:spPr bwMode="auto">
          <a:xfrm>
            <a:off x="0" y="5445224"/>
            <a:ext cx="8318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(i.e. Moving to the new standard improves payoffs by one, but incompatibility costs two.</a:t>
            </a:r>
          </a:p>
          <a:p>
            <a:r>
              <a:rPr lang="en-US" sz="1800" dirty="0"/>
              <a:t>The new standard is better, but coordination problems can leave players at the old.)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“Standards” means a better mousetrap is not always enough…</a:t>
            </a:r>
          </a:p>
          <a:p>
            <a:r>
              <a:rPr lang="en-US"/>
              <a:t>This can be true </a:t>
            </a:r>
            <a:r>
              <a:rPr lang="en-US" i="1"/>
              <a:t>even when everyone agrees that moving to the new standard would be better than sticking to the old.</a:t>
            </a:r>
            <a:endParaRPr lang="en-US"/>
          </a:p>
          <a:p>
            <a:pPr lvl="1"/>
            <a:r>
              <a:rPr lang="en-US"/>
              <a:t>“Which new standard” leads to inertia.</a:t>
            </a:r>
          </a:p>
          <a:p>
            <a:pPr lvl="1"/>
            <a:r>
              <a:rPr lang="en-US"/>
              <a:t>Collective lock-in.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 III: Tipping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Users tend to follow each others’ decisions.</a:t>
            </a:r>
          </a:p>
          <a:p>
            <a:pPr lvl="1"/>
            <a:r>
              <a:rPr lang="en-US"/>
              <a:t>Markets can tip one way or the other.</a:t>
            </a:r>
          </a:p>
          <a:p>
            <a:pPr lvl="1"/>
            <a:r>
              <a:rPr lang="en-US"/>
              <a:t>Changes are rare, but happen quickly when they do.</a:t>
            </a:r>
          </a:p>
          <a:p>
            <a:r>
              <a:rPr lang="en-US"/>
              <a:t>Positive feedback effects.</a:t>
            </a:r>
          </a:p>
          <a:p>
            <a:endParaRPr lang="en-US"/>
          </a:p>
          <a:p>
            <a:pPr lvl="2"/>
            <a:r>
              <a:rPr lang="en-US"/>
              <a:t>Fax machines: basic technology A. Bain (1843); ATT first service 1925; explosive growth 1982-1987</a:t>
            </a:r>
          </a:p>
          <a:p>
            <a:pPr lvl="2"/>
            <a:r>
              <a:rPr lang="en-US"/>
              <a:t>E-mail: available 1969; explosive growth from 1989 (double every year 89-95, then even faster growth)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Externalities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/>
              <a:t>Demand-side</a:t>
            </a:r>
            <a:r>
              <a:rPr lang="en-US" sz="2800"/>
              <a:t> scale economies</a:t>
            </a:r>
          </a:p>
          <a:p>
            <a:r>
              <a:rPr lang="en-US" sz="2800"/>
              <a:t>Themes:</a:t>
            </a:r>
          </a:p>
          <a:p>
            <a:pPr lvl="1"/>
            <a:r>
              <a:rPr lang="en-US" sz="2800"/>
              <a:t>Compatibility is valuable, standards emerge.</a:t>
            </a:r>
          </a:p>
          <a:p>
            <a:pPr lvl="2"/>
            <a:r>
              <a:rPr lang="en-US" sz="2400"/>
              <a:t>Competition becomes between standards.</a:t>
            </a:r>
          </a:p>
          <a:p>
            <a:pPr lvl="1"/>
            <a:r>
              <a:rPr lang="en-US" sz="2800"/>
              <a:t>Multiple equilibria: inertia, positive feedback.</a:t>
            </a:r>
          </a:p>
          <a:p>
            <a:pPr lvl="1"/>
            <a:r>
              <a:rPr lang="en-US" sz="2800"/>
              <a:t>New trade-offs: compatibility, openness.</a:t>
            </a:r>
          </a:p>
          <a:p>
            <a:pPr lvl="2"/>
            <a:r>
              <a:rPr lang="en-US" sz="2400"/>
              <a:t>Relationships w/other firms change.</a:t>
            </a:r>
          </a:p>
          <a:p>
            <a:pPr lvl="2"/>
            <a:r>
              <a:rPr lang="en-US" sz="2400"/>
              <a:t>Competitors and </a:t>
            </a:r>
            <a:r>
              <a:rPr lang="en-US" sz="2400" i="1"/>
              <a:t>complementors</a:t>
            </a:r>
            <a:r>
              <a:rPr lang="en-US" sz="2400"/>
              <a:t>.</a:t>
            </a:r>
          </a:p>
          <a:p>
            <a:pPr lvl="1"/>
            <a:endParaRPr 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What are network externalities?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What are the economic implications?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What are the strategic implications?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Generic strategies for markets with network externalities.</a:t>
            </a:r>
          </a:p>
        </p:txBody>
      </p:sp>
    </p:spTree>
    <p:extLst>
      <p:ext uri="{BB962C8B-B14F-4D97-AF65-F5344CB8AC3E}">
        <p14:creationId xmlns:p14="http://schemas.microsoft.com/office/powerpoint/2010/main" val="3521133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Product’s </a:t>
            </a:r>
            <a:r>
              <a:rPr lang="en-US" i="1"/>
              <a:t>installed base</a:t>
            </a:r>
            <a:r>
              <a:rPr lang="en-US"/>
              <a:t> important.</a:t>
            </a:r>
          </a:p>
          <a:p>
            <a:r>
              <a:rPr lang="en-US" i="1"/>
              <a:t>Market share</a:t>
            </a:r>
            <a:r>
              <a:rPr lang="en-US"/>
              <a:t> of the standard an important intermediate objective.</a:t>
            </a:r>
          </a:p>
          <a:p>
            <a:pPr lvl="1"/>
            <a:r>
              <a:rPr lang="en-US"/>
              <a:t>Market share now affects consumers’ willingness to pay tomorrow.</a:t>
            </a:r>
          </a:p>
          <a:p>
            <a:r>
              <a:rPr lang="en-US"/>
              <a:t>Strategic relationships more complicated.</a:t>
            </a:r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Standards: Strategic Implication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Coordination on adoption 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Consumers expectations are key in adoption of new technology</a:t>
            </a:r>
          </a:p>
          <a:p>
            <a:pPr lvl="2"/>
            <a:r>
              <a:rPr lang="en-US"/>
              <a:t>Apple/Android/Microsoft in Mobile OS</a:t>
            </a:r>
          </a:p>
          <a:p>
            <a:pPr lvl="2"/>
            <a:r>
              <a:rPr lang="en-US"/>
              <a:t>Microsoft expert in ‘vaporware’ in the 1990s</a:t>
            </a:r>
          </a:p>
          <a:p>
            <a:pPr lvl="1"/>
            <a:r>
              <a:rPr lang="en-US"/>
              <a:t>Best way to manage expectations is assembling allies around new technology</a:t>
            </a:r>
          </a:p>
          <a:p>
            <a:r>
              <a:rPr lang="en-US"/>
              <a:t>Options</a:t>
            </a:r>
          </a:p>
          <a:p>
            <a:pPr lvl="1"/>
            <a:r>
              <a:rPr lang="en-US"/>
              <a:t>Segment key users, subsidize them directly</a:t>
            </a:r>
          </a:p>
          <a:p>
            <a:pPr lvl="2"/>
            <a:r>
              <a:rPr lang="en-US"/>
              <a:t>Adobe PDF</a:t>
            </a:r>
          </a:p>
          <a:p>
            <a:pPr lvl="1"/>
            <a:r>
              <a:rPr lang="en-US"/>
              <a:t>Develop killer app targeted at them</a:t>
            </a:r>
          </a:p>
          <a:p>
            <a:pPr lvl="2"/>
            <a:r>
              <a:rPr lang="en-US"/>
              <a:t>Adobe PS</a:t>
            </a:r>
          </a:p>
          <a:p>
            <a:pPr lvl="1"/>
            <a:r>
              <a:rPr lang="en-US"/>
              <a:t>Influence their expectations.</a:t>
            </a:r>
          </a:p>
          <a:p>
            <a:pPr lvl="2"/>
            <a:r>
              <a:rPr lang="en-US"/>
              <a:t>“aura of inevitability”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44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Tipping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Leaders: facilitate this.</a:t>
            </a:r>
          </a:p>
          <a:p>
            <a:pPr lvl="1"/>
            <a:r>
              <a:rPr lang="en-US"/>
              <a:t>Be ready to scale up quickly.</a:t>
            </a:r>
          </a:p>
          <a:p>
            <a:r>
              <a:rPr lang="en-US"/>
              <a:t>Laggards: impede this.</a:t>
            </a:r>
          </a:p>
          <a:p>
            <a:pPr lvl="1"/>
            <a:r>
              <a:rPr lang="en-US"/>
              <a:t>Create confusion, negate “aura of inevitability.”</a:t>
            </a:r>
          </a:p>
          <a:p>
            <a:pPr lvl="1"/>
            <a:r>
              <a:rPr lang="en-US"/>
              <a:t>Delays via other forums?</a:t>
            </a:r>
          </a:p>
          <a:p>
            <a:pPr lvl="1"/>
            <a:r>
              <a:rPr lang="en-US"/>
              <a:t>Last ditch: preserve base, hope for tomorrow.</a:t>
            </a:r>
          </a:p>
        </p:txBody>
      </p:sp>
    </p:spTree>
    <p:extLst>
      <p:ext uri="{BB962C8B-B14F-4D97-AF65-F5344CB8AC3E}">
        <p14:creationId xmlns:p14="http://schemas.microsoft.com/office/powerpoint/2010/main" val="2568295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Newly Important Trade-offs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Compatibility v. performance</a:t>
            </a:r>
          </a:p>
          <a:p>
            <a:r>
              <a:rPr lang="en-US"/>
              <a:t>Proprietary v. open</a:t>
            </a:r>
          </a:p>
          <a:p>
            <a:pPr lvl="1"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Compatibility v. Performance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Firms face a technological trade-off</a:t>
            </a:r>
          </a:p>
          <a:p>
            <a:pPr>
              <a:lnSpc>
                <a:spcPct val="90000"/>
              </a:lnSpc>
            </a:pPr>
            <a:r>
              <a:rPr lang="en-US"/>
              <a:t>Consumers prefer more of both</a:t>
            </a:r>
          </a:p>
          <a:p>
            <a:pPr lvl="1">
              <a:lnSpc>
                <a:spcPct val="90000"/>
              </a:lnSpc>
            </a:pPr>
            <a:r>
              <a:rPr lang="en-US"/>
              <a:t>MRS = MRT…completely standard to here.</a:t>
            </a:r>
          </a:p>
          <a:p>
            <a:pPr>
              <a:lnSpc>
                <a:spcPct val="90000"/>
              </a:lnSpc>
            </a:pPr>
            <a:r>
              <a:rPr lang="en-US"/>
              <a:t>But in markets with network externalities,</a:t>
            </a:r>
          </a:p>
          <a:p>
            <a:pPr lvl="1">
              <a:lnSpc>
                <a:spcPct val="90000"/>
              </a:lnSpc>
            </a:pPr>
            <a:r>
              <a:rPr lang="en-US"/>
              <a:t>Getting this right today provides you a larger installed base, and a </a:t>
            </a:r>
            <a:r>
              <a:rPr lang="en-US" i="1"/>
              <a:t>competitive advantage tomorrow.</a:t>
            </a:r>
          </a:p>
          <a:p>
            <a:pPr lvl="1">
              <a:lnSpc>
                <a:spcPct val="90000"/>
              </a:lnSpc>
            </a:pPr>
            <a:r>
              <a:rPr lang="en-US"/>
              <a:t>Providing compatibility not easy when you do not control the interface.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v. Proprietary?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Value capture = value created * share that your firm captures</a:t>
            </a:r>
          </a:p>
          <a:p>
            <a:r>
              <a:rPr lang="en-US"/>
              <a:t>Open: stronger incentives for partners, lower share captured for your firm</a:t>
            </a:r>
          </a:p>
          <a:p>
            <a:r>
              <a:rPr lang="en-US"/>
              <a:t>Proprietary: weaker incentives for partners, higher share captured for your firm.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Proprietary Standards and Incentives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users foresee lock-in?</a:t>
            </a:r>
          </a:p>
          <a:p>
            <a:pPr lvl="1"/>
            <a:r>
              <a:rPr lang="en-US"/>
              <a:t>This makes it hard to establish the standard.</a:t>
            </a:r>
          </a:p>
          <a:p>
            <a:r>
              <a:rPr lang="en-US"/>
              <a:t>Can you pay them off up front?...</a:t>
            </a:r>
          </a:p>
          <a:p>
            <a:pPr lvl="1"/>
            <a:r>
              <a:rPr lang="en-US"/>
              <a:t>Penetration pricing, selective discounting, etc.</a:t>
            </a:r>
          </a:p>
          <a:p>
            <a:r>
              <a:rPr lang="en-US"/>
              <a:t>…while making sure they invest in the standard after the fact?</a:t>
            </a:r>
          </a:p>
          <a:p>
            <a:pPr lvl="1"/>
            <a:r>
              <a:rPr lang="en-US"/>
              <a:t>…initial payoffs are not worth it unless there is some lock-in.</a:t>
            </a:r>
          </a:p>
          <a:p>
            <a:pPr lvl="2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Issues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Competing standards means generating positive feedback quickly is essential.</a:t>
            </a:r>
          </a:p>
          <a:p>
            <a:pPr lvl="1"/>
            <a:r>
              <a:rPr lang="en-US"/>
              <a:t>Favoring openness sooner.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What are network externalities?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What are the economic implications?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What are the strategic implications?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Generic strategies for markets with network externalities.</a:t>
            </a:r>
          </a:p>
        </p:txBody>
      </p:sp>
    </p:spTree>
    <p:extLst>
      <p:ext uri="{BB962C8B-B14F-4D97-AF65-F5344CB8AC3E}">
        <p14:creationId xmlns:p14="http://schemas.microsoft.com/office/powerpoint/2010/main" val="177524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What are network externalities?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What are the economic implications?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What are the strategic implications?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Generic strategies for markets with network externalities.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Strategies for standard adoption</a:t>
            </a:r>
          </a:p>
        </p:txBody>
      </p:sp>
      <p:graphicFrame>
        <p:nvGraphicFramePr>
          <p:cNvPr id="27443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547664" y="1556792"/>
          <a:ext cx="5462588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788279" imgH="4551156" progId="Word.Document.8">
                  <p:embed/>
                </p:oleObj>
              </mc:Choice>
              <mc:Fallback>
                <p:oleObj name="Document" r:id="rId3" imgW="5788279" imgH="4551156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556792"/>
                        <a:ext cx="5462588" cy="429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822325" y="5753100"/>
            <a:ext cx="307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See Shapiro and Varian (1999).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Play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high performing, incompatible product.</a:t>
            </a:r>
          </a:p>
          <a:p>
            <a:pPr lvl="1"/>
            <a:r>
              <a:rPr lang="en-US" dirty="0"/>
              <a:t>Apple: </a:t>
            </a:r>
            <a:r>
              <a:rPr lang="en-US" dirty="0" err="1"/>
              <a:t>Itunes</a:t>
            </a:r>
            <a:r>
              <a:rPr lang="en-US" dirty="0"/>
              <a:t>, </a:t>
            </a:r>
            <a:r>
              <a:rPr lang="en-US" dirty="0" err="1"/>
              <a:t>Iphone</a:t>
            </a:r>
            <a:r>
              <a:rPr lang="en-US" dirty="0"/>
              <a:t>, Macintosh.</a:t>
            </a:r>
          </a:p>
          <a:p>
            <a:r>
              <a:rPr lang="en-US" dirty="0"/>
              <a:t>Attractive if…</a:t>
            </a:r>
          </a:p>
          <a:p>
            <a:pPr lvl="1"/>
            <a:r>
              <a:rPr lang="en-US" dirty="0"/>
              <a:t>“Insanely great!”  (Technology/tastes)</a:t>
            </a:r>
          </a:p>
          <a:p>
            <a:pPr lvl="1"/>
            <a:r>
              <a:rPr lang="en-US" dirty="0"/>
              <a:t>Fragmented existing networks.</a:t>
            </a:r>
          </a:p>
          <a:p>
            <a:pPr lvl="2"/>
            <a:r>
              <a:rPr lang="en-US" dirty="0"/>
              <a:t>Neither you nor others have large installed bases.</a:t>
            </a:r>
          </a:p>
          <a:p>
            <a:pPr lvl="1"/>
            <a:r>
              <a:rPr lang="en-US" dirty="0"/>
              <a:t>Horizontally differentiated.</a:t>
            </a:r>
          </a:p>
          <a:p>
            <a:pPr lvl="1"/>
            <a:r>
              <a:rPr lang="en-US" dirty="0"/>
              <a:t>Or sufficiently ahead that can ensure migration (Nintendo?)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Controlled Migration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Compatible, but proprietary.</a:t>
            </a:r>
          </a:p>
          <a:p>
            <a:pPr lvl="1"/>
            <a:r>
              <a:rPr lang="en-US"/>
              <a:t>IBM mainframes, Play Station, Xbox, Windows, MacOS</a:t>
            </a:r>
          </a:p>
          <a:p>
            <a:r>
              <a:rPr lang="en-US"/>
              <a:t>Attractive when…</a:t>
            </a:r>
          </a:p>
          <a:p>
            <a:pPr lvl="1"/>
            <a:r>
              <a:rPr lang="en-US"/>
              <a:t>Compatibility valuable relative to performance.</a:t>
            </a:r>
          </a:p>
          <a:p>
            <a:pPr lvl="2"/>
            <a:r>
              <a:rPr lang="en-US"/>
              <a:t>Large installed base with considerable sunk-to-the-standard investments.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Migration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vendors, backwardly compatible technology.</a:t>
            </a:r>
          </a:p>
          <a:p>
            <a:pPr lvl="1"/>
            <a:r>
              <a:rPr lang="en-US" dirty="0"/>
              <a:t>Televisions, fax machines, telephones, mobile phones</a:t>
            </a:r>
          </a:p>
          <a:p>
            <a:r>
              <a:rPr lang="en-US" dirty="0"/>
              <a:t>Attractive when…</a:t>
            </a:r>
          </a:p>
          <a:p>
            <a:pPr lvl="1"/>
            <a:r>
              <a:rPr lang="en-US" dirty="0"/>
              <a:t>Compatibility valuable relative to performance.</a:t>
            </a:r>
          </a:p>
          <a:p>
            <a:pPr lvl="1"/>
            <a:r>
              <a:rPr lang="en-US" dirty="0"/>
              <a:t>Contracting use of the standard easy/resolved.</a:t>
            </a:r>
          </a:p>
          <a:p>
            <a:pPr lvl="2"/>
            <a:r>
              <a:rPr lang="en-US" dirty="0"/>
              <a:t>Note these communication examples often work from de jure standards.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Discontinuity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vendors, new technology</a:t>
            </a:r>
          </a:p>
          <a:p>
            <a:pPr lvl="1"/>
            <a:r>
              <a:rPr lang="en-US" dirty="0"/>
              <a:t>CD, DVD, HD DVD, Android.</a:t>
            </a:r>
          </a:p>
          <a:p>
            <a:r>
              <a:rPr lang="en-US" dirty="0"/>
              <a:t>Attractive when…</a:t>
            </a:r>
          </a:p>
          <a:p>
            <a:pPr lvl="1"/>
            <a:r>
              <a:rPr lang="en-US" dirty="0"/>
              <a:t>Performance valuable relative to compatibility.</a:t>
            </a:r>
          </a:p>
          <a:p>
            <a:pPr lvl="1"/>
            <a:r>
              <a:rPr lang="en-US" dirty="0"/>
              <a:t>Competing standards make quick positive feedback essential.</a:t>
            </a:r>
          </a:p>
          <a:p>
            <a:pPr lvl="1"/>
            <a:r>
              <a:rPr lang="en-US" dirty="0"/>
              <a:t>Contracting w/partners over the standard relatively easy.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Discontinuity and incompatible technologies: Standards wars 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Incompatible technologies battle in market in winner-take all battle</a:t>
            </a:r>
          </a:p>
          <a:p>
            <a:pPr lvl="1"/>
            <a:r>
              <a:rPr lang="en-US" dirty="0"/>
              <a:t>Sony vs. Matsushita in VCR</a:t>
            </a:r>
          </a:p>
          <a:p>
            <a:pPr lvl="1"/>
            <a:r>
              <a:rPr lang="en-US" dirty="0"/>
              <a:t>3Com versus Rockwell and Lucent in 56K modems</a:t>
            </a:r>
          </a:p>
          <a:p>
            <a:pPr lvl="1"/>
            <a:r>
              <a:rPr lang="en-US" dirty="0"/>
              <a:t>Digital wireless telephones: CDMA, GSM, TDMA</a:t>
            </a:r>
          </a:p>
          <a:p>
            <a:pPr lvl="1"/>
            <a:r>
              <a:rPr lang="en-US" dirty="0" err="1"/>
              <a:t>Bluray</a:t>
            </a:r>
            <a:r>
              <a:rPr lang="en-US" dirty="0"/>
              <a:t>, </a:t>
            </a:r>
            <a:r>
              <a:rPr lang="en-US"/>
              <a:t>HD DVD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Strategies in </a:t>
            </a:r>
            <a:br>
              <a:rPr lang="en-US"/>
            </a:br>
            <a:r>
              <a:rPr lang="en-US"/>
              <a:t>Standards wars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Preemption</a:t>
            </a:r>
          </a:p>
          <a:p>
            <a:pPr lvl="1"/>
            <a:r>
              <a:rPr lang="en-US"/>
              <a:t>Build an early lead, so positive feedback works for you and against rival</a:t>
            </a:r>
          </a:p>
          <a:p>
            <a:r>
              <a:rPr lang="en-US"/>
              <a:t>Expectations management	</a:t>
            </a:r>
          </a:p>
          <a:p>
            <a:pPr lvl="1"/>
            <a:r>
              <a:rPr lang="en-US"/>
              <a:t>Influence consumers purchase decisions by managing their expectations</a:t>
            </a:r>
          </a:p>
          <a:p>
            <a:r>
              <a:rPr lang="en-US"/>
              <a:t>License technology to rivals</a:t>
            </a:r>
          </a:p>
          <a:p>
            <a:pPr lvl="2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Games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Standards issue within generation important</a:t>
            </a:r>
          </a:p>
          <a:p>
            <a:pPr lvl="1"/>
            <a:r>
              <a:rPr lang="en-US"/>
              <a:t>games!</a:t>
            </a:r>
          </a:p>
          <a:p>
            <a:pPr lvl="1"/>
            <a:endParaRPr lang="en-US"/>
          </a:p>
          <a:p>
            <a:r>
              <a:rPr lang="en-US"/>
              <a:t>but compatibility across generations less important</a:t>
            </a:r>
          </a:p>
          <a:p>
            <a:pPr lvl="1"/>
            <a:r>
              <a:rPr lang="en-US"/>
              <a:t>new games</a:t>
            </a:r>
          </a:p>
          <a:p>
            <a:pPr lvl="1"/>
            <a:r>
              <a:rPr lang="en-US"/>
              <a:t> big technological advance</a:t>
            </a:r>
          </a:p>
          <a:p>
            <a:pPr lvl="1"/>
            <a:r>
              <a:rPr lang="en-US"/>
              <a:t>installed base obsolete</a:t>
            </a:r>
          </a:p>
          <a:p>
            <a:pPr lvl="2"/>
            <a:r>
              <a:rPr lang="en-US"/>
              <a:t>large technology jumps</a:t>
            </a:r>
          </a:p>
          <a:p>
            <a:pPr lvl="2"/>
            <a:r>
              <a:rPr lang="en-US"/>
              <a:t> age of users</a:t>
            </a:r>
          </a:p>
          <a:p>
            <a:endParaRPr lang="en-US"/>
          </a:p>
          <a:p>
            <a:r>
              <a:rPr lang="en-US"/>
              <a:t>thus- standard war in each generation/ no continuity across generation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Wrapping Up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Network externalities are demand-side scale economies.</a:t>
            </a:r>
            <a:r>
              <a:rPr lang="en-US" i="1"/>
              <a:t> </a:t>
            </a:r>
          </a:p>
          <a:p>
            <a:pPr>
              <a:lnSpc>
                <a:spcPct val="90000"/>
              </a:lnSpc>
            </a:pPr>
            <a:r>
              <a:rPr lang="en-US"/>
              <a:t>Compatibility is valuable, standards emerge.</a:t>
            </a:r>
          </a:p>
          <a:p>
            <a:pPr lvl="2">
              <a:lnSpc>
                <a:spcPct val="90000"/>
              </a:lnSpc>
            </a:pPr>
            <a:r>
              <a:rPr lang="en-US"/>
              <a:t>Competition becomes between standards.</a:t>
            </a:r>
          </a:p>
          <a:p>
            <a:pPr>
              <a:lnSpc>
                <a:spcPct val="90000"/>
              </a:lnSpc>
            </a:pPr>
            <a:r>
              <a:rPr lang="en-US"/>
              <a:t>Multiple equilibria: inertia, positive feedback.</a:t>
            </a:r>
          </a:p>
          <a:p>
            <a:pPr>
              <a:lnSpc>
                <a:spcPct val="90000"/>
              </a:lnSpc>
            </a:pPr>
            <a:r>
              <a:rPr lang="en-US"/>
              <a:t>New trade-offs: compatibility, openness.</a:t>
            </a:r>
          </a:p>
          <a:p>
            <a:pPr lvl="1">
              <a:lnSpc>
                <a:spcPct val="90000"/>
              </a:lnSpc>
            </a:pPr>
            <a:r>
              <a:rPr lang="en-US"/>
              <a:t>These trade-offs have roots in what you have seen before, but positive feedback and standards competition give them new twists.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Network Externalities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Exist when user i’s willingness to pay for a product depends on how many others have adopted the same or compatible products. </a:t>
            </a:r>
          </a:p>
          <a:p>
            <a:r>
              <a:rPr lang="en-US"/>
              <a:t>When do these arise?</a:t>
            </a:r>
          </a:p>
          <a:p>
            <a:pPr lvl="1"/>
            <a:r>
              <a:rPr lang="en-US"/>
              <a:t>Direct effects.</a:t>
            </a:r>
          </a:p>
          <a:p>
            <a:pPr lvl="1"/>
            <a:r>
              <a:rPr lang="en-US"/>
              <a:t>Complements effects.</a:t>
            </a:r>
          </a:p>
          <a:p>
            <a:pPr lvl="1"/>
            <a:r>
              <a:rPr lang="en-US"/>
              <a:t>Liquidity effects.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Effects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“Direct” network externalities are common in communication protocols.</a:t>
            </a:r>
          </a:p>
          <a:p>
            <a:pPr lvl="1"/>
            <a:r>
              <a:rPr lang="en-US"/>
              <a:t>Telephones, fax machines.</a:t>
            </a:r>
          </a:p>
          <a:p>
            <a:pPr lvl="1"/>
            <a:r>
              <a:rPr lang="en-US"/>
              <a:t>Instant messaging, languages.</a:t>
            </a:r>
          </a:p>
          <a:p>
            <a:r>
              <a:rPr lang="en-US"/>
              <a:t>Here user i cares directly whether user j adopts.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Complements Effects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 i might not care about others’ adoption per se, but does care through its effect on the supply of complements.</a:t>
            </a:r>
          </a:p>
          <a:p>
            <a:r>
              <a:rPr lang="en-US"/>
              <a:t>Supply of movies on a particular format is influenced by popularity of the format.</a:t>
            </a:r>
          </a:p>
          <a:p>
            <a:pPr lvl="1"/>
            <a:r>
              <a:rPr lang="en-US"/>
              <a:t>Software, music,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Liquidity Effects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Buyers want to participate in markets with many sellers, sellers want to participate in markets with many buyers.</a:t>
            </a:r>
          </a:p>
          <a:p>
            <a:pPr lvl="1"/>
            <a:r>
              <a:rPr lang="en-US"/>
              <a:t>NYSE</a:t>
            </a:r>
          </a:p>
          <a:p>
            <a:pPr lvl="1"/>
            <a:r>
              <a:rPr lang="en-US"/>
              <a:t>Ebay</a:t>
            </a:r>
          </a:p>
          <a:p>
            <a:pPr lvl="1"/>
            <a:r>
              <a:rPr lang="en-US"/>
              <a:t>Yellow Pages</a:t>
            </a:r>
          </a:p>
          <a:p>
            <a:pPr lvl="1"/>
            <a:r>
              <a:rPr lang="en-US"/>
              <a:t>Newspapers (via advertising)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Compatibility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short, network externalities exist when users value </a:t>
            </a:r>
            <a:r>
              <a:rPr lang="en-US" i="1"/>
              <a:t>compatibility</a:t>
            </a:r>
            <a:r>
              <a:rPr lang="en-US"/>
              <a:t>.</a:t>
            </a:r>
          </a:p>
          <a:p>
            <a:pPr lvl="1"/>
            <a:r>
              <a:rPr lang="en-US"/>
              <a:t>Consumers may value compatibility directly, or because of complements or liquidity effects.</a:t>
            </a:r>
          </a:p>
          <a:p>
            <a:r>
              <a:rPr lang="en-US"/>
              <a:t>Note that these need not have anything to do with production-related scale economies.</a:t>
            </a:r>
          </a:p>
          <a:p>
            <a:pPr lvl="1"/>
            <a:r>
              <a:rPr lang="en-US"/>
              <a:t>Defined in terms of users’ preferences, not the production technology.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What are network externalities?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What are the economic implications?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What are the strategic implications?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Generic strategies for markets with network externalities.</a:t>
            </a:r>
          </a:p>
        </p:txBody>
      </p:sp>
    </p:spTree>
    <p:extLst>
      <p:ext uri="{BB962C8B-B14F-4D97-AF65-F5344CB8AC3E}">
        <p14:creationId xmlns:p14="http://schemas.microsoft.com/office/powerpoint/2010/main" val="320365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6472</TotalTime>
  <Words>1581</Words>
  <Application>Microsoft Office PowerPoint</Application>
  <PresentationFormat>On-screen Show (4:3)</PresentationFormat>
  <Paragraphs>271</Paragraphs>
  <Slides>38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Century Schoolbook</vt:lpstr>
      <vt:lpstr>Monotype Sorts</vt:lpstr>
      <vt:lpstr>Symbol</vt:lpstr>
      <vt:lpstr>Times New Roman</vt:lpstr>
      <vt:lpstr>Wingdings</vt:lpstr>
      <vt:lpstr>Wingdings 2</vt:lpstr>
      <vt:lpstr>Mirador</vt:lpstr>
      <vt:lpstr>Document</vt:lpstr>
      <vt:lpstr>Session 6. Network effects And Standards </vt:lpstr>
      <vt:lpstr>Network Externalities</vt:lpstr>
      <vt:lpstr>Outline</vt:lpstr>
      <vt:lpstr>1. Network Externalities</vt:lpstr>
      <vt:lpstr>Direct Effects</vt:lpstr>
      <vt:lpstr>Complements Effects</vt:lpstr>
      <vt:lpstr>Liquidity Effects</vt:lpstr>
      <vt:lpstr>Compatibility</vt:lpstr>
      <vt:lpstr>Outline</vt:lpstr>
      <vt:lpstr>2. Network Externalities Economic implications</vt:lpstr>
      <vt:lpstr>Implication I: Standards</vt:lpstr>
      <vt:lpstr>Standards</vt:lpstr>
      <vt:lpstr>How Many Standards?</vt:lpstr>
      <vt:lpstr>A Dominant Standard?</vt:lpstr>
      <vt:lpstr>Implication II: Lock in effects</vt:lpstr>
      <vt:lpstr>Lock in effects</vt:lpstr>
      <vt:lpstr>Coordination problem: who jumps first?</vt:lpstr>
      <vt:lpstr>Lesson</vt:lpstr>
      <vt:lpstr>Implication III: Tipping</vt:lpstr>
      <vt:lpstr>Outline</vt:lpstr>
      <vt:lpstr>Standards: Strategic Implication</vt:lpstr>
      <vt:lpstr>Coordination on adoption </vt:lpstr>
      <vt:lpstr>Dealing with Tipping</vt:lpstr>
      <vt:lpstr>Newly Important Trade-offs</vt:lpstr>
      <vt:lpstr>Compatibility v. Performance</vt:lpstr>
      <vt:lpstr>Open v. Proprietary?</vt:lpstr>
      <vt:lpstr>Proprietary Standards and Incentives</vt:lpstr>
      <vt:lpstr>Additional Issues</vt:lpstr>
      <vt:lpstr>Outline</vt:lpstr>
      <vt:lpstr>Generic Strategies for standard adoption</vt:lpstr>
      <vt:lpstr>Performance Play</vt:lpstr>
      <vt:lpstr>Controlled Migration</vt:lpstr>
      <vt:lpstr>Open Migration</vt:lpstr>
      <vt:lpstr>Discontinuity</vt:lpstr>
      <vt:lpstr>Discontinuity and incompatible technologies: Standards wars </vt:lpstr>
      <vt:lpstr>Strategies in  Standards wars</vt:lpstr>
      <vt:lpstr>Video Games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 negociación para salvar al Euro: ¿qué implican las propuestas de INET para España?</dc:title>
  <dc:creator>Luis Garicano</dc:creator>
  <cp:lastModifiedBy>Luis Garicano</cp:lastModifiedBy>
  <cp:revision>32</cp:revision>
  <dcterms:created xsi:type="dcterms:W3CDTF">2012-08-30T17:56:18Z</dcterms:created>
  <dcterms:modified xsi:type="dcterms:W3CDTF">2021-01-31T22:38:29Z</dcterms:modified>
</cp:coreProperties>
</file>