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30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3" r:id="rId15"/>
    <p:sldId id="305" r:id="rId16"/>
    <p:sldId id="304" r:id="rId17"/>
    <p:sldId id="269" r:id="rId18"/>
    <p:sldId id="270" r:id="rId19"/>
    <p:sldId id="302" r:id="rId20"/>
    <p:sldId id="271" r:id="rId21"/>
    <p:sldId id="300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2" d="100"/>
          <a:sy n="82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C50D63A-351A-4E41-9FE0-E5CEA50B8140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B84DFA3-8CD9-4ED0-AF81-5751DA91C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24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ABC99DE-F1BC-4F7F-BE7A-784E1B0E7955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14A832F-8637-4A95-8CCD-48A40EFB0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4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A1A6-C4A7-4973-806A-C9B3D7FA6C4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6150" y="755650"/>
            <a:ext cx="5153025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498" y="4873880"/>
            <a:ext cx="5262027" cy="462156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94CDF-4158-4D41-97C1-5B68AA11911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5337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48923-6524-4CC6-91B8-25EEF3496FE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B6913-CD5D-4D2E-A051-D3174E5A71C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AB42D-53C7-4A84-BD33-4590E9F383B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4021088" y="9721868"/>
            <a:ext cx="307821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4825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965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6063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0888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80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52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24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96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14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2764" cy="4604560"/>
          </a:xfrm>
          <a:noFill/>
          <a:ln/>
        </p:spPr>
        <p:txBody>
          <a:bodyPr lIns="102367" tIns="53701" rIns="102367" bIns="53701"/>
          <a:lstStyle/>
          <a:p>
            <a:pPr defTabSz="1042988"/>
            <a:r>
              <a:rPr lang="en-US" altLang="en-US"/>
              <a:t>Examples – Car- metal chassis, gasoline, 4 wheels; PC- mouse GUI, hard drive</a:t>
            </a:r>
          </a:p>
          <a:p>
            <a:pPr defTabSz="1042988"/>
            <a:r>
              <a:rPr lang="en-US" altLang="en-US"/>
              <a:t>what is important about the transition to new designs is the discontinuity </a:t>
            </a:r>
          </a:p>
        </p:txBody>
      </p:sp>
      <p:sp>
        <p:nvSpPr>
          <p:cNvPr id="1689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F1FF3-C261-4297-826C-0C2D216304E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021088" y="9721868"/>
            <a:ext cx="307821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4825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965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6063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930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65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37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09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81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17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019548" y="0"/>
            <a:ext cx="307975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4019548" y="9718484"/>
            <a:ext cx="307975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7525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3028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9400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533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25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97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69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41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6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0" y="9718484"/>
            <a:ext cx="307667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30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2764" cy="4604560"/>
          </a:xfrm>
          <a:ln/>
        </p:spPr>
        <p:txBody>
          <a:bodyPr lIns="102362" tIns="53698" rIns="102362" bIns="53698"/>
          <a:lstStyle/>
          <a:p>
            <a:pPr defTabSz="1042988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FF6E1-0FBF-4F3B-A3D7-9307566BD3B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4021088" y="9721868"/>
            <a:ext cx="307821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4825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965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6063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0888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80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52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24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9688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34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2764" cy="4604560"/>
          </a:xfrm>
          <a:noFill/>
          <a:ln/>
        </p:spPr>
        <p:txBody>
          <a:bodyPr lIns="102367" tIns="53701" rIns="102367" bIns="53701"/>
          <a:lstStyle/>
          <a:p>
            <a:pPr defTabSz="1042988"/>
            <a:r>
              <a:rPr lang="en-US" altLang="en-US"/>
              <a:t>In forecasting future evolution of technology we are told to stay close to the customers. and indeed that is a problem in kodak. and yet, staying close can be a problem. this is Christiansen’s point</a:t>
            </a:r>
          </a:p>
          <a:p>
            <a:pPr defTabSz="1042988"/>
            <a:r>
              <a:rPr lang="en-US" altLang="en-US"/>
              <a:t>Example with the IBM /DEC etc. Mini-systems IBM 360 etc.</a:t>
            </a:r>
          </a:p>
        </p:txBody>
      </p:sp>
      <p:sp>
        <p:nvSpPr>
          <p:cNvPr id="2242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50072-2736-4BC7-897A-DE6A1661BC0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93719-B8BF-488F-A409-EAB6137366A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C5F8D-471E-43C0-9BE4-0F4C82A7134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6EA86-BB93-4228-BFC3-8DF7C23C0C4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4804D-9CB7-4136-AB32-9B174B7C083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9720175"/>
            <a:ext cx="3076672" cy="5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87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1525"/>
            <a:ext cx="5099050" cy="38258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58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72979" y="4861781"/>
            <a:ext cx="6153343" cy="4606253"/>
          </a:xfrm>
          <a:ln/>
        </p:spPr>
        <p:txBody>
          <a:bodyPr lIns="100784" tIns="52869" rIns="100784" bIns="52869"/>
          <a:lstStyle/>
          <a:p>
            <a:pPr defTabSz="998538"/>
            <a:endParaRPr lang="en-US" altLang="en-US" i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D86C3-71BC-4943-A029-718101E58F3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BDE0-8BCB-4970-A973-8BD9FB293F8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4022629" y="0"/>
            <a:ext cx="3076671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021088" y="0"/>
            <a:ext cx="3078212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0" y="9720175"/>
            <a:ext cx="3076672" cy="5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2186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5846" cy="4606253"/>
          </a:xfrm>
          <a:ln/>
        </p:spPr>
        <p:txBody>
          <a:bodyPr lIns="100406" tIns="52671" rIns="100406" bIns="5267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BBCC7-3309-498B-B34E-55BC4F16F9C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4022629" y="0"/>
            <a:ext cx="3076671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0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239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5846" cy="4606253"/>
          </a:xfrm>
          <a:ln/>
        </p:spPr>
        <p:txBody>
          <a:bodyPr lIns="100406" tIns="52671" rIns="100406" bIns="5267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9D106-7883-48F3-86EC-7353185C85C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E693C-3A6B-4215-86DE-423107EB35B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4022629" y="0"/>
            <a:ext cx="3076671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280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5846" cy="4606253"/>
          </a:xfrm>
          <a:ln/>
        </p:spPr>
        <p:txBody>
          <a:bodyPr lIns="100406" tIns="52671" rIns="100406" bIns="5267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49941-7798-4DD6-8424-DAC6359EB8A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4022629" y="0"/>
            <a:ext cx="3076671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300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5846" cy="4606253"/>
          </a:xfrm>
          <a:ln/>
        </p:spPr>
        <p:txBody>
          <a:bodyPr lIns="100406" tIns="52671" rIns="100406" bIns="5267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CD63A-FE17-4096-AB94-3C51809C769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5875" cy="38227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99" y="4861781"/>
            <a:ext cx="5202763" cy="460625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29495-B825-4761-94E6-806EBBF5AF6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98" y="4861781"/>
            <a:ext cx="5204305" cy="460625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73416-1F90-47D0-B3D5-700876756A8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1525"/>
            <a:ext cx="5099050" cy="3825875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99" y="4861781"/>
            <a:ext cx="5202763" cy="4606253"/>
          </a:xfrm>
        </p:spPr>
        <p:txBody>
          <a:bodyPr/>
          <a:lstStyle/>
          <a:p>
            <a:pPr defTabSz="998538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7396A-4B7C-472E-9CB3-5829D1A051D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98" y="4861781"/>
            <a:ext cx="5204305" cy="4606253"/>
          </a:xfrm>
          <a:ln/>
        </p:spPr>
        <p:txBody>
          <a:bodyPr lIns="97296" tIns="48649" rIns="97296" bIns="48649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01E50-26BF-47A3-B1B3-72105962D7A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A0B9A-F462-4829-8B07-400A96AE843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5650"/>
            <a:ext cx="5153025" cy="3865563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010" y="4871934"/>
            <a:ext cx="5188898" cy="4619791"/>
          </a:xfrm>
        </p:spPr>
        <p:txBody>
          <a:bodyPr lIns="94802" tIns="47401" rIns="94802" bIns="47401"/>
          <a:lstStyle/>
          <a:p>
            <a:pPr>
              <a:buFont typeface="Symbol" pitchFamily="18" charset="2"/>
              <a:buChar char="·"/>
            </a:pPr>
            <a:r>
              <a:rPr lang="en-US" altLang="en-US"/>
              <a:t>Reputation?</a:t>
            </a:r>
          </a:p>
          <a:p>
            <a:pPr lvl="2">
              <a:buFont typeface="Symbol" pitchFamily="18" charset="2"/>
              <a:buChar char="·"/>
            </a:pPr>
            <a:r>
              <a:rPr lang="en-US" altLang="en-US"/>
              <a:t>On-time delivery is bad.</a:t>
            </a:r>
          </a:p>
          <a:p>
            <a:pPr lvl="2">
              <a:buFont typeface="Symbol" pitchFamily="18" charset="2"/>
              <a:buChar char="·"/>
            </a:pPr>
            <a:r>
              <a:rPr lang="en-US" altLang="en-US"/>
              <a:t>Customer service appears to be bad, but improving (maybe)</a:t>
            </a:r>
          </a:p>
          <a:p>
            <a:pPr lvl="2">
              <a:buFont typeface="Symbol" pitchFamily="18" charset="2"/>
              <a:buChar char="·"/>
            </a:pPr>
            <a:r>
              <a:rPr lang="en-US" altLang="en-US"/>
              <a:t>Could they ever provide high quality service as cheaply as GE?</a:t>
            </a:r>
          </a:p>
          <a:p>
            <a:r>
              <a:rPr lang="en-US" altLang="en-US"/>
              <a:t>Switching cost? Does the installed base help much here?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/>
              <a:t>Costs for the technicians  -- Do the docs (making  decision) have  incentives to internalize costs?</a:t>
            </a:r>
          </a:p>
          <a:p>
            <a:pPr lvl="1">
              <a:buFontTx/>
              <a:buChar char="•"/>
            </a:pPr>
            <a:r>
              <a:rPr lang="en-US" altLang="en-US"/>
              <a:t>The installed base probably hurts if the service sucks.</a:t>
            </a:r>
          </a:p>
          <a:p>
            <a:pPr>
              <a:buFont typeface="Symbol" pitchFamily="18" charset="2"/>
              <a:buChar char="·"/>
            </a:pPr>
            <a:r>
              <a:rPr lang="en-US" altLang="en-US"/>
              <a:t>Does EMI have </a:t>
            </a:r>
            <a:r>
              <a:rPr lang="en-US" altLang="en-US" b="1"/>
              <a:t>experience curve </a:t>
            </a:r>
            <a:r>
              <a:rPr lang="en-US" altLang="en-US"/>
              <a:t>advantage?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/>
              <a:t>Not obvious--outsourced most,  80% of CGS  purchased parts. </a:t>
            </a:r>
          </a:p>
          <a:p>
            <a:pPr>
              <a:buFont typeface="Symbol" pitchFamily="18" charset="2"/>
              <a:buChar char="·"/>
            </a:pPr>
            <a:r>
              <a:rPr lang="en-US" altLang="en-US"/>
              <a:t>Does Emi have </a:t>
            </a:r>
            <a:r>
              <a:rPr lang="en-US" altLang="en-US" b="1"/>
              <a:t>technological Advantage</a:t>
            </a:r>
            <a:r>
              <a:rPr lang="en-US" altLang="en-US"/>
              <a:t> going into future?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/>
              <a:t>Has reinvested much of the profits of the division into R&amp;D.</a:t>
            </a:r>
          </a:p>
          <a:p>
            <a:pPr lvl="1">
              <a:buFontTx/>
              <a:buChar char="•"/>
            </a:pPr>
            <a:r>
              <a:rPr lang="en-US" altLang="en-US"/>
              <a:t>Hounsfield is distant from the market, seems to be unclear whether he knows what the market wants. </a:t>
            </a:r>
          </a:p>
          <a:p>
            <a:pPr lvl="1">
              <a:buFontTx/>
              <a:buChar char="•"/>
            </a:pPr>
            <a:r>
              <a:rPr lang="en-US" altLang="en-US"/>
              <a:t>Others, like Technicare  not investing heavily in R&amp;D-- fast copiers</a:t>
            </a:r>
          </a:p>
          <a:p>
            <a:r>
              <a:rPr lang="en-US" altLang="en-US"/>
              <a:t>Key strategic decision: Harvest  advantages or invest to turning first-mover position into long-run competitive advantages.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/>
              <a:t>EMI’s service, etc. makes it look like a harvester, except, they keep putting the money back into the business. 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63B6F-CA71-49FD-BA15-67118A8DC96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5650"/>
            <a:ext cx="5153025" cy="3865563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010" y="4871934"/>
            <a:ext cx="5188898" cy="4619791"/>
          </a:xfrm>
        </p:spPr>
        <p:txBody>
          <a:bodyPr lIns="94802" tIns="47401" rIns="94802" bIns="47401"/>
          <a:lstStyle/>
          <a:p>
            <a:pPr>
              <a:buFont typeface="Symbol" pitchFamily="18" charset="2"/>
              <a:buChar char="·"/>
            </a:pPr>
            <a:r>
              <a:rPr lang="en-US" altLang="en-US"/>
              <a:t>Inability to forecast demand?</a:t>
            </a:r>
          </a:p>
          <a:p>
            <a:pPr lvl="3">
              <a:buFont typeface="Symbol" pitchFamily="18" charset="2"/>
              <a:buChar char="·"/>
            </a:pPr>
            <a:r>
              <a:rPr lang="en-US" altLang="en-US"/>
              <a:t>Anybody could have made that mistake.  This is a fundamental problem with a new product.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/>
              <a:t>Entry faster than expected.</a:t>
            </a:r>
          </a:p>
          <a:p>
            <a:pPr lvl="3">
              <a:buFont typeface="Symbol" pitchFamily="18" charset="2"/>
              <a:buChar char="·"/>
            </a:pPr>
            <a:r>
              <a:rPr lang="en-US" altLang="en-US"/>
              <a:t>For small guys yes.</a:t>
            </a:r>
          </a:p>
          <a:p>
            <a:pPr lvl="3">
              <a:buFont typeface="Symbol" pitchFamily="18" charset="2"/>
              <a:buChar char="·"/>
            </a:pPr>
            <a:r>
              <a:rPr lang="en-US" altLang="en-US"/>
              <a:t>The big guys are taking longer than expected. 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/>
              <a:t>Took too much time between announcement and bringing product to market, allowing competitors valuable catch-up time.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/>
              <a:t>They did not respond to apparent patent infringements.</a:t>
            </a:r>
          </a:p>
          <a:p>
            <a:pPr lvl="1">
              <a:buFont typeface="Symbol" pitchFamily="18" charset="2"/>
              <a:buChar char="·"/>
            </a:pPr>
            <a:r>
              <a:rPr lang="en-US" altLang="en-US"/>
              <a:t>They were unresponsive to customer problems and changing needs</a:t>
            </a:r>
          </a:p>
          <a:p>
            <a:r>
              <a:rPr lang="en-US" altLang="en-US"/>
              <a:t>Partly because customers and decision-makers so far apart.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93719-B8BF-488F-A409-EAB6137366A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098EA-69E2-4105-AD21-A99C6A82700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4021088" y="9721868"/>
            <a:ext cx="307821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4825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965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6063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930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65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37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09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81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17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4019548" y="0"/>
            <a:ext cx="307975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4019548" y="9718484"/>
            <a:ext cx="307975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7525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3028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9400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533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25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97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69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41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6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0" y="9718484"/>
            <a:ext cx="307667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613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613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2764" cy="4604560"/>
          </a:xfrm>
          <a:ln/>
        </p:spPr>
        <p:txBody>
          <a:bodyPr lIns="102362" tIns="53698" rIns="102362" bIns="53698"/>
          <a:lstStyle/>
          <a:p>
            <a:pPr defTabSz="1042988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CD698-BCD0-4E0F-9770-9A88A546FD0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4021088" y="9721868"/>
            <a:ext cx="307821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4825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965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6063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930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65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37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09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81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17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4019548" y="0"/>
            <a:ext cx="307975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4019548" y="9718484"/>
            <a:ext cx="307975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7525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3028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9400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533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25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97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69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41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6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0" y="9718484"/>
            <a:ext cx="307667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228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228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2764" cy="4604560"/>
          </a:xfrm>
          <a:ln/>
        </p:spPr>
        <p:txBody>
          <a:bodyPr lIns="102362" tIns="53698" rIns="102362" bIns="53698"/>
          <a:lstStyle/>
          <a:p>
            <a:pPr defTabSz="1042988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71522-5CA0-4183-A662-A23291F5A21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4021088" y="9721868"/>
            <a:ext cx="307821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4825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965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6063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930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65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37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09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81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17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4019548" y="0"/>
            <a:ext cx="307975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4019548" y="9718484"/>
            <a:ext cx="307975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7525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3028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9400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533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25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97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69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41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6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0" y="9718484"/>
            <a:ext cx="307667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818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818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2764" cy="4604560"/>
          </a:xfrm>
          <a:ln/>
        </p:spPr>
        <p:txBody>
          <a:bodyPr lIns="102362" tIns="53698" rIns="102362" bIns="53698"/>
          <a:lstStyle/>
          <a:p>
            <a:pPr defTabSz="1042988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3AAD6-D758-4E94-8792-CEB39B49F79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4021088" y="0"/>
            <a:ext cx="307821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4021088" y="9721868"/>
            <a:ext cx="307821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4825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965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6063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9300" algn="l" defTabSz="10556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65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37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09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8100" defTabSz="1055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17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4019548" y="0"/>
            <a:ext cx="307975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4019548" y="9718484"/>
            <a:ext cx="307975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7" tIns="0" rIns="20137" bIns="0" anchor="b"/>
          <a:lstStyle>
            <a:lvl1pPr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7525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3028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9400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5338" algn="l" defTabSz="11033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25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97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69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4138" defTabSz="1103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100" i="1"/>
              <a:t>6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9718484"/>
            <a:ext cx="3076672" cy="5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0234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023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2764" cy="4604560"/>
          </a:xfrm>
          <a:ln/>
        </p:spPr>
        <p:txBody>
          <a:bodyPr lIns="102362" tIns="53698" rIns="102362" bIns="53698"/>
          <a:lstStyle/>
          <a:p>
            <a:pPr defTabSz="1042988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3111E-44F0-4109-84D4-D830B890E42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7A33C-14B4-4117-AEA1-9903A150F26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A919A-446C-4DCD-927C-DC20379880D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93719-B8BF-488F-A409-EAB6137366A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4D9F5-C9B8-4858-BBEA-DAEE0751537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7BFB3-3236-4B15-A2C7-4417F808B94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18F74-8EF7-4689-BA41-5C16AA4C7E2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C8770-3B0D-4FD4-BAD2-9E0C5A09518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B9346-5852-48B5-9045-81BF11C4A9F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34A8C-2801-4A79-B182-60C6B7C6904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3670B-E78E-4A45-AE21-418B27E7E4D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28 Marcador de número de diapositiva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CD9A4-CBC9-4DAF-8E18-79E405B03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BA944B-8862-40AA-8ED6-54ADB4EAD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D6C62-1D92-47D8-A167-0C0A4AD24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D847-0469-4F2A-B5CB-25042EA86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97D008-1F53-445E-A80F-F7B2EB1E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E166-FE50-421B-AEF4-D4DC954C8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59700" cy="679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38F5AA-224A-4FA3-8E6A-8916592179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6D6B1B-A0C9-498A-AE2A-D9FD163160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4774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52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2DB3DC-73E2-4131-B518-E557F4D6F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15" r:id="rId3"/>
    <p:sldLayoutId id="2147483916" r:id="rId4"/>
    <p:sldLayoutId id="2147483920" r:id="rId5"/>
    <p:sldLayoutId id="2147483917" r:id="rId6"/>
    <p:sldLayoutId id="214748392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7174" name="5 Subtítulo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Competitive Strategy</a:t>
            </a:r>
          </a:p>
          <a:p>
            <a:r>
              <a:rPr lang="en-US" b="0"/>
              <a:t>Luis Garicano</a:t>
            </a:r>
            <a:br>
              <a:rPr lang="en-US" b="0"/>
            </a:br>
            <a:endParaRPr lang="en-US" b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/>
              <a:t>Lecture 7. </a:t>
            </a:r>
            <a:r>
              <a:rPr lang="en-GB" dirty="0"/>
              <a:t>New Product Introduction. Innovation. Industry Life cycle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BD-841F-4CA5-B15D-05AD07EF06B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Diffusion of CT Scanners by Hospital Size</a:t>
            </a:r>
          </a:p>
        </p:txBody>
      </p:sp>
      <p:pic>
        <p:nvPicPr>
          <p:cNvPr id="176131" name="Picture 3" descr="CT Scanner Diffusion S-Curve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0200"/>
            <a:ext cx="7637463" cy="4630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62000" y="6248400"/>
            <a:ext cx="2373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latin typeface="Arial" charset="0"/>
                <a:cs typeface="Arial" charset="0"/>
              </a:rPr>
              <a:t>Source: Trajtenberg, 1990, p. 59</a:t>
            </a:r>
          </a:p>
        </p:txBody>
      </p:sp>
    </p:spTree>
    <p:extLst>
      <p:ext uri="{BB962C8B-B14F-4D97-AF65-F5344CB8AC3E}">
        <p14:creationId xmlns:p14="http://schemas.microsoft.com/office/powerpoint/2010/main" val="152447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325D-95C9-4694-8CDB-9443781D366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/>
              <a:t>EMI &amp; the CT Scanner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277100" cy="4724400"/>
          </a:xfrm>
        </p:spPr>
        <p:txBody>
          <a:bodyPr/>
          <a:lstStyle/>
          <a:p>
            <a:r>
              <a:rPr lang="en-US" altLang="en-US" sz="2400" dirty="0">
                <a:latin typeface="Times New Roman" pitchFamily="18" charset="0"/>
              </a:rPr>
              <a:t>U.S. demand dropped dramatically.  Saturation level of 6/million people nearly reached by 1981</a:t>
            </a:r>
          </a:p>
          <a:p>
            <a:endParaRPr lang="en-US" altLang="en-US" sz="2400" dirty="0">
              <a:latin typeface="Times New Roman" pitchFamily="18" charset="0"/>
            </a:endParaRPr>
          </a:p>
          <a:p>
            <a:r>
              <a:rPr lang="en-US" altLang="en-US" sz="2400" dirty="0">
                <a:latin typeface="Times New Roman" pitchFamily="18" charset="0"/>
              </a:rPr>
              <a:t>Major price competition with 12 competitors at the peak — rapid shakeout thereafter</a:t>
            </a:r>
          </a:p>
          <a:p>
            <a:endParaRPr lang="en-US" altLang="en-US" sz="2400" dirty="0">
              <a:latin typeface="Times New Roman" pitchFamily="18" charset="0"/>
            </a:endParaRPr>
          </a:p>
          <a:p>
            <a:r>
              <a:rPr lang="en-US" altLang="en-US" sz="2400" dirty="0">
                <a:latin typeface="Times New Roman" pitchFamily="18" charset="0"/>
              </a:rPr>
              <a:t>Hounsfield receives Nobel Prize in 1979</a:t>
            </a:r>
          </a:p>
          <a:p>
            <a:endParaRPr lang="en-US" altLang="en-US" sz="2400" dirty="0">
              <a:latin typeface="Times New Roman" pitchFamily="18" charset="0"/>
            </a:endParaRPr>
          </a:p>
          <a:p>
            <a:r>
              <a:rPr lang="en-US" altLang="en-US" sz="2400" dirty="0">
                <a:latin typeface="Times New Roman" pitchFamily="18" charset="0"/>
              </a:rPr>
              <a:t>EMI taken over by Thorn Electric in response to cash crisis</a:t>
            </a:r>
          </a:p>
          <a:p>
            <a:endParaRPr lang="en-US" altLang="en-US" sz="2400" dirty="0">
              <a:latin typeface="Times New Roman" pitchFamily="18" charset="0"/>
            </a:endParaRPr>
          </a:p>
          <a:p>
            <a:r>
              <a:rPr lang="en-US" altLang="en-US" sz="2400" dirty="0">
                <a:latin typeface="Times New Roman" pitchFamily="18" charset="0"/>
              </a:rPr>
              <a:t>GE buys Medical Division</a:t>
            </a:r>
          </a:p>
        </p:txBody>
      </p:sp>
    </p:spTree>
    <p:extLst>
      <p:ext uri="{BB962C8B-B14F-4D97-AF65-F5344CB8AC3E}">
        <p14:creationId xmlns:p14="http://schemas.microsoft.com/office/powerpoint/2010/main" val="12805641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Issue 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Forecasting the path of technological change</a:t>
            </a:r>
          </a:p>
          <a:p>
            <a:pPr lvl="1"/>
            <a:r>
              <a:rPr lang="en-US" altLang="en-US" dirty="0"/>
              <a:t>Will the new technology take off?  How fast? Will it substitute for existing or be complementary with it?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8B7A-E5DB-43F6-B9EC-F8F896B0069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21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Key Forecasting Framework: The industry life cycle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F188-FD09-499F-AF95-DC4390E7566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206750" y="1835150"/>
            <a:ext cx="2120900" cy="1282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56078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Era of Ferment/</a:t>
            </a:r>
          </a:p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Discontinuity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5492750" y="3359150"/>
            <a:ext cx="2120900" cy="1282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56078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“Dominant design” </a:t>
            </a:r>
          </a:p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emerges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996950" y="3359150"/>
            <a:ext cx="2120900" cy="1282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56078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Maturity</a:t>
            </a: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3206750" y="4959350"/>
            <a:ext cx="2120900" cy="1282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56078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Incremental</a:t>
            </a:r>
          </a:p>
          <a:p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Innovation</a:t>
            </a:r>
          </a:p>
        </p:txBody>
      </p:sp>
      <p:grpSp>
        <p:nvGrpSpPr>
          <p:cNvPr id="167946" name="Group 10"/>
          <p:cNvGrpSpPr>
            <a:grpSpLocks/>
          </p:cNvGrpSpPr>
          <p:nvPr/>
        </p:nvGrpSpPr>
        <p:grpSpPr bwMode="auto">
          <a:xfrm>
            <a:off x="5334000" y="2438400"/>
            <a:ext cx="1219200" cy="914400"/>
            <a:chOff x="3360" y="1536"/>
            <a:chExt cx="768" cy="576"/>
          </a:xfrm>
        </p:grpSpPr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3360" y="1536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>
              <a:off x="4128" y="1536"/>
              <a:ext cx="0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7949" name="Group 13"/>
          <p:cNvGrpSpPr>
            <a:grpSpLocks/>
          </p:cNvGrpSpPr>
          <p:nvPr/>
        </p:nvGrpSpPr>
        <p:grpSpPr bwMode="auto">
          <a:xfrm>
            <a:off x="1981200" y="4648200"/>
            <a:ext cx="1219200" cy="914400"/>
            <a:chOff x="1248" y="2928"/>
            <a:chExt cx="768" cy="576"/>
          </a:xfrm>
        </p:grpSpPr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 flipH="1">
              <a:off x="1248" y="3504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 flipV="1">
              <a:off x="1248" y="2928"/>
              <a:ext cx="0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7952" name="Line 16"/>
          <p:cNvSpPr>
            <a:spLocks noChangeShapeType="1"/>
          </p:cNvSpPr>
          <p:nvPr/>
        </p:nvSpPr>
        <p:spPr bwMode="auto">
          <a:xfrm flipH="1">
            <a:off x="1981200" y="24384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>
            <a:off x="1981200" y="2438400"/>
            <a:ext cx="0" cy="914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5334000" y="55626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 flipV="1">
            <a:off x="6553200" y="4648200"/>
            <a:ext cx="0" cy="914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5486400" y="63246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/>
              <a:t>Source: Rebecca Henderson</a:t>
            </a:r>
          </a:p>
        </p:txBody>
      </p:sp>
    </p:spTree>
    <p:extLst>
      <p:ext uri="{BB962C8B-B14F-4D97-AF65-F5344CB8AC3E}">
        <p14:creationId xmlns:p14="http://schemas.microsoft.com/office/powerpoint/2010/main" val="11477616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34EF-4997-49C3-80C4-9B6DE8CA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Example 1: Smartphone PLatform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2D5B8-E182-4BF7-8170-EDB8A37918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4565" y="1762245"/>
            <a:ext cx="6812870" cy="4549534"/>
          </a:xfrm>
        </p:spPr>
      </p:pic>
    </p:spTree>
    <p:extLst>
      <p:ext uri="{BB962C8B-B14F-4D97-AF65-F5344CB8AC3E}">
        <p14:creationId xmlns:p14="http://schemas.microsoft.com/office/powerpoint/2010/main" val="261468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A12F5C-379E-4FFB-B7CF-60D4447B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30" y="647459"/>
            <a:ext cx="691193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7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EC4D-FF77-4C60-A1DC-77BD349E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Car `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255B1-CD48-4C78-95F7-07AC14A69E2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7986" y="1700808"/>
            <a:ext cx="8429707" cy="4882554"/>
          </a:xfrm>
        </p:spPr>
      </p:pic>
    </p:spTree>
    <p:extLst>
      <p:ext uri="{BB962C8B-B14F-4D97-AF65-F5344CB8AC3E}">
        <p14:creationId xmlns:p14="http://schemas.microsoft.com/office/powerpoint/2010/main" val="257283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Industry Life Cycle as an S curve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7E6E-7CC0-4794-9D9A-C2977D96BE96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4800" y="1676400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Performance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46725" y="582295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Time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3643313" y="5013325"/>
            <a:ext cx="131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Ferment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2590800" y="3565525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Takeoff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3657600" y="2133600"/>
            <a:ext cx="126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Maturity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096000" y="3200400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Discontinuity</a:t>
            </a:r>
          </a:p>
        </p:txBody>
      </p:sp>
      <p:grpSp>
        <p:nvGrpSpPr>
          <p:cNvPr id="172041" name="Group 9"/>
          <p:cNvGrpSpPr>
            <a:grpSpLocks/>
          </p:cNvGrpSpPr>
          <p:nvPr/>
        </p:nvGrpSpPr>
        <p:grpSpPr bwMode="auto">
          <a:xfrm>
            <a:off x="2057400" y="2362200"/>
            <a:ext cx="4114800" cy="3429000"/>
            <a:chOff x="1296" y="1345"/>
            <a:chExt cx="2832" cy="2303"/>
          </a:xfrm>
        </p:grpSpPr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1296" y="1392"/>
              <a:ext cx="0" cy="22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>
              <a:off x="1296" y="3648"/>
              <a:ext cx="28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72044" name="Group 12"/>
            <p:cNvGrpSpPr>
              <a:grpSpLocks/>
            </p:cNvGrpSpPr>
            <p:nvPr/>
          </p:nvGrpSpPr>
          <p:grpSpPr bwMode="auto">
            <a:xfrm>
              <a:off x="1488" y="1345"/>
              <a:ext cx="2209" cy="2159"/>
              <a:chOff x="1488" y="1345"/>
              <a:chExt cx="2209" cy="2159"/>
            </a:xfrm>
          </p:grpSpPr>
          <p:sp>
            <p:nvSpPr>
              <p:cNvPr id="172045" name="Arc 13"/>
              <p:cNvSpPr>
                <a:spLocks/>
              </p:cNvSpPr>
              <p:nvPr/>
            </p:nvSpPr>
            <p:spPr bwMode="auto">
              <a:xfrm>
                <a:off x="1488" y="2352"/>
                <a:ext cx="1104" cy="115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2046" name="Arc 14"/>
              <p:cNvSpPr>
                <a:spLocks/>
              </p:cNvSpPr>
              <p:nvPr/>
            </p:nvSpPr>
            <p:spPr bwMode="auto">
              <a:xfrm>
                <a:off x="2593" y="1345"/>
                <a:ext cx="1104" cy="11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8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72047" name="Group 15"/>
          <p:cNvGrpSpPr>
            <a:grpSpLocks/>
          </p:cNvGrpSpPr>
          <p:nvPr/>
        </p:nvGrpSpPr>
        <p:grpSpPr bwMode="auto">
          <a:xfrm>
            <a:off x="4876800" y="304800"/>
            <a:ext cx="3506788" cy="3427413"/>
            <a:chOff x="3408" y="1"/>
            <a:chExt cx="2209" cy="2159"/>
          </a:xfrm>
        </p:grpSpPr>
        <p:sp>
          <p:nvSpPr>
            <p:cNvPr id="172048" name="Arc 16"/>
            <p:cNvSpPr>
              <a:spLocks/>
            </p:cNvSpPr>
            <p:nvPr/>
          </p:nvSpPr>
          <p:spPr bwMode="auto">
            <a:xfrm>
              <a:off x="3408" y="1008"/>
              <a:ext cx="1104" cy="1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49" name="Arc 17"/>
            <p:cNvSpPr>
              <a:spLocks/>
            </p:cNvSpPr>
            <p:nvPr/>
          </p:nvSpPr>
          <p:spPr bwMode="auto">
            <a:xfrm>
              <a:off x="4513" y="1"/>
              <a:ext cx="1104" cy="11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8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2050" name="AutoShape 18"/>
          <p:cNvSpPr>
            <a:spLocks noChangeArrowheads="1"/>
          </p:cNvSpPr>
          <p:nvPr/>
        </p:nvSpPr>
        <p:spPr bwMode="auto">
          <a:xfrm>
            <a:off x="5105400" y="2590800"/>
            <a:ext cx="914400" cy="609600"/>
          </a:xfrm>
          <a:prstGeom prst="curvedDownArrow">
            <a:avLst>
              <a:gd name="adj1" fmla="val 30000"/>
              <a:gd name="adj2" fmla="val 60000"/>
              <a:gd name="adj3" fmla="val 33333"/>
            </a:avLst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0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Christensen: Staying Close to Your Customers May Be a Problem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29A1-FDB8-4D14-91AF-6FA58FC1E27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519113" y="2624138"/>
            <a:ext cx="1636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000">
                <a:solidFill>
                  <a:schemeClr val="tx2"/>
                </a:solidFill>
                <a:latin typeface="Arial" charset="0"/>
              </a:rPr>
              <a:t>Performance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4937125" y="5822950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000">
                <a:solidFill>
                  <a:schemeClr val="tx2"/>
                </a:solidFill>
                <a:latin typeface="Arial" charset="0"/>
              </a:rPr>
              <a:t>Time</a:t>
            </a:r>
          </a:p>
        </p:txBody>
      </p:sp>
      <p:grpSp>
        <p:nvGrpSpPr>
          <p:cNvPr id="223240" name="Group 8"/>
          <p:cNvGrpSpPr>
            <a:grpSpLocks/>
          </p:cNvGrpSpPr>
          <p:nvPr/>
        </p:nvGrpSpPr>
        <p:grpSpPr bwMode="auto">
          <a:xfrm>
            <a:off x="2057400" y="2209800"/>
            <a:ext cx="4495800" cy="3581400"/>
            <a:chOff x="1296" y="1392"/>
            <a:chExt cx="2832" cy="2256"/>
          </a:xfrm>
        </p:grpSpPr>
        <p:sp>
          <p:nvSpPr>
            <p:cNvPr id="223241" name="Line 9"/>
            <p:cNvSpPr>
              <a:spLocks noChangeShapeType="1"/>
            </p:cNvSpPr>
            <p:nvPr/>
          </p:nvSpPr>
          <p:spPr bwMode="auto">
            <a:xfrm>
              <a:off x="1296" y="1392"/>
              <a:ext cx="0" cy="22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3242" name="Line 10"/>
            <p:cNvSpPr>
              <a:spLocks noChangeShapeType="1"/>
            </p:cNvSpPr>
            <p:nvPr/>
          </p:nvSpPr>
          <p:spPr bwMode="auto">
            <a:xfrm>
              <a:off x="1296" y="3648"/>
              <a:ext cx="28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3243" name="Line 11"/>
          <p:cNvSpPr>
            <a:spLocks noChangeShapeType="1"/>
          </p:cNvSpPr>
          <p:nvPr/>
        </p:nvSpPr>
        <p:spPr bwMode="auto">
          <a:xfrm flipV="1">
            <a:off x="2514600" y="2895600"/>
            <a:ext cx="3733800" cy="9144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V="1">
            <a:off x="2514600" y="1981200"/>
            <a:ext cx="3352800" cy="1676400"/>
          </a:xfrm>
          <a:prstGeom prst="line">
            <a:avLst/>
          </a:prstGeom>
          <a:noFill/>
          <a:ln w="22225">
            <a:solidFill>
              <a:schemeClr val="tx2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2728913" y="2035175"/>
            <a:ext cx="253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Established technology</a:t>
            </a:r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5622925" y="3101975"/>
            <a:ext cx="306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Mainstream customer needs</a:t>
            </a:r>
          </a:p>
        </p:txBody>
      </p:sp>
      <p:sp>
        <p:nvSpPr>
          <p:cNvPr id="223247" name="Line 15"/>
          <p:cNvSpPr>
            <a:spLocks noChangeShapeType="1"/>
          </p:cNvSpPr>
          <p:nvPr/>
        </p:nvSpPr>
        <p:spPr bwMode="auto">
          <a:xfrm flipV="1">
            <a:off x="3048000" y="4572000"/>
            <a:ext cx="3733800" cy="9144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3248" name="Rectangle 16"/>
          <p:cNvSpPr>
            <a:spLocks noChangeArrowheads="1"/>
          </p:cNvSpPr>
          <p:nvPr/>
        </p:nvSpPr>
        <p:spPr bwMode="auto">
          <a:xfrm>
            <a:off x="5775325" y="4854575"/>
            <a:ext cx="245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Niche customer needs</a:t>
            </a:r>
          </a:p>
        </p:txBody>
      </p:sp>
      <p:sp>
        <p:nvSpPr>
          <p:cNvPr id="223249" name="Line 17"/>
          <p:cNvSpPr>
            <a:spLocks noChangeShapeType="1"/>
          </p:cNvSpPr>
          <p:nvPr/>
        </p:nvSpPr>
        <p:spPr bwMode="auto">
          <a:xfrm flipV="1">
            <a:off x="3124200" y="1905000"/>
            <a:ext cx="3505200" cy="342900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3250" name="Rectangle 18"/>
          <p:cNvSpPr>
            <a:spLocks noChangeArrowheads="1"/>
          </p:cNvSpPr>
          <p:nvPr/>
        </p:nvSpPr>
        <p:spPr bwMode="auto">
          <a:xfrm>
            <a:off x="3109913" y="4319588"/>
            <a:ext cx="226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Invasive Technology</a:t>
            </a:r>
          </a:p>
        </p:txBody>
      </p:sp>
    </p:spTree>
    <p:extLst>
      <p:ext uri="{BB962C8B-B14F-4D97-AF65-F5344CB8AC3E}">
        <p14:creationId xmlns:p14="http://schemas.microsoft.com/office/powerpoint/2010/main" val="23881863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8E41-59B5-4E84-A976-2F65E6F5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>
            <a:normAutofit/>
          </a:bodyPr>
          <a:lstStyle/>
          <a:p>
            <a:r>
              <a:rPr lang="es-ES"/>
              <a:t>The chasm (Geoffrey Moore) </a:t>
            </a:r>
            <a:br>
              <a:rPr lang="es-ES"/>
            </a:br>
            <a:r>
              <a:rPr lang="es-ES"/>
              <a:t>(1991, 2014)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F72F3C-5CE0-41E8-B644-2EFA31E7D88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r>
              <a:rPr lang="es-ES"/>
              <a:t>“Enthusiasts”: want something new, want to play with it</a:t>
            </a:r>
          </a:p>
          <a:p>
            <a:r>
              <a:rPr lang="es-ES"/>
              <a:t>“Pragmatists”: want something that works</a:t>
            </a:r>
          </a:p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C2563-3280-42EC-97C4-23711181DD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14800" y="2655849"/>
            <a:ext cx="4593094" cy="2652512"/>
          </a:xfr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0315F9-0C42-4BBF-8E5B-38582262BFC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582547" y="1516263"/>
            <a:ext cx="3657600" cy="658368"/>
          </a:xfrm>
        </p:spPr>
        <p:txBody>
          <a:bodyPr/>
          <a:lstStyle/>
          <a:p>
            <a:r>
              <a:rPr lang="es-ES"/>
              <a:t>Crossing the chasm</a:t>
            </a:r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C867CA5-F4C0-406E-BC94-212350DF5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500" y="1516263"/>
            <a:ext cx="3657600" cy="658368"/>
          </a:xfrm>
        </p:spPr>
        <p:txBody>
          <a:bodyPr/>
          <a:lstStyle/>
          <a:p>
            <a:r>
              <a:rPr lang="es-ES"/>
              <a:t>Huge gap between early adopters and “majority”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DB73F-DABC-4537-B138-4836A1FB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319093"/>
            <a:ext cx="1643017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Great Ideas = Pots of Money ?</a:t>
            </a:r>
          </a:p>
        </p:txBody>
      </p:sp>
      <p:graphicFrame>
        <p:nvGraphicFramePr>
          <p:cNvPr id="1576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95229" y="1600200"/>
          <a:ext cx="5153542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40883" imgH="4866234" progId="Visio.Drawing.6">
                  <p:embed/>
                </p:oleObj>
              </mc:Choice>
              <mc:Fallback>
                <p:oleObj name="Visio" r:id="rId3" imgW="5540883" imgH="486623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229" y="1600200"/>
                        <a:ext cx="5153542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4EB7-B338-419D-AA8D-AA6395970096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5410200" y="2743200"/>
            <a:ext cx="18678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Apple iPhone iPad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6548438" y="53340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TV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5360988" y="1981200"/>
            <a:ext cx="192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Edison &amp; Electricity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5867400" y="2286000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Prozac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362200" y="2362200"/>
            <a:ext cx="2000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Coke and Diet Coke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5236576" y="4724400"/>
            <a:ext cx="8915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IBM PC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6016625" y="4695825"/>
            <a:ext cx="133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Xerox PARC</a:t>
            </a:r>
          </a:p>
        </p:txBody>
      </p:sp>
    </p:spTree>
    <p:extLst>
      <p:ext uri="{BB962C8B-B14F-4D97-AF65-F5344CB8AC3E}">
        <p14:creationId xmlns:p14="http://schemas.microsoft.com/office/powerpoint/2010/main" val="310974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Managerial Implications</a:t>
            </a:r>
            <a:endParaRPr lang="en-AU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Diffusion Paths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Are very difficult to predict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“Chasm” is no legend!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dirty="0"/>
              <a:t>Pioneer innovators face difficulties riding the diffusion curve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Commercializing in-house is difficult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Firm faces greatest competition precisely when adoption ‘takes-off’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Sustaining leadership requires development</a:t>
            </a:r>
            <a:br>
              <a:rPr lang="en-US" altLang="en-US" sz="2400" dirty="0"/>
            </a:br>
            <a:r>
              <a:rPr lang="en-US" altLang="en-US" sz="2400" dirty="0"/>
              <a:t>of systems that entrants find difficult to copy</a:t>
            </a: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4760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II. The innovator’s problem:</a:t>
            </a:r>
            <a:br>
              <a:rPr lang="en-US" altLang="en-US" dirty="0"/>
            </a:br>
            <a:r>
              <a:rPr lang="en-US" altLang="en-US" dirty="0"/>
              <a:t>how to capture value from a valuable innovation in the short run and long run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3B8-988C-426A-AF5C-A25BAE949E9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3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Capturing Value From an Innovation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Short run appropriation</a:t>
            </a:r>
          </a:p>
          <a:p>
            <a:endParaRPr lang="en-US" altLang="en-US" dirty="0"/>
          </a:p>
          <a:p>
            <a:r>
              <a:rPr lang="en-US" altLang="en-US" dirty="0"/>
              <a:t>Converting innovation into long run advantage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8C3C-D02F-4080-8D1F-B2A209E610B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87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A. Short run capture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obstacles</a:t>
            </a:r>
          </a:p>
          <a:p>
            <a:pPr lvl="1"/>
            <a:r>
              <a:rPr lang="en-US" altLang="en-US" dirty="0"/>
              <a:t>Difficulty of trading (selling, licensing), and hence, appropriating, IP.</a:t>
            </a:r>
          </a:p>
          <a:p>
            <a:pPr lvl="1"/>
            <a:r>
              <a:rPr lang="en-US" altLang="en-US" dirty="0"/>
              <a:t>Need for complementary capabilities or positional resources (rents go to those who have them).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61EE-B443-44E5-89CB-2E0245FB107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320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Difficulty of Trading IP vs. Physical Assets</a:t>
            </a:r>
          </a:p>
        </p:txBody>
      </p:sp>
      <p:graphicFrame>
        <p:nvGraphicFramePr>
          <p:cNvPr id="114738" name="Group 5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534400" cy="333375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Characteristics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Know-how/IP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Physical Commodities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Disclosure of Attributes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Relatively difficult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Relatively easy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Property Rights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Limited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Broad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 of Sale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License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Measurable unit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Variety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Heterogeneous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Homogeneous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 of Consumption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Often unclear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Weight, volume, etc.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Inherent tradability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26D4-CEA4-4E47-9F4E-C33F650FD602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14739" name="Text Box 51"/>
          <p:cNvSpPr txBox="1">
            <a:spLocks noChangeArrowheads="1"/>
          </p:cNvSpPr>
          <p:nvPr/>
        </p:nvSpPr>
        <p:spPr bwMode="auto">
          <a:xfrm>
            <a:off x="533400" y="5257800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b="1"/>
              <a:t>Implication: As EMI illustrates, it may be difficult to capture the value from licensing the idea.</a:t>
            </a:r>
          </a:p>
        </p:txBody>
      </p:sp>
    </p:spTree>
    <p:extLst>
      <p:ext uri="{BB962C8B-B14F-4D97-AF65-F5344CB8AC3E}">
        <p14:creationId xmlns:p14="http://schemas.microsoft.com/office/powerpoint/2010/main" val="199066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Potential Sources of Appropriability	</a:t>
            </a:r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Intellectual property protection</a:t>
            </a:r>
          </a:p>
          <a:p>
            <a:pPr lvl="1"/>
            <a:r>
              <a:rPr lang="en-US" altLang="en-US"/>
              <a:t>Patents</a:t>
            </a:r>
          </a:p>
          <a:p>
            <a:pPr lvl="2"/>
            <a:r>
              <a:rPr lang="en-US" altLang="en-US"/>
              <a:t>Finite length</a:t>
            </a:r>
          </a:p>
          <a:p>
            <a:pPr lvl="2"/>
            <a:r>
              <a:rPr lang="en-US" altLang="en-US"/>
              <a:t>The right to prohibit “producing”</a:t>
            </a:r>
          </a:p>
          <a:p>
            <a:pPr lvl="1"/>
            <a:r>
              <a:rPr lang="en-US" altLang="en-US"/>
              <a:t>Copyrights</a:t>
            </a:r>
          </a:p>
          <a:p>
            <a:pPr lvl="2"/>
            <a:r>
              <a:rPr lang="en-US" altLang="en-US"/>
              <a:t>The right to prohibit “copying”</a:t>
            </a:r>
          </a:p>
          <a:p>
            <a:pPr lvl="2"/>
            <a:endParaRPr lang="en-US" altLang="en-US"/>
          </a:p>
          <a:p>
            <a:r>
              <a:rPr lang="en-US" altLang="en-US"/>
              <a:t>Secrecy</a:t>
            </a:r>
          </a:p>
          <a:p>
            <a:pPr lvl="1"/>
            <a:r>
              <a:rPr lang="en-US" altLang="en-US"/>
              <a:t>Trade secrets &amp; non-compete clauses</a:t>
            </a:r>
          </a:p>
          <a:p>
            <a:pPr lvl="1"/>
            <a:r>
              <a:rPr lang="en-US" altLang="en-US"/>
              <a:t>Complexity and “tacit” knowledge</a:t>
            </a:r>
          </a:p>
          <a:p>
            <a:pPr lvl="1"/>
            <a:endParaRPr lang="en-US" altLang="en-US"/>
          </a:p>
          <a:p>
            <a:r>
              <a:rPr lang="en-US" altLang="en-US"/>
              <a:t>Speed</a:t>
            </a:r>
          </a:p>
          <a:p>
            <a:pPr lvl="1"/>
            <a:endParaRPr lang="en-US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E2C5-4553-4E6A-8EBA-F3B1B206BE17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30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Intellectual Property Protection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Strengths</a:t>
            </a:r>
          </a:p>
          <a:p>
            <a:pPr lvl="1"/>
            <a:r>
              <a:rPr lang="en-US" altLang="en-US"/>
              <a:t>Legal right</a:t>
            </a:r>
          </a:p>
          <a:p>
            <a:pPr lvl="1"/>
            <a:r>
              <a:rPr lang="en-US" altLang="en-US"/>
              <a:t>Can be traded</a:t>
            </a:r>
          </a:p>
          <a:p>
            <a:pPr lvl="1"/>
            <a:r>
              <a:rPr lang="en-US" altLang="en-US"/>
              <a:t>Buys time to build complementary assets</a:t>
            </a:r>
          </a:p>
          <a:p>
            <a:pPr lvl="1"/>
            <a:r>
              <a:rPr lang="en-US" altLang="en-US"/>
              <a:t>Provides temporary monopoly</a:t>
            </a:r>
          </a:p>
          <a:p>
            <a:pPr lvl="1"/>
            <a:r>
              <a:rPr lang="en-US" altLang="en-US"/>
              <a:t>Slows competitors down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Weaknesses</a:t>
            </a:r>
          </a:p>
          <a:p>
            <a:pPr lvl="1"/>
            <a:r>
              <a:rPr lang="en-US" altLang="en-US"/>
              <a:t>Disclosure requirements</a:t>
            </a:r>
          </a:p>
          <a:p>
            <a:pPr lvl="1"/>
            <a:r>
              <a:rPr lang="en-US" altLang="en-US"/>
              <a:t>Costly to enforce</a:t>
            </a:r>
          </a:p>
          <a:p>
            <a:pPr lvl="1"/>
            <a:r>
              <a:rPr lang="en-US" altLang="en-US"/>
              <a:t>Can be invented around</a:t>
            </a:r>
          </a:p>
          <a:p>
            <a:pPr lvl="1"/>
            <a:r>
              <a:rPr lang="en-US" altLang="en-US"/>
              <a:t>Could be too short</a:t>
            </a:r>
          </a:p>
          <a:p>
            <a:pPr lvl="1"/>
            <a:r>
              <a:rPr lang="en-US" altLang="en-US"/>
              <a:t>Not everything can be patented</a:t>
            </a:r>
          </a:p>
          <a:p>
            <a:pPr lvl="1"/>
            <a:r>
              <a:rPr lang="en-US" altLang="en-US"/>
              <a:t>False sense of security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5CFD-BC12-4859-896F-043EFBFC32A6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7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Windshield Wipers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1962: Robert Kearns invented a little wiper</a:t>
            </a:r>
            <a:br>
              <a:rPr lang="en-US" altLang="en-US"/>
            </a:br>
            <a:r>
              <a:rPr lang="en-US" altLang="en-US"/>
              <a:t>switch that made the intermittent wiper possible</a:t>
            </a:r>
          </a:p>
          <a:p>
            <a:pPr lvl="1"/>
            <a:r>
              <a:rPr lang="en-US" altLang="en-US"/>
              <a:t>Fitted car with it and drove it to Ford</a:t>
            </a:r>
          </a:p>
          <a:p>
            <a:pPr lvl="1"/>
            <a:r>
              <a:rPr lang="en-US" altLang="en-US"/>
              <a:t>Ford passed on innovation</a:t>
            </a:r>
          </a:p>
          <a:p>
            <a:pPr lvl="1"/>
            <a:r>
              <a:rPr lang="en-US" altLang="en-US"/>
              <a:t>Kearns obtained patents</a:t>
            </a:r>
          </a:p>
          <a:p>
            <a:r>
              <a:rPr lang="en-US" altLang="en-US"/>
              <a:t>1969: Ford and others cracked secret</a:t>
            </a:r>
          </a:p>
          <a:p>
            <a:r>
              <a:rPr lang="en-US" altLang="en-US"/>
              <a:t>1990: Kearns wins suit against Ford for</a:t>
            </a:r>
            <a:br>
              <a:rPr lang="en-US" altLang="en-US"/>
            </a:br>
            <a:r>
              <a:rPr lang="en-US" altLang="en-US"/>
              <a:t>potential damages payout of $ 325 million</a:t>
            </a:r>
            <a:br>
              <a:rPr lang="en-US" altLang="en-US"/>
            </a:br>
            <a:r>
              <a:rPr lang="en-US" altLang="en-US"/>
              <a:t>(eventually gets $ 8 million).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A71C-9420-4C13-88D0-696D99EE7D7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769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Secrecy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Strengths</a:t>
            </a:r>
          </a:p>
          <a:p>
            <a:pPr lvl="1"/>
            <a:r>
              <a:rPr lang="en-US" altLang="en-US"/>
              <a:t>No disclosure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Weaknesses</a:t>
            </a:r>
          </a:p>
          <a:p>
            <a:pPr lvl="1"/>
            <a:r>
              <a:rPr lang="en-US" altLang="en-US"/>
              <a:t>Difficult to maintain</a:t>
            </a:r>
          </a:p>
          <a:p>
            <a:pPr lvl="1"/>
            <a:r>
              <a:rPr lang="en-US" altLang="en-US"/>
              <a:t>Non-compete clauses are costly to enforce</a:t>
            </a:r>
          </a:p>
          <a:p>
            <a:pPr lvl="1"/>
            <a:r>
              <a:rPr lang="en-US" altLang="en-US"/>
              <a:t>Good technical people do not want their work shrouded in secrecy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709-B6FB-4D88-B115-42743C0FC28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1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Speed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Strengths</a:t>
            </a:r>
          </a:p>
          <a:p>
            <a:pPr lvl="1"/>
            <a:r>
              <a:rPr lang="en-US" altLang="en-US"/>
              <a:t>Competitors cannot catch up</a:t>
            </a:r>
          </a:p>
          <a:p>
            <a:pPr lvl="1"/>
            <a:r>
              <a:rPr lang="en-US" altLang="en-US"/>
              <a:t>Costly to imitate</a:t>
            </a:r>
          </a:p>
          <a:p>
            <a:pPr lvl="1"/>
            <a:r>
              <a:rPr lang="en-US" altLang="en-US"/>
              <a:t>Quick profits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Weaknesses</a:t>
            </a:r>
          </a:p>
          <a:p>
            <a:pPr lvl="1"/>
            <a:r>
              <a:rPr lang="en-US" altLang="en-US"/>
              <a:t>Over soon</a:t>
            </a:r>
          </a:p>
          <a:p>
            <a:pPr lvl="1"/>
            <a:r>
              <a:rPr lang="en-US" altLang="en-US"/>
              <a:t>Diminishing returns</a:t>
            </a:r>
          </a:p>
          <a:p>
            <a:pPr lvl="1"/>
            <a:r>
              <a:rPr lang="en-US" altLang="en-US"/>
              <a:t>Difficult to sustain</a:t>
            </a:r>
          </a:p>
          <a:p>
            <a:pPr lvl="1"/>
            <a:r>
              <a:rPr lang="en-US" altLang="en-US"/>
              <a:t>Difficult to pull off/Treadmill</a:t>
            </a:r>
          </a:p>
          <a:p>
            <a:pPr lvl="1"/>
            <a:r>
              <a:rPr lang="en-US" altLang="en-US"/>
              <a:t>Dissipates industry profits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8C6-74F3-416D-92BF-175FBCA3E436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85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Outine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I.     Does the innovation create value?</a:t>
            </a:r>
          </a:p>
          <a:p>
            <a:pPr marL="400050" lvl="1" indent="0">
              <a:buNone/>
            </a:pPr>
            <a:r>
              <a:rPr lang="en-US" altLang="en-US" dirty="0"/>
              <a:t>	 Forecasting size and composition of demand</a:t>
            </a:r>
          </a:p>
          <a:p>
            <a:pPr marL="0" indent="0">
              <a:buNone/>
            </a:pPr>
            <a:r>
              <a:rPr lang="en-US" altLang="en-US" dirty="0"/>
              <a:t>II.    The challenge for innovator</a:t>
            </a:r>
          </a:p>
          <a:p>
            <a:pPr marL="457200" lvl="1" indent="0">
              <a:buNone/>
            </a:pPr>
            <a:r>
              <a:rPr lang="en-US" altLang="en-US" dirty="0"/>
              <a:t>1. Short run capture</a:t>
            </a:r>
          </a:p>
          <a:p>
            <a:pPr marL="457200" lvl="1" indent="0">
              <a:buNone/>
            </a:pPr>
            <a:r>
              <a:rPr lang="en-US" altLang="en-US" dirty="0"/>
              <a:t>2. Long run advantage</a:t>
            </a:r>
          </a:p>
          <a:p>
            <a:pPr marL="57150" indent="0">
              <a:buNone/>
            </a:pPr>
            <a:r>
              <a:rPr lang="en-US" altLang="en-US" dirty="0"/>
              <a:t>III.  The challenge for the incumbent: reorienting     	strategy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6F39-4E42-4F14-9A31-FD5D24E6CE0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955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Profits Often Go to the Owners of  Complementary Assets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ea typeface="Arial Unicode MS" pitchFamily="34" charset="-128"/>
                <a:cs typeface="Arial Unicode MS" pitchFamily="34" charset="-128"/>
              </a:rPr>
              <a:t>Complementary assets are those necessary to translate an innovation into commercial returns</a:t>
            </a:r>
          </a:p>
          <a:p>
            <a:r>
              <a:rPr lang="en-US" altLang="en-US" dirty="0">
                <a:latin typeface="Times New Roman" pitchFamily="18" charset="0"/>
              </a:rPr>
              <a:t>Positional resources</a:t>
            </a:r>
          </a:p>
          <a:p>
            <a:pPr lvl="1">
              <a:buSzPct val="75000"/>
            </a:pPr>
            <a:r>
              <a:rPr lang="en-US" altLang="en-US" dirty="0"/>
              <a:t>Brand name</a:t>
            </a:r>
          </a:p>
          <a:p>
            <a:pPr lvl="1">
              <a:buSzPct val="75000"/>
            </a:pPr>
            <a:r>
              <a:rPr lang="en-US" altLang="en-US" dirty="0"/>
              <a:t>Distribution channels</a:t>
            </a:r>
          </a:p>
          <a:p>
            <a:pPr lvl="1">
              <a:buSzPct val="75000"/>
            </a:pPr>
            <a:r>
              <a:rPr lang="en-US" altLang="en-US" dirty="0"/>
              <a:t>Customer relationships</a:t>
            </a:r>
          </a:p>
          <a:p>
            <a:r>
              <a:rPr lang="en-US" altLang="en-US" dirty="0">
                <a:latin typeface="Times New Roman" pitchFamily="18" charset="0"/>
              </a:rPr>
              <a:t>Capabilities</a:t>
            </a:r>
          </a:p>
          <a:p>
            <a:pPr lvl="1">
              <a:buSzPct val="75000"/>
            </a:pPr>
            <a:r>
              <a:rPr lang="en-US" altLang="en-US" dirty="0"/>
              <a:t>Manufacturing capabilities</a:t>
            </a:r>
          </a:p>
          <a:p>
            <a:pPr lvl="1">
              <a:buSzPct val="75000"/>
            </a:pPr>
            <a:r>
              <a:rPr lang="en-US" altLang="en-US" dirty="0"/>
              <a:t>Sales and service expertise</a:t>
            </a:r>
          </a:p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1102-B2D7-46ED-99B4-9BE2FC7E217F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27432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689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Complementary Assets and Survival in the Typesetter Industry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Waves of innovation</a:t>
            </a:r>
          </a:p>
          <a:p>
            <a:pPr lvl="1"/>
            <a:r>
              <a:rPr lang="en-US" altLang="en-US"/>
              <a:t>1440: manual, Gutenberg</a:t>
            </a:r>
          </a:p>
          <a:p>
            <a:pPr lvl="1"/>
            <a:r>
              <a:rPr lang="en-US" altLang="en-US"/>
              <a:t>1886: ‘hot metal’ linotype machine, Mergenthaler</a:t>
            </a:r>
          </a:p>
          <a:p>
            <a:pPr lvl="1"/>
            <a:r>
              <a:rPr lang="en-US" altLang="en-US"/>
              <a:t>1949: analog phototypesetting</a:t>
            </a:r>
          </a:p>
          <a:p>
            <a:pPr lvl="1"/>
            <a:r>
              <a:rPr lang="en-US" altLang="en-US"/>
              <a:t>1965: digital CRT phototypesetting</a:t>
            </a:r>
          </a:p>
          <a:p>
            <a:pPr lvl="1"/>
            <a:r>
              <a:rPr lang="en-US" altLang="en-US"/>
              <a:t>1976: laser imagesetting</a:t>
            </a:r>
          </a:p>
          <a:p>
            <a:r>
              <a:rPr lang="en-US" altLang="en-US"/>
              <a:t>One firm, Mergenthaler Linotype,</a:t>
            </a:r>
            <a:br>
              <a:rPr lang="en-US" altLang="en-US"/>
            </a:br>
            <a:r>
              <a:rPr lang="en-US" altLang="en-US"/>
              <a:t>survived as industry leader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5518-5FB1-43F4-8D83-0A3946889AE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384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Mergenthaler’s success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1895: recognised need for new font development</a:t>
            </a:r>
          </a:p>
          <a:p>
            <a:pPr lvl="2"/>
            <a:endParaRPr lang="en-US" altLang="en-US"/>
          </a:p>
          <a:p>
            <a:r>
              <a:rPr lang="en-US" altLang="en-US"/>
              <a:t>1902: library of over 100 fonts</a:t>
            </a:r>
          </a:p>
          <a:p>
            <a:pPr lvl="2"/>
            <a:endParaRPr lang="en-US" altLang="en-US"/>
          </a:p>
          <a:p>
            <a:r>
              <a:rPr lang="en-US" altLang="en-US"/>
              <a:t>1913: 1000 typefaces</a:t>
            </a:r>
          </a:p>
          <a:p>
            <a:pPr lvl="2"/>
            <a:endParaRPr lang="en-US" altLang="en-US"/>
          </a:p>
          <a:p>
            <a:r>
              <a:rPr lang="en-US" altLang="en-US"/>
              <a:t>1923: 200 typefaces</a:t>
            </a:r>
          </a:p>
          <a:p>
            <a:pPr lvl="2"/>
            <a:endParaRPr lang="en-US" altLang="en-US"/>
          </a:p>
          <a:p>
            <a:r>
              <a:rPr lang="en-US" altLang="en-US"/>
              <a:t>Would take 20 years for an entrant to duplicate</a:t>
            </a:r>
            <a:br>
              <a:rPr lang="en-US" altLang="en-US"/>
            </a:br>
            <a:r>
              <a:rPr lang="en-US" altLang="en-US"/>
              <a:t>(with computers, it took Compugraphic a decade</a:t>
            </a:r>
            <a:br>
              <a:rPr lang="en-US" altLang="en-US"/>
            </a:br>
            <a:r>
              <a:rPr lang="en-US" altLang="en-US"/>
              <a:t>and $23 million to generate 1000 fonts)</a:t>
            </a:r>
          </a:p>
          <a:p>
            <a:pPr lvl="2"/>
            <a:endParaRPr lang="en-US" altLang="en-US"/>
          </a:p>
          <a:p>
            <a:r>
              <a:rPr lang="en-US" altLang="en-US"/>
              <a:t>Key fonts trademarked: “Helvetica”</a:t>
            </a:r>
          </a:p>
          <a:p>
            <a:pPr lvl="2"/>
            <a:endParaRPr lang="en-US" altLang="en-US"/>
          </a:p>
          <a:p>
            <a:r>
              <a:rPr lang="en-US" altLang="en-US"/>
              <a:t>Complementary assets as a source of market power.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E388-2B1A-4565-8AB1-243981F54A60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50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Assess Control of Complementary Assets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Suppose that innovation had been developed by an “external” start-up team</a:t>
            </a:r>
          </a:p>
          <a:p>
            <a:pPr lvl="1"/>
            <a:r>
              <a:rPr lang="en-US" altLang="en-US" dirty="0"/>
              <a:t>Would the start-up consider you the ideal partner?</a:t>
            </a:r>
          </a:p>
          <a:p>
            <a:pPr lvl="1"/>
            <a:r>
              <a:rPr lang="en-US" altLang="en-US" dirty="0"/>
              <a:t>Are there any capabilities for which it is necessary to approach a partner?  A potential competitor??</a:t>
            </a:r>
          </a:p>
          <a:p>
            <a:r>
              <a:rPr lang="en-US" altLang="en-US" dirty="0"/>
              <a:t>Firm controls stage-specific assets if a start-up would consider you the ideal partner and there are no “bottleneck” issues</a:t>
            </a:r>
          </a:p>
          <a:p>
            <a:pPr lvl="1"/>
            <a:r>
              <a:rPr lang="en-US" altLang="en-US" dirty="0"/>
              <a:t>EMI in Scanners?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80A3-BEEA-4CF0-98A2-10866F2EC04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701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B. Long run competitive advantage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040" y="1628800"/>
            <a:ext cx="8640960" cy="4525963"/>
          </a:xfrm>
        </p:spPr>
        <p:txBody>
          <a:bodyPr/>
          <a:lstStyle/>
          <a:p>
            <a:r>
              <a:rPr lang="en-US" altLang="en-US" dirty="0"/>
              <a:t>In Science, yes: glory goes to the first to make the discovery (Hounsfield)</a:t>
            </a:r>
          </a:p>
          <a:p>
            <a:r>
              <a:rPr lang="en-US" altLang="en-US" dirty="0"/>
              <a:t>Yet, not so clear in the race to commercialize innovations.  </a:t>
            </a:r>
          </a:p>
          <a:p>
            <a:pPr lvl="1"/>
            <a:r>
              <a:rPr lang="en-US" altLang="en-US" dirty="0"/>
              <a:t>Second movers may have an advantage</a:t>
            </a:r>
          </a:p>
          <a:p>
            <a:pPr lvl="1"/>
            <a:r>
              <a:rPr lang="en-US" altLang="en-US" dirty="0"/>
              <a:t>May prefer to harvest value rather than reinvest.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42E0-8B39-4DD7-8825-B97FFB69770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84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Innovator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en-US" dirty="0"/>
              <a:t>Market power until entry</a:t>
            </a:r>
          </a:p>
          <a:p>
            <a:r>
              <a:rPr lang="en-US" altLang="en-US" dirty="0"/>
              <a:t>Potential long-run advantages </a:t>
            </a:r>
          </a:p>
          <a:p>
            <a:pPr lvl="1"/>
            <a:r>
              <a:rPr lang="en-US" altLang="en-US" dirty="0"/>
              <a:t>Reputation, switching costs</a:t>
            </a:r>
          </a:p>
          <a:p>
            <a:pPr lvl="1"/>
            <a:r>
              <a:rPr lang="en-US" altLang="en-US" dirty="0"/>
              <a:t>Learning curve, patents</a:t>
            </a:r>
          </a:p>
          <a:p>
            <a:pPr lvl="1"/>
            <a:r>
              <a:rPr lang="en-US" altLang="en-US" dirty="0"/>
              <a:t>Preemption</a:t>
            </a:r>
          </a:p>
          <a:p>
            <a:pPr lvl="2"/>
            <a:r>
              <a:rPr lang="en-US" altLang="en-US" dirty="0"/>
              <a:t>Tie up inputs, location, distribution channels</a:t>
            </a:r>
          </a:p>
          <a:p>
            <a:pPr lvl="2"/>
            <a:r>
              <a:rPr lang="en-US" altLang="en-US" dirty="0"/>
              <a:t>Preemptive positioning in marketing or standards</a:t>
            </a:r>
          </a:p>
          <a:p>
            <a:r>
              <a:rPr lang="en-US" altLang="en-US" dirty="0"/>
              <a:t>These advantages require investment!!</a:t>
            </a:r>
          </a:p>
          <a:p>
            <a:pPr lvl="1"/>
            <a:r>
              <a:rPr lang="en-US" altLang="en-US" dirty="0"/>
              <a:t>Often an important tradeoff between maximizing value of pre-entry market power and long-run advantage.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868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Innovator’s disadvantages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Also some first-mover disadvantages :</a:t>
            </a:r>
          </a:p>
          <a:p>
            <a:pPr lvl="1"/>
            <a:r>
              <a:rPr lang="en-US" altLang="en-US" dirty="0"/>
              <a:t>Technological competition</a:t>
            </a:r>
          </a:p>
          <a:p>
            <a:pPr lvl="2"/>
            <a:r>
              <a:rPr lang="en-US" altLang="en-US" dirty="0"/>
              <a:t>Provision of a public good.</a:t>
            </a:r>
          </a:p>
          <a:p>
            <a:pPr lvl="2"/>
            <a:r>
              <a:rPr lang="en-US" altLang="en-US" dirty="0"/>
              <a:t>Non-proprietary technology/ Patent protection?</a:t>
            </a:r>
          </a:p>
          <a:p>
            <a:pPr lvl="3"/>
            <a:r>
              <a:rPr lang="en-US" altLang="en-US" dirty="0"/>
              <a:t>Can new technology be leapfrogged</a:t>
            </a:r>
          </a:p>
          <a:p>
            <a:pPr lvl="1"/>
            <a:r>
              <a:rPr lang="en-US" altLang="en-US" dirty="0"/>
              <a:t>Uncertainty on market size and structure</a:t>
            </a:r>
          </a:p>
          <a:p>
            <a:pPr lvl="2"/>
            <a:r>
              <a:rPr lang="en-US" altLang="en-US" dirty="0"/>
              <a:t>Entry/Future market structure</a:t>
            </a:r>
          </a:p>
          <a:p>
            <a:pPr lvl="2"/>
            <a:r>
              <a:rPr lang="en-US" altLang="en-US" dirty="0"/>
              <a:t>Resolving demand uncertainty</a:t>
            </a:r>
          </a:p>
          <a:p>
            <a:pPr lvl="1"/>
            <a:r>
              <a:rPr lang="en-US" altLang="en-US" dirty="0"/>
              <a:t>Regulatory approval</a:t>
            </a:r>
          </a:p>
          <a:p>
            <a:pPr lvl="2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F539-7E99-45D5-8D50-AF60989DAEA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368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III. The incumbent’s problem:</a:t>
            </a:r>
            <a:br>
              <a:rPr lang="en-US" altLang="en-US" dirty="0"/>
            </a:br>
            <a:r>
              <a:rPr lang="en-US" altLang="en-US" dirty="0"/>
              <a:t>How to Reorient Strategy in the Face of Technological Discontinuity 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3B8-988C-426A-AF5C-A25BAE949E9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19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transition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Managing the transition</a:t>
            </a:r>
          </a:p>
          <a:p>
            <a:pPr lvl="1"/>
            <a:r>
              <a:rPr lang="en-US" altLang="en-US" dirty="0"/>
              <a:t>Leveraging existing capabilities and positional assets to</a:t>
            </a:r>
          </a:p>
          <a:p>
            <a:pPr lvl="2"/>
            <a:r>
              <a:rPr lang="en-US" altLang="en-US" dirty="0"/>
              <a:t>Create a new market position</a:t>
            </a:r>
          </a:p>
          <a:p>
            <a:pPr lvl="2"/>
            <a:r>
              <a:rPr lang="en-US" altLang="en-US" dirty="0"/>
              <a:t>Develop new organizational capabilities</a:t>
            </a:r>
          </a:p>
          <a:p>
            <a:r>
              <a:rPr lang="en-US" altLang="en-US" dirty="0"/>
              <a:t>Problem:</a:t>
            </a:r>
          </a:p>
          <a:p>
            <a:pPr lvl="1"/>
            <a:r>
              <a:rPr lang="en-US" altLang="en-US" dirty="0"/>
              <a:t>Capability and positional assets necessary for the new technology may be fundamentally at odds with those that were complementary with the existing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0" y="19978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24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123825"/>
            <a:ext cx="8229600" cy="1143000"/>
          </a:xfrm>
        </p:spPr>
        <p:txBody>
          <a:bodyPr/>
          <a:lstStyle/>
          <a:p>
            <a:r>
              <a:rPr lang="en-US" altLang="en-US" dirty="0"/>
              <a:t>The nature of technical work changes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A695-BC5C-42B5-9503-35B46AFFEBD3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304800" y="1676400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Performance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546725" y="582295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Time</a:t>
            </a:r>
          </a:p>
        </p:txBody>
      </p:sp>
      <p:grpSp>
        <p:nvGrpSpPr>
          <p:cNvPr id="175109" name="Group 5"/>
          <p:cNvGrpSpPr>
            <a:grpSpLocks/>
          </p:cNvGrpSpPr>
          <p:nvPr/>
        </p:nvGrpSpPr>
        <p:grpSpPr bwMode="auto">
          <a:xfrm>
            <a:off x="2057400" y="2362200"/>
            <a:ext cx="4114800" cy="3429000"/>
            <a:chOff x="1296" y="1345"/>
            <a:chExt cx="2832" cy="2303"/>
          </a:xfrm>
        </p:grpSpPr>
        <p:sp>
          <p:nvSpPr>
            <p:cNvPr id="175110" name="Line 6"/>
            <p:cNvSpPr>
              <a:spLocks noChangeShapeType="1"/>
            </p:cNvSpPr>
            <p:nvPr/>
          </p:nvSpPr>
          <p:spPr bwMode="auto">
            <a:xfrm>
              <a:off x="1296" y="1392"/>
              <a:ext cx="0" cy="22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111" name="Line 7"/>
            <p:cNvSpPr>
              <a:spLocks noChangeShapeType="1"/>
            </p:cNvSpPr>
            <p:nvPr/>
          </p:nvSpPr>
          <p:spPr bwMode="auto">
            <a:xfrm>
              <a:off x="1296" y="3648"/>
              <a:ext cx="28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75112" name="Group 8"/>
            <p:cNvGrpSpPr>
              <a:grpSpLocks/>
            </p:cNvGrpSpPr>
            <p:nvPr/>
          </p:nvGrpSpPr>
          <p:grpSpPr bwMode="auto">
            <a:xfrm>
              <a:off x="1488" y="1345"/>
              <a:ext cx="2209" cy="2159"/>
              <a:chOff x="1488" y="1345"/>
              <a:chExt cx="2209" cy="2159"/>
            </a:xfrm>
          </p:grpSpPr>
          <p:sp>
            <p:nvSpPr>
              <p:cNvPr id="175113" name="Arc 9"/>
              <p:cNvSpPr>
                <a:spLocks/>
              </p:cNvSpPr>
              <p:nvPr/>
            </p:nvSpPr>
            <p:spPr bwMode="auto">
              <a:xfrm>
                <a:off x="1488" y="2352"/>
                <a:ext cx="1104" cy="115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5114" name="Arc 10"/>
              <p:cNvSpPr>
                <a:spLocks/>
              </p:cNvSpPr>
              <p:nvPr/>
            </p:nvSpPr>
            <p:spPr bwMode="auto">
              <a:xfrm>
                <a:off x="2593" y="1345"/>
                <a:ext cx="1104" cy="11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8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75115" name="Group 11"/>
          <p:cNvGrpSpPr>
            <a:grpSpLocks/>
          </p:cNvGrpSpPr>
          <p:nvPr/>
        </p:nvGrpSpPr>
        <p:grpSpPr bwMode="auto">
          <a:xfrm>
            <a:off x="4876800" y="304800"/>
            <a:ext cx="3506788" cy="3427413"/>
            <a:chOff x="3408" y="1"/>
            <a:chExt cx="2209" cy="2159"/>
          </a:xfrm>
        </p:grpSpPr>
        <p:sp>
          <p:nvSpPr>
            <p:cNvPr id="175116" name="Arc 12"/>
            <p:cNvSpPr>
              <a:spLocks/>
            </p:cNvSpPr>
            <p:nvPr/>
          </p:nvSpPr>
          <p:spPr bwMode="auto">
            <a:xfrm>
              <a:off x="3408" y="1008"/>
              <a:ext cx="1104" cy="1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117" name="Arc 13"/>
            <p:cNvSpPr>
              <a:spLocks/>
            </p:cNvSpPr>
            <p:nvPr/>
          </p:nvSpPr>
          <p:spPr bwMode="auto">
            <a:xfrm>
              <a:off x="4513" y="1"/>
              <a:ext cx="1104" cy="11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8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5118" name="AutoShape 14"/>
          <p:cNvSpPr>
            <a:spLocks noChangeArrowheads="1"/>
          </p:cNvSpPr>
          <p:nvPr/>
        </p:nvSpPr>
        <p:spPr bwMode="auto">
          <a:xfrm>
            <a:off x="5105400" y="2590800"/>
            <a:ext cx="914400" cy="609600"/>
          </a:xfrm>
          <a:prstGeom prst="curvedDownArrow">
            <a:avLst>
              <a:gd name="adj1" fmla="val 30000"/>
              <a:gd name="adj2" fmla="val 60000"/>
              <a:gd name="adj3" fmla="val 33333"/>
            </a:avLst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5119" name="Text Box 15"/>
          <p:cNvSpPr txBox="1">
            <a:spLocks noChangeArrowheads="1"/>
          </p:cNvSpPr>
          <p:nvPr/>
        </p:nvSpPr>
        <p:spPr bwMode="auto">
          <a:xfrm>
            <a:off x="2286000" y="4800600"/>
            <a:ext cx="1898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Will it work?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Exploration, fun,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creativity key</a:t>
            </a:r>
          </a:p>
        </p:txBody>
      </p:sp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2819400" y="3429000"/>
            <a:ext cx="207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Can we make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100,000?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And service them?</a:t>
            </a:r>
          </a:p>
        </p:txBody>
      </p:sp>
      <p:sp>
        <p:nvSpPr>
          <p:cNvPr id="175121" name="Text Box 17"/>
          <p:cNvSpPr txBox="1">
            <a:spLocks noChangeArrowheads="1"/>
          </p:cNvSpPr>
          <p:nvPr/>
        </p:nvSpPr>
        <p:spPr bwMode="auto">
          <a:xfrm>
            <a:off x="3429000" y="1981200"/>
            <a:ext cx="2279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We need to be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responsive &amp; flexible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but </a:t>
            </a:r>
            <a:r>
              <a:rPr lang="en-US" altLang="en-US" sz="1800" i="1">
                <a:solidFill>
                  <a:schemeClr val="tx2"/>
                </a:solidFill>
                <a:latin typeface="Arial" charset="0"/>
              </a:rPr>
              <a:t>controlled</a:t>
            </a:r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5949950" y="2971800"/>
            <a:ext cx="1898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Will it work?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Exploration, fun,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creativity key</a:t>
            </a:r>
          </a:p>
        </p:txBody>
      </p:sp>
    </p:spTree>
    <p:extLst>
      <p:ext uri="{BB962C8B-B14F-4D97-AF65-F5344CB8AC3E}">
        <p14:creationId xmlns:p14="http://schemas.microsoft.com/office/powerpoint/2010/main" val="33566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9" grpId="0"/>
      <p:bldP spid="175120" grpId="0"/>
      <p:bldP spid="175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I. Is the innovation valuable? </a:t>
            </a:r>
            <a:br>
              <a:rPr lang="en-US" altLang="en-US" dirty="0"/>
            </a:br>
            <a:r>
              <a:rPr lang="en-US" altLang="en-US" dirty="0"/>
              <a:t>The problem of Forecasting Demand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63B8-988C-426A-AF5C-A25BAE949E9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444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7582"/>
            <a:ext cx="8507288" cy="1143000"/>
          </a:xfrm>
        </p:spPr>
        <p:txBody>
          <a:bodyPr/>
          <a:lstStyle/>
          <a:p>
            <a:r>
              <a:rPr lang="en-US" altLang="en-US" dirty="0"/>
              <a:t>The Organizational Challenge Changes Significantly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DC1D-315E-4471-9BC7-E2471B151E0A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304800" y="1676400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Performance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5546725" y="582295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Time</a:t>
            </a:r>
          </a:p>
        </p:txBody>
      </p:sp>
      <p:grpSp>
        <p:nvGrpSpPr>
          <p:cNvPr id="181253" name="Group 5"/>
          <p:cNvGrpSpPr>
            <a:grpSpLocks/>
          </p:cNvGrpSpPr>
          <p:nvPr/>
        </p:nvGrpSpPr>
        <p:grpSpPr bwMode="auto">
          <a:xfrm>
            <a:off x="2057400" y="2362200"/>
            <a:ext cx="4114800" cy="3429000"/>
            <a:chOff x="1296" y="1345"/>
            <a:chExt cx="2832" cy="2303"/>
          </a:xfrm>
        </p:grpSpPr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1296" y="1392"/>
              <a:ext cx="0" cy="22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1296" y="3648"/>
              <a:ext cx="28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1256" name="Group 8"/>
            <p:cNvGrpSpPr>
              <a:grpSpLocks/>
            </p:cNvGrpSpPr>
            <p:nvPr/>
          </p:nvGrpSpPr>
          <p:grpSpPr bwMode="auto">
            <a:xfrm>
              <a:off x="1488" y="1345"/>
              <a:ext cx="2209" cy="2159"/>
              <a:chOff x="1488" y="1345"/>
              <a:chExt cx="2209" cy="2159"/>
            </a:xfrm>
          </p:grpSpPr>
          <p:sp>
            <p:nvSpPr>
              <p:cNvPr id="181257" name="Arc 9"/>
              <p:cNvSpPr>
                <a:spLocks/>
              </p:cNvSpPr>
              <p:nvPr/>
            </p:nvSpPr>
            <p:spPr bwMode="auto">
              <a:xfrm>
                <a:off x="1488" y="2352"/>
                <a:ext cx="1104" cy="115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1258" name="Arc 10"/>
              <p:cNvSpPr>
                <a:spLocks/>
              </p:cNvSpPr>
              <p:nvPr/>
            </p:nvSpPr>
            <p:spPr bwMode="auto">
              <a:xfrm>
                <a:off x="2593" y="1345"/>
                <a:ext cx="1104" cy="11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8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4876800" y="304800"/>
            <a:ext cx="3506788" cy="3427413"/>
            <a:chOff x="3408" y="1"/>
            <a:chExt cx="2209" cy="2159"/>
          </a:xfrm>
        </p:grpSpPr>
        <p:sp>
          <p:nvSpPr>
            <p:cNvPr id="181260" name="Arc 12"/>
            <p:cNvSpPr>
              <a:spLocks/>
            </p:cNvSpPr>
            <p:nvPr/>
          </p:nvSpPr>
          <p:spPr bwMode="auto">
            <a:xfrm>
              <a:off x="3408" y="1008"/>
              <a:ext cx="1104" cy="1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1261" name="Arc 13"/>
            <p:cNvSpPr>
              <a:spLocks/>
            </p:cNvSpPr>
            <p:nvPr/>
          </p:nvSpPr>
          <p:spPr bwMode="auto">
            <a:xfrm>
              <a:off x="4513" y="1"/>
              <a:ext cx="1104" cy="11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8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1262" name="AutoShape 14"/>
          <p:cNvSpPr>
            <a:spLocks noChangeArrowheads="1"/>
          </p:cNvSpPr>
          <p:nvPr/>
        </p:nvSpPr>
        <p:spPr bwMode="auto">
          <a:xfrm>
            <a:off x="5105400" y="2590800"/>
            <a:ext cx="914400" cy="609600"/>
          </a:xfrm>
          <a:prstGeom prst="curvedDownArrow">
            <a:avLst>
              <a:gd name="adj1" fmla="val 30000"/>
              <a:gd name="adj2" fmla="val 60000"/>
              <a:gd name="adj3" fmla="val 33333"/>
            </a:avLst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2133600" y="4953000"/>
            <a:ext cx="182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“Entrepreneurial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Energy” critical</a:t>
            </a:r>
          </a:p>
        </p:txBody>
      </p:sp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3352800" y="1828800"/>
            <a:ext cx="183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“Coordination &amp;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control” critical</a:t>
            </a:r>
          </a:p>
        </p:txBody>
      </p:sp>
      <p:sp>
        <p:nvSpPr>
          <p:cNvPr id="181265" name="Text Box 17"/>
          <p:cNvSpPr txBox="1">
            <a:spLocks noChangeArrowheads="1"/>
          </p:cNvSpPr>
          <p:nvPr/>
        </p:nvSpPr>
        <p:spPr bwMode="auto">
          <a:xfrm>
            <a:off x="4654550" y="3321050"/>
            <a:ext cx="182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“Entrepreneurial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Energy” critical</a:t>
            </a:r>
          </a:p>
        </p:txBody>
      </p:sp>
    </p:spTree>
    <p:extLst>
      <p:ext uri="{BB962C8B-B14F-4D97-AF65-F5344CB8AC3E}">
        <p14:creationId xmlns:p14="http://schemas.microsoft.com/office/powerpoint/2010/main" val="2375795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/>
              <a:t>The Marketing Challenge evolves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09F1-34AA-4CC2-9673-4A862A246B0B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304800" y="1676400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Performance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546725" y="582295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Time</a:t>
            </a:r>
          </a:p>
        </p:txBody>
      </p:sp>
      <p:grpSp>
        <p:nvGrpSpPr>
          <p:cNvPr id="177157" name="Group 5"/>
          <p:cNvGrpSpPr>
            <a:grpSpLocks/>
          </p:cNvGrpSpPr>
          <p:nvPr/>
        </p:nvGrpSpPr>
        <p:grpSpPr bwMode="auto">
          <a:xfrm>
            <a:off x="2057400" y="2362200"/>
            <a:ext cx="4114800" cy="3429000"/>
            <a:chOff x="1296" y="1345"/>
            <a:chExt cx="2832" cy="2303"/>
          </a:xfrm>
        </p:grpSpPr>
        <p:sp>
          <p:nvSpPr>
            <p:cNvPr id="177158" name="Line 6"/>
            <p:cNvSpPr>
              <a:spLocks noChangeShapeType="1"/>
            </p:cNvSpPr>
            <p:nvPr/>
          </p:nvSpPr>
          <p:spPr bwMode="auto">
            <a:xfrm>
              <a:off x="1296" y="1392"/>
              <a:ext cx="0" cy="22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159" name="Line 7"/>
            <p:cNvSpPr>
              <a:spLocks noChangeShapeType="1"/>
            </p:cNvSpPr>
            <p:nvPr/>
          </p:nvSpPr>
          <p:spPr bwMode="auto">
            <a:xfrm>
              <a:off x="1296" y="3648"/>
              <a:ext cx="28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77160" name="Group 8"/>
            <p:cNvGrpSpPr>
              <a:grpSpLocks/>
            </p:cNvGrpSpPr>
            <p:nvPr/>
          </p:nvGrpSpPr>
          <p:grpSpPr bwMode="auto">
            <a:xfrm>
              <a:off x="1488" y="1345"/>
              <a:ext cx="2209" cy="2159"/>
              <a:chOff x="1488" y="1345"/>
              <a:chExt cx="2209" cy="2159"/>
            </a:xfrm>
          </p:grpSpPr>
          <p:sp>
            <p:nvSpPr>
              <p:cNvPr id="177161" name="Arc 9"/>
              <p:cNvSpPr>
                <a:spLocks/>
              </p:cNvSpPr>
              <p:nvPr/>
            </p:nvSpPr>
            <p:spPr bwMode="auto">
              <a:xfrm>
                <a:off x="1488" y="2352"/>
                <a:ext cx="1104" cy="115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7162" name="Arc 10"/>
              <p:cNvSpPr>
                <a:spLocks/>
              </p:cNvSpPr>
              <p:nvPr/>
            </p:nvSpPr>
            <p:spPr bwMode="auto">
              <a:xfrm>
                <a:off x="2593" y="1345"/>
                <a:ext cx="1104" cy="11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8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77163" name="Group 11"/>
          <p:cNvGrpSpPr>
            <a:grpSpLocks/>
          </p:cNvGrpSpPr>
          <p:nvPr/>
        </p:nvGrpSpPr>
        <p:grpSpPr bwMode="auto">
          <a:xfrm>
            <a:off x="4876800" y="304800"/>
            <a:ext cx="3506788" cy="3427413"/>
            <a:chOff x="3408" y="1"/>
            <a:chExt cx="2209" cy="2159"/>
          </a:xfrm>
        </p:grpSpPr>
        <p:sp>
          <p:nvSpPr>
            <p:cNvPr id="177164" name="Arc 12"/>
            <p:cNvSpPr>
              <a:spLocks/>
            </p:cNvSpPr>
            <p:nvPr/>
          </p:nvSpPr>
          <p:spPr bwMode="auto">
            <a:xfrm>
              <a:off x="3408" y="1008"/>
              <a:ext cx="1104" cy="1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165" name="Arc 13"/>
            <p:cNvSpPr>
              <a:spLocks/>
            </p:cNvSpPr>
            <p:nvPr/>
          </p:nvSpPr>
          <p:spPr bwMode="auto">
            <a:xfrm>
              <a:off x="4513" y="1"/>
              <a:ext cx="1104" cy="11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8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7166" name="AutoShape 14"/>
          <p:cNvSpPr>
            <a:spLocks noChangeArrowheads="1"/>
          </p:cNvSpPr>
          <p:nvPr/>
        </p:nvSpPr>
        <p:spPr bwMode="auto">
          <a:xfrm>
            <a:off x="5105400" y="2590800"/>
            <a:ext cx="914400" cy="609600"/>
          </a:xfrm>
          <a:prstGeom prst="curvedDownArrow">
            <a:avLst>
              <a:gd name="adj1" fmla="val 30000"/>
              <a:gd name="adj2" fmla="val 60000"/>
              <a:gd name="adj3" fmla="val 33333"/>
            </a:avLst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2286000" y="4800600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Who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needs this?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2819400" y="3429000"/>
            <a:ext cx="1581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Do we have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any reference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customers?</a:t>
            </a:r>
          </a:p>
        </p:txBody>
      </p:sp>
      <p:sp>
        <p:nvSpPr>
          <p:cNvPr id="177169" name="Text Box 17"/>
          <p:cNvSpPr txBox="1">
            <a:spLocks noChangeArrowheads="1"/>
          </p:cNvSpPr>
          <p:nvPr/>
        </p:nvSpPr>
        <p:spPr bwMode="auto">
          <a:xfrm>
            <a:off x="3429000" y="1981200"/>
            <a:ext cx="252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Stay close to your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customer – really close</a:t>
            </a:r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4972050" y="3276600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Who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needs this?</a:t>
            </a:r>
          </a:p>
        </p:txBody>
      </p:sp>
    </p:spTree>
    <p:extLst>
      <p:ext uri="{BB962C8B-B14F-4D97-AF65-F5344CB8AC3E}">
        <p14:creationId xmlns:p14="http://schemas.microsoft.com/office/powerpoint/2010/main" val="15051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7" grpId="0"/>
      <p:bldP spid="177168" grpId="0"/>
      <p:bldP spid="177169" grpId="0"/>
      <p:bldP spid="1771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74356" y="19050"/>
            <a:ext cx="8229600" cy="1143000"/>
          </a:xfrm>
        </p:spPr>
        <p:txBody>
          <a:bodyPr/>
          <a:lstStyle/>
          <a:p>
            <a:r>
              <a:rPr lang="en-US" altLang="en-US" dirty="0"/>
              <a:t>The ways in which a firm captures value also evolve dramatically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2C8A-1240-4F32-941C-5ADD0C3B98CD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304800" y="1676400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Performance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5546725" y="582295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  <a:latin typeface="Arial" charset="0"/>
              </a:rPr>
              <a:t>Time</a:t>
            </a:r>
          </a:p>
        </p:txBody>
      </p:sp>
      <p:grpSp>
        <p:nvGrpSpPr>
          <p:cNvPr id="179205" name="Group 5"/>
          <p:cNvGrpSpPr>
            <a:grpSpLocks/>
          </p:cNvGrpSpPr>
          <p:nvPr/>
        </p:nvGrpSpPr>
        <p:grpSpPr bwMode="auto">
          <a:xfrm>
            <a:off x="2057400" y="2362200"/>
            <a:ext cx="4114800" cy="3429000"/>
            <a:chOff x="1296" y="1345"/>
            <a:chExt cx="2832" cy="2303"/>
          </a:xfrm>
        </p:grpSpPr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>
              <a:off x="1296" y="1392"/>
              <a:ext cx="0" cy="22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9207" name="Line 7"/>
            <p:cNvSpPr>
              <a:spLocks noChangeShapeType="1"/>
            </p:cNvSpPr>
            <p:nvPr/>
          </p:nvSpPr>
          <p:spPr bwMode="auto">
            <a:xfrm>
              <a:off x="1296" y="3648"/>
              <a:ext cx="28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79208" name="Group 8"/>
            <p:cNvGrpSpPr>
              <a:grpSpLocks/>
            </p:cNvGrpSpPr>
            <p:nvPr/>
          </p:nvGrpSpPr>
          <p:grpSpPr bwMode="auto">
            <a:xfrm>
              <a:off x="1488" y="1345"/>
              <a:ext cx="2209" cy="2159"/>
              <a:chOff x="1488" y="1345"/>
              <a:chExt cx="2209" cy="2159"/>
            </a:xfrm>
          </p:grpSpPr>
          <p:sp>
            <p:nvSpPr>
              <p:cNvPr id="179209" name="Arc 9"/>
              <p:cNvSpPr>
                <a:spLocks/>
              </p:cNvSpPr>
              <p:nvPr/>
            </p:nvSpPr>
            <p:spPr bwMode="auto">
              <a:xfrm>
                <a:off x="1488" y="2352"/>
                <a:ext cx="1104" cy="115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9210" name="Arc 10"/>
              <p:cNvSpPr>
                <a:spLocks/>
              </p:cNvSpPr>
              <p:nvPr/>
            </p:nvSpPr>
            <p:spPr bwMode="auto">
              <a:xfrm>
                <a:off x="2593" y="1345"/>
                <a:ext cx="1104" cy="11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8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8"/>
                      <a:pt x="9658" y="11"/>
                      <a:pt x="2158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79211" name="Group 11"/>
          <p:cNvGrpSpPr>
            <a:grpSpLocks/>
          </p:cNvGrpSpPr>
          <p:nvPr/>
        </p:nvGrpSpPr>
        <p:grpSpPr bwMode="auto">
          <a:xfrm>
            <a:off x="4876800" y="304800"/>
            <a:ext cx="3506788" cy="3427413"/>
            <a:chOff x="3408" y="1"/>
            <a:chExt cx="2209" cy="2159"/>
          </a:xfrm>
        </p:grpSpPr>
        <p:sp>
          <p:nvSpPr>
            <p:cNvPr id="179212" name="Arc 12"/>
            <p:cNvSpPr>
              <a:spLocks/>
            </p:cNvSpPr>
            <p:nvPr/>
          </p:nvSpPr>
          <p:spPr bwMode="auto">
            <a:xfrm>
              <a:off x="3408" y="1008"/>
              <a:ext cx="1104" cy="115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9213" name="Arc 13"/>
            <p:cNvSpPr>
              <a:spLocks/>
            </p:cNvSpPr>
            <p:nvPr/>
          </p:nvSpPr>
          <p:spPr bwMode="auto">
            <a:xfrm>
              <a:off x="4513" y="1"/>
              <a:ext cx="1104" cy="11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8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8" y="11"/>
                    <a:pt x="2158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9214" name="AutoShape 14"/>
          <p:cNvSpPr>
            <a:spLocks noChangeArrowheads="1"/>
          </p:cNvSpPr>
          <p:nvPr/>
        </p:nvSpPr>
        <p:spPr bwMode="auto">
          <a:xfrm>
            <a:off x="5105400" y="2590800"/>
            <a:ext cx="914400" cy="609600"/>
          </a:xfrm>
          <a:prstGeom prst="curvedDownArrow">
            <a:avLst>
              <a:gd name="adj1" fmla="val 30000"/>
              <a:gd name="adj2" fmla="val 60000"/>
              <a:gd name="adj3" fmla="val 33333"/>
            </a:avLst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2286000" y="4800600"/>
            <a:ext cx="2736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Speed, IP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Differentiation,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Frontier performance key</a:t>
            </a: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2819400" y="3200400"/>
            <a:ext cx="1809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We can sell it,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make it, 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service it, ship it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Most of the time</a:t>
            </a:r>
          </a:p>
        </p:txBody>
      </p: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3124200" y="1981200"/>
            <a:ext cx="3092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We may not be leading edge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but you’d rather buy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from us because…</a:t>
            </a: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5416550" y="3198813"/>
            <a:ext cx="2736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Speed, IP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Differentiation,</a:t>
            </a:r>
          </a:p>
          <a:p>
            <a:pPr algn="l" eaLnBrk="1" hangingPunct="1"/>
            <a:r>
              <a:rPr lang="en-US" altLang="en-US" sz="1800">
                <a:solidFill>
                  <a:schemeClr val="tx2"/>
                </a:solidFill>
                <a:latin typeface="Arial" charset="0"/>
              </a:rPr>
              <a:t>Frontier performance key</a:t>
            </a:r>
          </a:p>
        </p:txBody>
      </p:sp>
    </p:spTree>
    <p:extLst>
      <p:ext uri="{BB962C8B-B14F-4D97-AF65-F5344CB8AC3E}">
        <p14:creationId xmlns:p14="http://schemas.microsoft.com/office/powerpoint/2010/main" val="35236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5" grpId="0"/>
      <p:bldP spid="179216" grpId="0"/>
      <p:bldP spid="179217" grpId="0"/>
      <p:bldP spid="179218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Early days (1983-1993)</a:t>
            </a:r>
          </a:p>
          <a:p>
            <a:pPr lvl="2"/>
            <a:r>
              <a:rPr lang="en-US" altLang="en-US"/>
              <a:t>Massive R&amp;D investments in digital imaging, despite the absence of a market ($ 5BL)</a:t>
            </a:r>
          </a:p>
          <a:p>
            <a:pPr lvl="3"/>
            <a:r>
              <a:rPr lang="en-US" altLang="en-US"/>
              <a:t>Many technical achievements</a:t>
            </a:r>
          </a:p>
          <a:p>
            <a:pPr lvl="3"/>
            <a:r>
              <a:rPr lang="en-US" altLang="en-US"/>
              <a:t>Camera available in early nineties</a:t>
            </a:r>
          </a:p>
          <a:p>
            <a:pPr lvl="2"/>
            <a:r>
              <a:rPr lang="en-US" altLang="en-US"/>
              <a:t>Product market strategy driven by desire to replicate traditional “razor-blade” model</a:t>
            </a:r>
          </a:p>
          <a:p>
            <a:pPr lvl="3"/>
            <a:r>
              <a:rPr lang="en-US" altLang="en-US"/>
              <a:t>Despite technological achievements, attention focused on Photo-CD</a:t>
            </a:r>
          </a:p>
          <a:p>
            <a:pPr lvl="1"/>
            <a:r>
              <a:rPr lang="en-US" altLang="en-US"/>
              <a:t>Fisher’s era (1993-1997)</a:t>
            </a:r>
          </a:p>
          <a:p>
            <a:pPr lvl="2"/>
            <a:r>
              <a:rPr lang="en-US" altLang="en-US"/>
              <a:t>Radical strategic change: we are an imaging company</a:t>
            </a:r>
          </a:p>
          <a:p>
            <a:pPr lvl="3"/>
            <a:r>
              <a:rPr lang="en-US" altLang="en-US"/>
              <a:t>Making money on blades as well as razors</a:t>
            </a:r>
          </a:p>
          <a:p>
            <a:pPr lvl="2"/>
            <a:r>
              <a:rPr lang="en-US" altLang="en-US"/>
              <a:t>Attempted radical intra-organizational change</a:t>
            </a:r>
          </a:p>
          <a:p>
            <a:pPr lvl="3"/>
            <a:r>
              <a:rPr lang="en-US" altLang="en-US"/>
              <a:t>Refocusing on core; Rationalization of operations; Reorganization; Managerial change</a:t>
            </a:r>
          </a:p>
          <a:p>
            <a:pPr lvl="2"/>
            <a:r>
              <a:rPr lang="en-US" altLang="en-US"/>
              <a:t>Middle managers resist new  strategic orientation</a:t>
            </a:r>
          </a:p>
          <a:p>
            <a:pPr lvl="3"/>
            <a:endParaRPr lang="en-US" altLang="en-US"/>
          </a:p>
          <a:p>
            <a:endParaRPr lang="en-GB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636C-63DD-4195-B3C0-68130AEC8473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04800" y="1219200"/>
            <a:ext cx="8415338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3429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6858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971550" indent="-1714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25571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1712913" indent="-1698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170113" indent="-1698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2627313" indent="-1698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084513" indent="-1698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3"/>
            <a:endParaRPr lang="en-US" altLang="en-US" sz="1800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Kodak’s failure</a:t>
            </a:r>
          </a:p>
        </p:txBody>
      </p:sp>
    </p:spTree>
    <p:extLst>
      <p:ext uri="{BB962C8B-B14F-4D97-AF65-F5344CB8AC3E}">
        <p14:creationId xmlns:p14="http://schemas.microsoft.com/office/powerpoint/2010/main" val="2675370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96552" y="980728"/>
            <a:ext cx="9540552" cy="4525963"/>
          </a:xfrm>
        </p:spPr>
        <p:txBody>
          <a:bodyPr/>
          <a:lstStyle/>
          <a:p>
            <a:pPr lvl="1"/>
            <a:r>
              <a:rPr lang="en-US" altLang="en-US" dirty="0"/>
              <a:t>While the company accumulates losses in digital imaging, Fuji attacks core business… </a:t>
            </a:r>
          </a:p>
          <a:p>
            <a:pPr lvl="1"/>
            <a:r>
              <a:rPr lang="en-US" altLang="en-US" dirty="0"/>
              <a:t>Core business:</a:t>
            </a:r>
          </a:p>
          <a:p>
            <a:pPr lvl="2"/>
            <a:r>
              <a:rPr lang="en-US" altLang="en-US" dirty="0"/>
              <a:t>Dramatic loss of market share</a:t>
            </a:r>
          </a:p>
          <a:p>
            <a:pPr marL="1371600" lvl="3" indent="0">
              <a:buNone/>
            </a:pPr>
            <a:r>
              <a:rPr lang="en-US" altLang="en-US" dirty="0"/>
              <a:t>Worldwide:		1983		1997		2001	</a:t>
            </a:r>
          </a:p>
          <a:p>
            <a:pPr marL="1371600" lvl="3" indent="0">
              <a:buNone/>
            </a:pPr>
            <a:r>
              <a:rPr lang="en-US" altLang="en-US" dirty="0"/>
              <a:t>		Kodak	80% (approx.)	46% 		36%	</a:t>
            </a:r>
          </a:p>
          <a:p>
            <a:pPr marL="1371600" lvl="3" indent="0">
              <a:buNone/>
            </a:pPr>
            <a:r>
              <a:rPr lang="en-US" altLang="en-US" dirty="0"/>
              <a:t>		Fuji	8-10% (approx.)	29%		37%	</a:t>
            </a:r>
          </a:p>
          <a:p>
            <a:pPr marL="1371600" lvl="3" indent="0">
              <a:buNone/>
            </a:pPr>
            <a:r>
              <a:rPr lang="en-US" altLang="en-US" dirty="0"/>
              <a:t>US:</a:t>
            </a:r>
          </a:p>
          <a:p>
            <a:pPr marL="1828800" lvl="4" indent="0">
              <a:buNone/>
            </a:pPr>
            <a:r>
              <a:rPr lang="en-US" altLang="en-US" dirty="0"/>
              <a:t>			1983		1997		2001	</a:t>
            </a:r>
          </a:p>
          <a:p>
            <a:pPr marL="1828800" lvl="4" indent="0">
              <a:buNone/>
            </a:pPr>
            <a:r>
              <a:rPr lang="en-US" altLang="en-US" dirty="0"/>
              <a:t>		Kodak	90%				60%	</a:t>
            </a:r>
          </a:p>
          <a:p>
            <a:pPr marL="1828800" lvl="4" indent="0">
              <a:buNone/>
            </a:pPr>
            <a:r>
              <a:rPr lang="en-US" altLang="en-US" dirty="0"/>
              <a:t>		Fuji	7-8%				38% 	</a:t>
            </a:r>
          </a:p>
          <a:p>
            <a:pPr lvl="2"/>
            <a:r>
              <a:rPr lang="en-US" altLang="en-US" dirty="0"/>
              <a:t>Fuji’s increased penetration, relationships with retailers</a:t>
            </a:r>
          </a:p>
          <a:p>
            <a:pPr lvl="3"/>
            <a:r>
              <a:rPr lang="en-US" altLang="en-US" dirty="0"/>
              <a:t>A massive failure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7D5D-E85A-4B69-B866-042A030DA394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25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76200"/>
            <a:ext cx="7467600" cy="1143000"/>
          </a:xfrm>
        </p:spPr>
        <p:txBody>
          <a:bodyPr/>
          <a:lstStyle/>
          <a:p>
            <a:r>
              <a:rPr lang="en-GB" dirty="0"/>
              <a:t>Kodak, lessons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AutoNum type="arabicPeriod"/>
            </a:pPr>
            <a:r>
              <a:rPr lang="en-US" altLang="en-US" sz="2400" dirty="0"/>
              <a:t>The disruption may actually have huge costs on the current business</a:t>
            </a:r>
          </a:p>
          <a:p>
            <a:pPr lvl="2"/>
            <a:r>
              <a:rPr lang="en-US" altLang="en-US" sz="2400" dirty="0"/>
              <a:t>Kodak’s massive R&amp;D investments in digital imaging despite the absence of a market ($ 5BL) and the likelihood that the traditional business had considerable staying power.</a:t>
            </a:r>
          </a:p>
          <a:p>
            <a:pPr lvl="2"/>
            <a:r>
              <a:rPr lang="en-US" altLang="en-US" sz="2400" dirty="0"/>
              <a:t>Together with ill-advised diversification, may have dissipated resources and attention from responding to Fuji.</a:t>
            </a:r>
          </a:p>
          <a:p>
            <a:pPr lvl="2"/>
            <a:endParaRPr lang="en-US" altLang="en-US" sz="2400" dirty="0"/>
          </a:p>
          <a:p>
            <a:pPr lvl="3"/>
            <a:endParaRPr lang="en-US" altLang="en-US" dirty="0"/>
          </a:p>
          <a:p>
            <a:endParaRPr lang="en-GB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fld id="{EA95D195-FE0A-435F-8921-53E3AFC5AF46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04800" y="1219200"/>
            <a:ext cx="8415338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81000" indent="-3810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495300" indent="-3810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indent="-3810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181100" indent="-3810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466850" indent="-3810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19240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3812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28384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2956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3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5335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AutoNum type="arabicPeriod" startAt="2"/>
            </a:pPr>
            <a:r>
              <a:rPr lang="en-US" altLang="en-US" sz="2400" dirty="0"/>
              <a:t>Kodak illustrates the difficulty of trying to change from within…</a:t>
            </a:r>
          </a:p>
          <a:p>
            <a:pPr lvl="2"/>
            <a:r>
              <a:rPr lang="en-US" altLang="en-US" sz="2400" dirty="0"/>
              <a:t>Difficulty of overcoming entrenched culture and strategy reflected in poor execution of the Photo-CD, fixation on “razor-blade” model.</a:t>
            </a:r>
          </a:p>
          <a:p>
            <a:pPr lvl="2"/>
            <a:r>
              <a:rPr lang="en-US" altLang="en-US" sz="2400" dirty="0"/>
              <a:t>In general, difficulty of instituting change from within leads to the oft-heard advice to separate new ventures in “greenfield” divisions (e.g., Saturn).</a:t>
            </a:r>
          </a:p>
          <a:p>
            <a:pPr lvl="2"/>
            <a:endParaRPr lang="en-US" altLang="en-US" sz="2400" dirty="0"/>
          </a:p>
          <a:p>
            <a:pPr lvl="2"/>
            <a:endParaRPr lang="en-US" altLang="en-US" dirty="0"/>
          </a:p>
          <a:p>
            <a:pPr lvl="3"/>
            <a:endParaRPr lang="en-US" alt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fld id="{8BD05FF0-0EFC-4AAE-8F9A-292431CDA6D4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04800" y="1219200"/>
            <a:ext cx="8415338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81000" indent="-3810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495300" indent="-3810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indent="-3810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181100" indent="-3810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466850" indent="-3810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19240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3812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28384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2956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3"/>
            <a:endParaRPr lang="en-US" altLang="en-US" sz="18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67544" y="76200"/>
            <a:ext cx="7467600" cy="1143000"/>
          </a:xfrm>
        </p:spPr>
        <p:txBody>
          <a:bodyPr/>
          <a:lstStyle/>
          <a:p>
            <a:r>
              <a:rPr lang="en-GB" dirty="0"/>
              <a:t>Kodak, lessons</a:t>
            </a:r>
          </a:p>
        </p:txBody>
      </p:sp>
    </p:spTree>
    <p:extLst>
      <p:ext uri="{BB962C8B-B14F-4D97-AF65-F5344CB8AC3E}">
        <p14:creationId xmlns:p14="http://schemas.microsoft.com/office/powerpoint/2010/main" val="2778934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AutoNum type="arabicPeriod" startAt="3"/>
            </a:pPr>
            <a:r>
              <a:rPr lang="en-US" altLang="en-US" sz="2400" dirty="0"/>
              <a:t>… but change from “without” may be difficult as well.</a:t>
            </a:r>
          </a:p>
          <a:p>
            <a:pPr lvl="2"/>
            <a:r>
              <a:rPr lang="en-US" altLang="en-US" sz="2400" dirty="0"/>
              <a:t>If digital had been done “far from Rochester,” what would Kodak have been leveraging?  And if the goal is to change the core of the organization, doing it with a greenfield operation may </a:t>
            </a:r>
            <a:r>
              <a:rPr lang="en-US" altLang="en-US" sz="2400" i="1" dirty="0"/>
              <a:t>hinder </a:t>
            </a:r>
            <a:r>
              <a:rPr lang="en-US" altLang="en-US" sz="2400" dirty="0"/>
              <a:t>this (e.g., Saturn again).</a:t>
            </a:r>
          </a:p>
          <a:p>
            <a:pPr lvl="2"/>
            <a:r>
              <a:rPr lang="en-US" altLang="en-US" sz="2400" dirty="0"/>
              <a:t>While Fisher scored some major successes (rollback of misguided diversification, China), he encountered difficulty getting buy-in from middle-managers.</a:t>
            </a:r>
          </a:p>
          <a:p>
            <a:pPr lvl="2"/>
            <a:endParaRPr lang="en-US" altLang="en-US" sz="2400" dirty="0"/>
          </a:p>
          <a:p>
            <a:pPr lvl="2"/>
            <a:endParaRPr lang="en-US" altLang="en-US" sz="2400" dirty="0"/>
          </a:p>
          <a:p>
            <a:pPr lvl="2"/>
            <a:endParaRPr lang="en-US" altLang="en-US" sz="2400" dirty="0"/>
          </a:p>
          <a:p>
            <a:pPr lvl="3"/>
            <a:endParaRPr lang="en-US" alt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fld id="{843BD09B-665F-4C5B-A942-5773A2A1BD8B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467544" y="762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r>
              <a:rPr lang="en-GB"/>
              <a:t>Kodak, lessons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83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Enormous difficulty of forecasting demand</a:t>
            </a:r>
          </a:p>
          <a:p>
            <a:pPr marL="400050" lvl="1" indent="0">
              <a:buNone/>
            </a:pPr>
            <a:r>
              <a:rPr lang="en-GB" dirty="0"/>
              <a:t>Tools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 startAt="2"/>
            </a:pPr>
            <a:r>
              <a:rPr lang="en-GB" dirty="0"/>
              <a:t>Innovator: Capturing short run and long run value from innovation (IP, Complementary assets)</a:t>
            </a:r>
          </a:p>
          <a:p>
            <a:pPr marL="514350" indent="-514350">
              <a:buAutoNum type="arabicPeriod" startAt="2"/>
            </a:pPr>
            <a:endParaRPr lang="en-GB" dirty="0"/>
          </a:p>
          <a:p>
            <a:pPr marL="514350" indent="-514350">
              <a:buAutoNum type="arabicPeriod" startAt="2"/>
            </a:pPr>
            <a:r>
              <a:rPr lang="en-GB" dirty="0"/>
              <a:t>The challenge for the incumbent: a different organization is required for innovation</a:t>
            </a:r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8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the innovation create value?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innovation really adds value, it should be straightforward to identify the value that is created.</a:t>
            </a:r>
          </a:p>
          <a:p>
            <a:pPr lvl="1"/>
            <a:r>
              <a:rPr lang="en-US" altLang="en-US" dirty="0"/>
              <a:t>CT scanner example illustrates the difficulty of forecasting demand even when tremendous value is created.</a:t>
            </a:r>
          </a:p>
          <a:p>
            <a:pPr lvl="1"/>
            <a:r>
              <a:rPr lang="en-US" altLang="en-US" dirty="0"/>
              <a:t>Can be hurt also by competitors’ failures to forecast demand (assuming no coordination).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5AF0-56A3-4EE8-B945-D5260D05FE6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01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CT Scanner Shipments</a:t>
            </a:r>
          </a:p>
        </p:txBody>
      </p:sp>
      <p:graphicFrame>
        <p:nvGraphicFramePr>
          <p:cNvPr id="9011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" y="1600200"/>
          <a:ext cx="78486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9525000" imgH="5010302" progId="Excel.Chart.8">
                  <p:embed/>
                </p:oleObj>
              </mc:Choice>
              <mc:Fallback>
                <p:oleObj name="Chart" r:id="rId3" imgW="9525000" imgH="50103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7848600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34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CT Scanner Shipments </a:t>
            </a:r>
            <a:br>
              <a:rPr lang="en-US" altLang="en-US"/>
            </a:br>
            <a:r>
              <a:rPr lang="en-US" altLang="en-US"/>
              <a:t>(EMI versus others)</a:t>
            </a:r>
          </a:p>
        </p:txBody>
      </p:sp>
      <p:graphicFrame>
        <p:nvGraphicFramePr>
          <p:cNvPr id="9216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524000"/>
          <a:ext cx="7924800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9525000" imgH="5010302" progId="Excel.Chart.8">
                  <p:embed/>
                </p:oleObj>
              </mc:Choice>
              <mc:Fallback>
                <p:oleObj name="Chart" r:id="rId3" imgW="9525000" imgH="50103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7924800" cy="416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79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Units Ordered,</a:t>
            </a:r>
            <a:br>
              <a:rPr lang="en-US" altLang="en-US"/>
            </a:br>
            <a:r>
              <a:rPr lang="en-US" altLang="en-US"/>
              <a:t>U.S. Community Hospitals 100+ Beds</a:t>
            </a:r>
          </a:p>
        </p:txBody>
      </p:sp>
      <p:graphicFrame>
        <p:nvGraphicFramePr>
          <p:cNvPr id="1085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93825" y="2189956"/>
          <a:ext cx="63563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9525000" imgH="5010302" progId="Excel.Chart.8">
                  <p:embed/>
                </p:oleObj>
              </mc:Choice>
              <mc:Fallback>
                <p:oleObj name="Chart" r:id="rId3" imgW="9525000" imgH="50103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189956"/>
                        <a:ext cx="6356350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A1CE-4764-4E5D-BFB2-56D3EE0370C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46125" y="6053138"/>
            <a:ext cx="2676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latin typeface="Arial" charset="0"/>
                <a:cs typeface="Arial" charset="0"/>
              </a:rPr>
              <a:t>Source: Trajtenberg, 1990, p. 92-101</a:t>
            </a:r>
          </a:p>
        </p:txBody>
      </p:sp>
    </p:spTree>
    <p:extLst>
      <p:ext uri="{BB962C8B-B14F-4D97-AF65-F5344CB8AC3E}">
        <p14:creationId xmlns:p14="http://schemas.microsoft.com/office/powerpoint/2010/main" val="161766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CT Scanner Suppliers</a:t>
            </a:r>
          </a:p>
        </p:txBody>
      </p:sp>
      <p:graphicFrame>
        <p:nvGraphicFramePr>
          <p:cNvPr id="11059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72341"/>
              </p:ext>
            </p:extLst>
          </p:nvPr>
        </p:nvGraphicFramePr>
        <p:xfrm>
          <a:off x="1393825" y="2189956"/>
          <a:ext cx="63563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9525000" imgH="5010302" progId="Excel.Chart.8">
                  <p:embed/>
                </p:oleObj>
              </mc:Choice>
              <mc:Fallback>
                <p:oleObj name="Chart" r:id="rId3" imgW="9525000" imgH="50103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189956"/>
                        <a:ext cx="6356350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683-C15B-4599-ACB8-7F7A552B0578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46125" y="6053138"/>
            <a:ext cx="2676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latin typeface="Arial" charset="0"/>
                <a:cs typeface="Arial" charset="0"/>
              </a:rPr>
              <a:t>Source: Trajtenberg, 1990, p. 92-101</a:t>
            </a:r>
          </a:p>
        </p:txBody>
      </p:sp>
    </p:spTree>
    <p:extLst>
      <p:ext uri="{BB962C8B-B14F-4D97-AF65-F5344CB8AC3E}">
        <p14:creationId xmlns:p14="http://schemas.microsoft.com/office/powerpoint/2010/main" val="2873298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13596</TotalTime>
  <Words>2320</Words>
  <Application>Microsoft Office PowerPoint</Application>
  <PresentationFormat>On-screen Show (4:3)</PresentationFormat>
  <Paragraphs>458</Paragraphs>
  <Slides>48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Unicode MS</vt:lpstr>
      <vt:lpstr>Calibri</vt:lpstr>
      <vt:lpstr>Century Schoolbook</vt:lpstr>
      <vt:lpstr>Monotype Sorts</vt:lpstr>
      <vt:lpstr>Symbol</vt:lpstr>
      <vt:lpstr>Times New Roman</vt:lpstr>
      <vt:lpstr>Wingdings</vt:lpstr>
      <vt:lpstr>Wingdings 2</vt:lpstr>
      <vt:lpstr>Mirador</vt:lpstr>
      <vt:lpstr>Visio</vt:lpstr>
      <vt:lpstr>Chart</vt:lpstr>
      <vt:lpstr> Lecture 7. New Product Introduction. Innovation. Industry Life cycle </vt:lpstr>
      <vt:lpstr>Great Ideas = Pots of Money ?</vt:lpstr>
      <vt:lpstr>Outine </vt:lpstr>
      <vt:lpstr>I. Is the innovation valuable?  The problem of Forecasting Demand</vt:lpstr>
      <vt:lpstr>Does the innovation create value?</vt:lpstr>
      <vt:lpstr>CT Scanner Shipments</vt:lpstr>
      <vt:lpstr>CT Scanner Shipments  (EMI versus others)</vt:lpstr>
      <vt:lpstr>Units Ordered, U.S. Community Hospitals 100+ Beds</vt:lpstr>
      <vt:lpstr>Number of CT Scanner Suppliers</vt:lpstr>
      <vt:lpstr>Diffusion of CT Scanners by Hospital Size</vt:lpstr>
      <vt:lpstr>EMI &amp; the CT Scanner</vt:lpstr>
      <vt:lpstr>Key Issue </vt:lpstr>
      <vt:lpstr>A Key Forecasting Framework: The industry life cycle</vt:lpstr>
      <vt:lpstr>Example 1: Smartphone PLatform</vt:lpstr>
      <vt:lpstr>PowerPoint Presentation</vt:lpstr>
      <vt:lpstr>Car `</vt:lpstr>
      <vt:lpstr>Industry Life Cycle as an S curve</vt:lpstr>
      <vt:lpstr>Christensen: Staying Close to Your Customers May Be a Problem</vt:lpstr>
      <vt:lpstr>The chasm (Geoffrey Moore)  (1991, 2014)</vt:lpstr>
      <vt:lpstr>Managerial Implications</vt:lpstr>
      <vt:lpstr>II. The innovator’s problem: how to capture value from a valuable innovation in the short run and long run</vt:lpstr>
      <vt:lpstr>Capturing Value From an Innovation</vt:lpstr>
      <vt:lpstr> A. Short run capture </vt:lpstr>
      <vt:lpstr>Difficulty of Trading IP vs. Physical Assets</vt:lpstr>
      <vt:lpstr>Potential Sources of Appropriability </vt:lpstr>
      <vt:lpstr>Intellectual Property Protection</vt:lpstr>
      <vt:lpstr>Windshield Wipers</vt:lpstr>
      <vt:lpstr> Secrecy</vt:lpstr>
      <vt:lpstr> Speed</vt:lpstr>
      <vt:lpstr>The Profits Often Go to the Owners of  Complementary Assets</vt:lpstr>
      <vt:lpstr>Complementary Assets and Survival in the Typesetter Industry</vt:lpstr>
      <vt:lpstr>Mergenthaler’s success</vt:lpstr>
      <vt:lpstr>Assess Control of Complementary Assets</vt:lpstr>
      <vt:lpstr>B. Long run competitive advantage</vt:lpstr>
      <vt:lpstr>Innovator Advantages</vt:lpstr>
      <vt:lpstr>Innovator’s disadvantages</vt:lpstr>
      <vt:lpstr>III. The incumbent’s problem: How to Reorient Strategy in the Face of Technological Discontinuity   </vt:lpstr>
      <vt:lpstr>The transition problem</vt:lpstr>
      <vt:lpstr>The nature of technical work changes</vt:lpstr>
      <vt:lpstr>The Organizational Challenge Changes Significantly</vt:lpstr>
      <vt:lpstr>The Marketing Challenge evolves</vt:lpstr>
      <vt:lpstr>The ways in which a firm captures value also evolve dramatically</vt:lpstr>
      <vt:lpstr>Kodak’s failure</vt:lpstr>
      <vt:lpstr>PowerPoint Presentation</vt:lpstr>
      <vt:lpstr>Kodak, lessons</vt:lpstr>
      <vt:lpstr>Kodak, lessons</vt:lpstr>
      <vt:lpstr>PowerPoint Presentation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7. New Product Introduction. Innovation. Industry Life cycle </dc:title>
  <dc:creator>Luis Garicano</dc:creator>
  <cp:lastModifiedBy>Luis Garicano</cp:lastModifiedBy>
  <cp:revision>3</cp:revision>
  <dcterms:created xsi:type="dcterms:W3CDTF">2021-01-31T22:41:26Z</dcterms:created>
  <dcterms:modified xsi:type="dcterms:W3CDTF">2021-03-06T06:48:07Z</dcterms:modified>
</cp:coreProperties>
</file>