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54"/>
  </p:notesMasterIdLst>
  <p:handoutMasterIdLst>
    <p:handoutMasterId r:id="rId55"/>
  </p:handoutMasterIdLst>
  <p:sldIdLst>
    <p:sldId id="257" r:id="rId2"/>
    <p:sldId id="285" r:id="rId3"/>
    <p:sldId id="286" r:id="rId4"/>
    <p:sldId id="351" r:id="rId5"/>
    <p:sldId id="287" r:id="rId6"/>
    <p:sldId id="354" r:id="rId7"/>
    <p:sldId id="288" r:id="rId8"/>
    <p:sldId id="290" r:id="rId9"/>
    <p:sldId id="291" r:id="rId10"/>
    <p:sldId id="292" r:id="rId11"/>
    <p:sldId id="293" r:id="rId12"/>
    <p:sldId id="296" r:id="rId13"/>
    <p:sldId id="297" r:id="rId14"/>
    <p:sldId id="298" r:id="rId15"/>
    <p:sldId id="299" r:id="rId16"/>
    <p:sldId id="300" r:id="rId17"/>
    <p:sldId id="303" r:id="rId18"/>
    <p:sldId id="304" r:id="rId19"/>
    <p:sldId id="305" r:id="rId20"/>
    <p:sldId id="306" r:id="rId21"/>
    <p:sldId id="307" r:id="rId22"/>
    <p:sldId id="308" r:id="rId23"/>
    <p:sldId id="355" r:id="rId24"/>
    <p:sldId id="349" r:id="rId25"/>
    <p:sldId id="353"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31" r:id="rId48"/>
    <p:sldId id="342" r:id="rId49"/>
    <p:sldId id="343" r:id="rId50"/>
    <p:sldId id="344" r:id="rId51"/>
    <p:sldId id="352" r:id="rId52"/>
    <p:sldId id="309" r:id="rId53"/>
  </p:sldIdLst>
  <p:sldSz cx="9144000" cy="6858000" type="screen4x3"/>
  <p:notesSz cx="7099300" cy="10234613"/>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38" autoAdjust="0"/>
  </p:normalViewPr>
  <p:slideViewPr>
    <p:cSldViewPr>
      <p:cViewPr varScale="1">
        <p:scale>
          <a:sx n="77" d="100"/>
          <a:sy n="77" d="100"/>
        </p:scale>
        <p:origin x="1618" y="53"/>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E57C3C-15A6-4DB4-A2AA-06F6CEEF9A65}"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GB"/>
        </a:p>
      </dgm:t>
    </dgm:pt>
    <dgm:pt modelId="{4046D825-C75F-47C8-9736-EDB6B46FF5BC}">
      <dgm:prSet/>
      <dgm:spPr/>
      <dgm:t>
        <a:bodyPr/>
        <a:lstStyle/>
        <a:p>
          <a:pPr rtl="0"/>
          <a:r>
            <a:rPr lang="en-US" dirty="0"/>
            <a:t>1. Synergies Test</a:t>
          </a:r>
          <a:endParaRPr lang="en-GB" dirty="0"/>
        </a:p>
      </dgm:t>
    </dgm:pt>
    <dgm:pt modelId="{12CF3DF4-A00C-46B4-980C-7B8C0BE58FE7}" type="parTrans" cxnId="{854964AC-A2D2-4BF1-AC33-38E45A764E6F}">
      <dgm:prSet/>
      <dgm:spPr/>
      <dgm:t>
        <a:bodyPr/>
        <a:lstStyle/>
        <a:p>
          <a:endParaRPr lang="en-GB"/>
        </a:p>
      </dgm:t>
    </dgm:pt>
    <dgm:pt modelId="{4671D1DB-6EDE-4682-A4DF-3BB748793E4F}" type="sibTrans" cxnId="{854964AC-A2D2-4BF1-AC33-38E45A764E6F}">
      <dgm:prSet/>
      <dgm:spPr/>
      <dgm:t>
        <a:bodyPr/>
        <a:lstStyle/>
        <a:p>
          <a:endParaRPr lang="en-GB"/>
        </a:p>
      </dgm:t>
    </dgm:pt>
    <dgm:pt modelId="{E9947A52-59AA-43D7-BBED-9ED5ABD05B77}">
      <dgm:prSet/>
      <dgm:spPr/>
      <dgm:t>
        <a:bodyPr/>
        <a:lstStyle/>
        <a:p>
          <a:pPr rtl="0"/>
          <a:r>
            <a:rPr lang="en-US" dirty="0"/>
            <a:t>Does ownership of the business create value in the corporation?</a:t>
          </a:r>
          <a:endParaRPr lang="en-GB" dirty="0"/>
        </a:p>
      </dgm:t>
    </dgm:pt>
    <dgm:pt modelId="{5B540EC9-C8D7-48F0-ABE6-4A879CC1341D}" type="parTrans" cxnId="{2DCFC6A1-9780-4A43-90F7-EDE9B47223E5}">
      <dgm:prSet/>
      <dgm:spPr/>
      <dgm:t>
        <a:bodyPr/>
        <a:lstStyle/>
        <a:p>
          <a:endParaRPr lang="en-GB"/>
        </a:p>
      </dgm:t>
    </dgm:pt>
    <dgm:pt modelId="{1B5A08C8-EA32-4D41-A524-97F86850905B}" type="sibTrans" cxnId="{2DCFC6A1-9780-4A43-90F7-EDE9B47223E5}">
      <dgm:prSet/>
      <dgm:spPr/>
      <dgm:t>
        <a:bodyPr/>
        <a:lstStyle/>
        <a:p>
          <a:endParaRPr lang="en-GB"/>
        </a:p>
      </dgm:t>
    </dgm:pt>
    <dgm:pt modelId="{62313A3F-7B96-4027-9DA7-A5BA75C4B499}">
      <dgm:prSet/>
      <dgm:spPr/>
      <dgm:t>
        <a:bodyPr/>
        <a:lstStyle/>
        <a:p>
          <a:pPr rtl="0"/>
          <a:r>
            <a:rPr lang="en-US" dirty="0"/>
            <a:t>2. Organizational cost Test</a:t>
          </a:r>
          <a:endParaRPr lang="en-GB" dirty="0"/>
        </a:p>
      </dgm:t>
    </dgm:pt>
    <dgm:pt modelId="{C3FB0E65-7058-44E2-8205-6A97B00945AB}" type="parTrans" cxnId="{0BDA1894-FECE-453C-85AF-5BF49583B4B5}">
      <dgm:prSet/>
      <dgm:spPr/>
      <dgm:t>
        <a:bodyPr/>
        <a:lstStyle/>
        <a:p>
          <a:endParaRPr lang="en-GB"/>
        </a:p>
      </dgm:t>
    </dgm:pt>
    <dgm:pt modelId="{42F1ACE8-BF90-4825-8908-66877E550F77}" type="sibTrans" cxnId="{0BDA1894-FECE-453C-85AF-5BF49583B4B5}">
      <dgm:prSet/>
      <dgm:spPr/>
      <dgm:t>
        <a:bodyPr/>
        <a:lstStyle/>
        <a:p>
          <a:endParaRPr lang="en-GB"/>
        </a:p>
      </dgm:t>
    </dgm:pt>
    <dgm:pt modelId="{15CA8DF4-76A5-4437-9CE9-D46EA99C153F}">
      <dgm:prSet/>
      <dgm:spPr/>
      <dgm:t>
        <a:bodyPr/>
        <a:lstStyle/>
        <a:p>
          <a:pPr rtl="0"/>
          <a:r>
            <a:rPr lang="en-US" dirty="0"/>
            <a:t>Are benefits greater than the cost of corporate overhead?</a:t>
          </a:r>
          <a:endParaRPr lang="en-GB" dirty="0"/>
        </a:p>
      </dgm:t>
    </dgm:pt>
    <dgm:pt modelId="{8B6FAAFC-37CF-447B-B0A8-27E40940CE36}" type="parTrans" cxnId="{7BED9816-A0A2-4216-8E81-E4465490B5C2}">
      <dgm:prSet/>
      <dgm:spPr/>
      <dgm:t>
        <a:bodyPr/>
        <a:lstStyle/>
        <a:p>
          <a:endParaRPr lang="en-GB"/>
        </a:p>
      </dgm:t>
    </dgm:pt>
    <dgm:pt modelId="{90B29557-B445-40D0-A73E-464F108577D2}" type="sibTrans" cxnId="{7BED9816-A0A2-4216-8E81-E4465490B5C2}">
      <dgm:prSet/>
      <dgm:spPr/>
      <dgm:t>
        <a:bodyPr/>
        <a:lstStyle/>
        <a:p>
          <a:endParaRPr lang="en-GB"/>
        </a:p>
      </dgm:t>
    </dgm:pt>
    <dgm:pt modelId="{D862BB35-EDE0-443D-B324-213356DC0C1A}">
      <dgm:prSet/>
      <dgm:spPr/>
      <dgm:t>
        <a:bodyPr/>
        <a:lstStyle/>
        <a:p>
          <a:pPr rtl="0"/>
          <a:r>
            <a:rPr lang="en-US" dirty="0"/>
            <a:t>3.Appropriability Test</a:t>
          </a:r>
          <a:endParaRPr lang="en-GB" dirty="0"/>
        </a:p>
      </dgm:t>
    </dgm:pt>
    <dgm:pt modelId="{F8EF9D6B-0F9B-4E3C-A165-1826475ACCA4}" type="parTrans" cxnId="{09B0A365-4EF0-45DB-BF07-22D522C65C57}">
      <dgm:prSet/>
      <dgm:spPr/>
      <dgm:t>
        <a:bodyPr/>
        <a:lstStyle/>
        <a:p>
          <a:endParaRPr lang="en-GB"/>
        </a:p>
      </dgm:t>
    </dgm:pt>
    <dgm:pt modelId="{7C40AD2D-672C-479D-977E-9381A8F647EF}" type="sibTrans" cxnId="{09B0A365-4EF0-45DB-BF07-22D522C65C57}">
      <dgm:prSet/>
      <dgm:spPr/>
      <dgm:t>
        <a:bodyPr/>
        <a:lstStyle/>
        <a:p>
          <a:endParaRPr lang="en-GB"/>
        </a:p>
      </dgm:t>
    </dgm:pt>
    <dgm:pt modelId="{F0C0193C-6C45-4320-9E05-5A55377932FD}">
      <dgm:prSet/>
      <dgm:spPr/>
      <dgm:t>
        <a:bodyPr/>
        <a:lstStyle/>
        <a:p>
          <a:pPr rtl="0"/>
          <a:r>
            <a:rPr lang="en-US" dirty="0"/>
            <a:t>Can we appropriate the value? Do we create more value than any other possible corporate parent?</a:t>
          </a:r>
          <a:endParaRPr lang="en-GB" dirty="0"/>
        </a:p>
      </dgm:t>
    </dgm:pt>
    <dgm:pt modelId="{6095EAE1-94B0-4B62-9694-19D895C8C50B}" type="parTrans" cxnId="{56918D1D-E2E0-4C00-ACDE-C1EC068FA0DB}">
      <dgm:prSet/>
      <dgm:spPr/>
      <dgm:t>
        <a:bodyPr/>
        <a:lstStyle/>
        <a:p>
          <a:endParaRPr lang="en-GB"/>
        </a:p>
      </dgm:t>
    </dgm:pt>
    <dgm:pt modelId="{89BBCD7B-264D-4B07-B00F-0EAE00FA9CA7}" type="sibTrans" cxnId="{56918D1D-E2E0-4C00-ACDE-C1EC068FA0DB}">
      <dgm:prSet/>
      <dgm:spPr/>
      <dgm:t>
        <a:bodyPr/>
        <a:lstStyle/>
        <a:p>
          <a:endParaRPr lang="en-GB"/>
        </a:p>
      </dgm:t>
    </dgm:pt>
    <dgm:pt modelId="{E1499512-F1A4-40C5-B820-161FC6747713}" type="pres">
      <dgm:prSet presAssocID="{35E57C3C-15A6-4DB4-A2AA-06F6CEEF9A65}" presName="Name0" presStyleCnt="0">
        <dgm:presLayoutVars>
          <dgm:chPref val="3"/>
          <dgm:dir/>
          <dgm:animLvl val="lvl"/>
          <dgm:resizeHandles/>
        </dgm:presLayoutVars>
      </dgm:prSet>
      <dgm:spPr/>
    </dgm:pt>
    <dgm:pt modelId="{46A7C1E5-D92D-4D1A-82FB-8CE3EE00EE8E}" type="pres">
      <dgm:prSet presAssocID="{4046D825-C75F-47C8-9736-EDB6B46FF5BC}" presName="horFlow" presStyleCnt="0"/>
      <dgm:spPr/>
    </dgm:pt>
    <dgm:pt modelId="{8AC9561A-C2A5-4F45-9C2F-0B2E5804BF5A}" type="pres">
      <dgm:prSet presAssocID="{4046D825-C75F-47C8-9736-EDB6B46FF5BC}" presName="bigChev" presStyleLbl="node1" presStyleIdx="0" presStyleCnt="3" custScaleX="111640"/>
      <dgm:spPr/>
    </dgm:pt>
    <dgm:pt modelId="{DEA66225-701A-40DE-9C43-57B068AD5B5F}" type="pres">
      <dgm:prSet presAssocID="{5B540EC9-C8D7-48F0-ABE6-4A879CC1341D}" presName="parTrans" presStyleCnt="0"/>
      <dgm:spPr/>
    </dgm:pt>
    <dgm:pt modelId="{02AC3FB7-E862-4FDE-9C84-1118F13E4115}" type="pres">
      <dgm:prSet presAssocID="{E9947A52-59AA-43D7-BBED-9ED5ABD05B77}" presName="node" presStyleLbl="alignAccFollowNode1" presStyleIdx="0" presStyleCnt="3">
        <dgm:presLayoutVars>
          <dgm:bulletEnabled val="1"/>
        </dgm:presLayoutVars>
      </dgm:prSet>
      <dgm:spPr/>
    </dgm:pt>
    <dgm:pt modelId="{66CAA5A0-C531-4F59-B0F1-200266362A4C}" type="pres">
      <dgm:prSet presAssocID="{4046D825-C75F-47C8-9736-EDB6B46FF5BC}" presName="vSp" presStyleCnt="0"/>
      <dgm:spPr/>
    </dgm:pt>
    <dgm:pt modelId="{BEF347CD-4CFD-446C-94E6-E410AC2DE4B9}" type="pres">
      <dgm:prSet presAssocID="{62313A3F-7B96-4027-9DA7-A5BA75C4B499}" presName="horFlow" presStyleCnt="0"/>
      <dgm:spPr/>
    </dgm:pt>
    <dgm:pt modelId="{39FE6A6C-F79F-43F5-B47A-11EAC71B9075}" type="pres">
      <dgm:prSet presAssocID="{62313A3F-7B96-4027-9DA7-A5BA75C4B499}" presName="bigChev" presStyleLbl="node1" presStyleIdx="1" presStyleCnt="3" custScaleX="111222"/>
      <dgm:spPr/>
    </dgm:pt>
    <dgm:pt modelId="{72C96077-95E7-4014-AF8C-5EC6D08BDA1C}" type="pres">
      <dgm:prSet presAssocID="{8B6FAAFC-37CF-447B-B0A8-27E40940CE36}" presName="parTrans" presStyleCnt="0"/>
      <dgm:spPr/>
    </dgm:pt>
    <dgm:pt modelId="{D2853758-407A-43D6-8BDA-330F4AC18D1C}" type="pres">
      <dgm:prSet presAssocID="{15CA8DF4-76A5-4437-9CE9-D46EA99C153F}" presName="node" presStyleLbl="alignAccFollowNode1" presStyleIdx="1" presStyleCnt="3">
        <dgm:presLayoutVars>
          <dgm:bulletEnabled val="1"/>
        </dgm:presLayoutVars>
      </dgm:prSet>
      <dgm:spPr/>
    </dgm:pt>
    <dgm:pt modelId="{4BF28231-77D8-463A-97B0-4C8E65B5B8DF}" type="pres">
      <dgm:prSet presAssocID="{62313A3F-7B96-4027-9DA7-A5BA75C4B499}" presName="vSp" presStyleCnt="0"/>
      <dgm:spPr/>
    </dgm:pt>
    <dgm:pt modelId="{499F9AE3-C0F7-4DE1-A94C-C807984CC437}" type="pres">
      <dgm:prSet presAssocID="{D862BB35-EDE0-443D-B324-213356DC0C1A}" presName="horFlow" presStyleCnt="0"/>
      <dgm:spPr/>
    </dgm:pt>
    <dgm:pt modelId="{58823C67-E252-480C-B314-5BA2EDAC4334}" type="pres">
      <dgm:prSet presAssocID="{D862BB35-EDE0-443D-B324-213356DC0C1A}" presName="bigChev" presStyleLbl="node1" presStyleIdx="2" presStyleCnt="3" custScaleX="107342"/>
      <dgm:spPr/>
    </dgm:pt>
    <dgm:pt modelId="{2AE57C3D-5D87-49E4-B4BC-68023B4DDB06}" type="pres">
      <dgm:prSet presAssocID="{6095EAE1-94B0-4B62-9694-19D895C8C50B}" presName="parTrans" presStyleCnt="0"/>
      <dgm:spPr/>
    </dgm:pt>
    <dgm:pt modelId="{B5ED50CC-2012-40C4-9BE0-629EC24855A6}" type="pres">
      <dgm:prSet presAssocID="{F0C0193C-6C45-4320-9E05-5A55377932FD}" presName="node" presStyleLbl="alignAccFollowNode1" presStyleIdx="2" presStyleCnt="3">
        <dgm:presLayoutVars>
          <dgm:bulletEnabled val="1"/>
        </dgm:presLayoutVars>
      </dgm:prSet>
      <dgm:spPr/>
    </dgm:pt>
  </dgm:ptLst>
  <dgm:cxnLst>
    <dgm:cxn modelId="{7BED9816-A0A2-4216-8E81-E4465490B5C2}" srcId="{62313A3F-7B96-4027-9DA7-A5BA75C4B499}" destId="{15CA8DF4-76A5-4437-9CE9-D46EA99C153F}" srcOrd="0" destOrd="0" parTransId="{8B6FAAFC-37CF-447B-B0A8-27E40940CE36}" sibTransId="{90B29557-B445-40D0-A73E-464F108577D2}"/>
    <dgm:cxn modelId="{56918D1D-E2E0-4C00-ACDE-C1EC068FA0DB}" srcId="{D862BB35-EDE0-443D-B324-213356DC0C1A}" destId="{F0C0193C-6C45-4320-9E05-5A55377932FD}" srcOrd="0" destOrd="0" parTransId="{6095EAE1-94B0-4B62-9694-19D895C8C50B}" sibTransId="{89BBCD7B-264D-4B07-B00F-0EAE00FA9CA7}"/>
    <dgm:cxn modelId="{E1BFDA3A-DD4A-4945-9C7E-F9078E82A1D4}" type="presOf" srcId="{D862BB35-EDE0-443D-B324-213356DC0C1A}" destId="{58823C67-E252-480C-B314-5BA2EDAC4334}" srcOrd="0" destOrd="0" presId="urn:microsoft.com/office/officeart/2005/8/layout/lProcess3"/>
    <dgm:cxn modelId="{09B0A365-4EF0-45DB-BF07-22D522C65C57}" srcId="{35E57C3C-15A6-4DB4-A2AA-06F6CEEF9A65}" destId="{D862BB35-EDE0-443D-B324-213356DC0C1A}" srcOrd="2" destOrd="0" parTransId="{F8EF9D6B-0F9B-4E3C-A165-1826475ACCA4}" sibTransId="{7C40AD2D-672C-479D-977E-9381A8F647EF}"/>
    <dgm:cxn modelId="{DEE3154B-253A-4D03-B411-EFCF9578E953}" type="presOf" srcId="{4046D825-C75F-47C8-9736-EDB6B46FF5BC}" destId="{8AC9561A-C2A5-4F45-9C2F-0B2E5804BF5A}" srcOrd="0" destOrd="0" presId="urn:microsoft.com/office/officeart/2005/8/layout/lProcess3"/>
    <dgm:cxn modelId="{A6F7BE86-6D4F-4004-A1F4-EE4F2EEFF66A}" type="presOf" srcId="{15CA8DF4-76A5-4437-9CE9-D46EA99C153F}" destId="{D2853758-407A-43D6-8BDA-330F4AC18D1C}" srcOrd="0" destOrd="0" presId="urn:microsoft.com/office/officeart/2005/8/layout/lProcess3"/>
    <dgm:cxn modelId="{0BDA1894-FECE-453C-85AF-5BF49583B4B5}" srcId="{35E57C3C-15A6-4DB4-A2AA-06F6CEEF9A65}" destId="{62313A3F-7B96-4027-9DA7-A5BA75C4B499}" srcOrd="1" destOrd="0" parTransId="{C3FB0E65-7058-44E2-8205-6A97B00945AB}" sibTransId="{42F1ACE8-BF90-4825-8908-66877E550F77}"/>
    <dgm:cxn modelId="{2DCFC6A1-9780-4A43-90F7-EDE9B47223E5}" srcId="{4046D825-C75F-47C8-9736-EDB6B46FF5BC}" destId="{E9947A52-59AA-43D7-BBED-9ED5ABD05B77}" srcOrd="0" destOrd="0" parTransId="{5B540EC9-C8D7-48F0-ABE6-4A879CC1341D}" sibTransId="{1B5A08C8-EA32-4D41-A524-97F86850905B}"/>
    <dgm:cxn modelId="{9C1803A6-16CC-40DF-A06D-352F51D7DD3A}" type="presOf" srcId="{F0C0193C-6C45-4320-9E05-5A55377932FD}" destId="{B5ED50CC-2012-40C4-9BE0-629EC24855A6}" srcOrd="0" destOrd="0" presId="urn:microsoft.com/office/officeart/2005/8/layout/lProcess3"/>
    <dgm:cxn modelId="{854964AC-A2D2-4BF1-AC33-38E45A764E6F}" srcId="{35E57C3C-15A6-4DB4-A2AA-06F6CEEF9A65}" destId="{4046D825-C75F-47C8-9736-EDB6B46FF5BC}" srcOrd="0" destOrd="0" parTransId="{12CF3DF4-A00C-46B4-980C-7B8C0BE58FE7}" sibTransId="{4671D1DB-6EDE-4682-A4DF-3BB748793E4F}"/>
    <dgm:cxn modelId="{DEE270C7-C200-4285-B75C-C18E84E56E71}" type="presOf" srcId="{35E57C3C-15A6-4DB4-A2AA-06F6CEEF9A65}" destId="{E1499512-F1A4-40C5-B820-161FC6747713}" srcOrd="0" destOrd="0" presId="urn:microsoft.com/office/officeart/2005/8/layout/lProcess3"/>
    <dgm:cxn modelId="{5B3FC1E1-E223-47E7-89B9-23F74987C709}" type="presOf" srcId="{62313A3F-7B96-4027-9DA7-A5BA75C4B499}" destId="{39FE6A6C-F79F-43F5-B47A-11EAC71B9075}" srcOrd="0" destOrd="0" presId="urn:microsoft.com/office/officeart/2005/8/layout/lProcess3"/>
    <dgm:cxn modelId="{FB5E7EEE-71BA-47EA-979E-029330EAA2CA}" type="presOf" srcId="{E9947A52-59AA-43D7-BBED-9ED5ABD05B77}" destId="{02AC3FB7-E862-4FDE-9C84-1118F13E4115}" srcOrd="0" destOrd="0" presId="urn:microsoft.com/office/officeart/2005/8/layout/lProcess3"/>
    <dgm:cxn modelId="{706029F9-EB49-47D5-B5C5-8BA2D9D91913}" type="presParOf" srcId="{E1499512-F1A4-40C5-B820-161FC6747713}" destId="{46A7C1E5-D92D-4D1A-82FB-8CE3EE00EE8E}" srcOrd="0" destOrd="0" presId="urn:microsoft.com/office/officeart/2005/8/layout/lProcess3"/>
    <dgm:cxn modelId="{2576E0FA-3CCD-4281-91AC-A64A98D8C588}" type="presParOf" srcId="{46A7C1E5-D92D-4D1A-82FB-8CE3EE00EE8E}" destId="{8AC9561A-C2A5-4F45-9C2F-0B2E5804BF5A}" srcOrd="0" destOrd="0" presId="urn:microsoft.com/office/officeart/2005/8/layout/lProcess3"/>
    <dgm:cxn modelId="{9EB0DB2A-DE13-4090-93A0-0698B06DED4E}" type="presParOf" srcId="{46A7C1E5-D92D-4D1A-82FB-8CE3EE00EE8E}" destId="{DEA66225-701A-40DE-9C43-57B068AD5B5F}" srcOrd="1" destOrd="0" presId="urn:microsoft.com/office/officeart/2005/8/layout/lProcess3"/>
    <dgm:cxn modelId="{C662F425-3E26-4540-A0E7-2B760ED751AA}" type="presParOf" srcId="{46A7C1E5-D92D-4D1A-82FB-8CE3EE00EE8E}" destId="{02AC3FB7-E862-4FDE-9C84-1118F13E4115}" srcOrd="2" destOrd="0" presId="urn:microsoft.com/office/officeart/2005/8/layout/lProcess3"/>
    <dgm:cxn modelId="{EAE562F0-DADC-458A-B36D-FF28288D24FC}" type="presParOf" srcId="{E1499512-F1A4-40C5-B820-161FC6747713}" destId="{66CAA5A0-C531-4F59-B0F1-200266362A4C}" srcOrd="1" destOrd="0" presId="urn:microsoft.com/office/officeart/2005/8/layout/lProcess3"/>
    <dgm:cxn modelId="{09142078-F0C8-4362-9F0C-066AD3EA0694}" type="presParOf" srcId="{E1499512-F1A4-40C5-B820-161FC6747713}" destId="{BEF347CD-4CFD-446C-94E6-E410AC2DE4B9}" srcOrd="2" destOrd="0" presId="urn:microsoft.com/office/officeart/2005/8/layout/lProcess3"/>
    <dgm:cxn modelId="{1F903C8C-CB38-4BA8-A660-C48FB60790BB}" type="presParOf" srcId="{BEF347CD-4CFD-446C-94E6-E410AC2DE4B9}" destId="{39FE6A6C-F79F-43F5-B47A-11EAC71B9075}" srcOrd="0" destOrd="0" presId="urn:microsoft.com/office/officeart/2005/8/layout/lProcess3"/>
    <dgm:cxn modelId="{6A9C1A7A-92BF-436E-B433-0BD027F01720}" type="presParOf" srcId="{BEF347CD-4CFD-446C-94E6-E410AC2DE4B9}" destId="{72C96077-95E7-4014-AF8C-5EC6D08BDA1C}" srcOrd="1" destOrd="0" presId="urn:microsoft.com/office/officeart/2005/8/layout/lProcess3"/>
    <dgm:cxn modelId="{550E5708-C872-47F1-B42B-BD45315FFDB0}" type="presParOf" srcId="{BEF347CD-4CFD-446C-94E6-E410AC2DE4B9}" destId="{D2853758-407A-43D6-8BDA-330F4AC18D1C}" srcOrd="2" destOrd="0" presId="urn:microsoft.com/office/officeart/2005/8/layout/lProcess3"/>
    <dgm:cxn modelId="{8D3CBEBD-3367-4CD7-BE5B-EE817D1657A6}" type="presParOf" srcId="{E1499512-F1A4-40C5-B820-161FC6747713}" destId="{4BF28231-77D8-463A-97B0-4C8E65B5B8DF}" srcOrd="3" destOrd="0" presId="urn:microsoft.com/office/officeart/2005/8/layout/lProcess3"/>
    <dgm:cxn modelId="{B0520BA5-C76A-47FB-8F2A-83A2205A38C8}" type="presParOf" srcId="{E1499512-F1A4-40C5-B820-161FC6747713}" destId="{499F9AE3-C0F7-4DE1-A94C-C807984CC437}" srcOrd="4" destOrd="0" presId="urn:microsoft.com/office/officeart/2005/8/layout/lProcess3"/>
    <dgm:cxn modelId="{7FC59350-A19E-46C5-BCA5-28D07A1BE6B5}" type="presParOf" srcId="{499F9AE3-C0F7-4DE1-A94C-C807984CC437}" destId="{58823C67-E252-480C-B314-5BA2EDAC4334}" srcOrd="0" destOrd="0" presId="urn:microsoft.com/office/officeart/2005/8/layout/lProcess3"/>
    <dgm:cxn modelId="{0880A597-4F68-4683-B203-8D810F8DEBAC}" type="presParOf" srcId="{499F9AE3-C0F7-4DE1-A94C-C807984CC437}" destId="{2AE57C3D-5D87-49E4-B4BC-68023B4DDB06}" srcOrd="1" destOrd="0" presId="urn:microsoft.com/office/officeart/2005/8/layout/lProcess3"/>
    <dgm:cxn modelId="{9C767064-39D2-4C18-B222-43F3D62DDC40}" type="presParOf" srcId="{499F9AE3-C0F7-4DE1-A94C-C807984CC437}" destId="{B5ED50CC-2012-40C4-9BE0-629EC24855A6}"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CCD94C-81D7-4A88-93F9-87E7D9427EC0}"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GB"/>
        </a:p>
      </dgm:t>
    </dgm:pt>
    <dgm:pt modelId="{36D433F7-30D3-4F66-9CAD-04A17FE32C6B}">
      <dgm:prSet/>
      <dgm:spPr/>
      <dgm:t>
        <a:bodyPr/>
        <a:lstStyle/>
        <a:p>
          <a:pPr rtl="0"/>
          <a:r>
            <a:rPr lang="en-GB"/>
            <a:t>Maintain adaptation</a:t>
          </a:r>
        </a:p>
      </dgm:t>
    </dgm:pt>
    <dgm:pt modelId="{512D8894-9A4B-47F4-B05E-D0A2D9A08FBD}" type="parTrans" cxnId="{E5104F7A-5426-4D1D-9D93-2F6C8AC29AAB}">
      <dgm:prSet/>
      <dgm:spPr/>
      <dgm:t>
        <a:bodyPr/>
        <a:lstStyle/>
        <a:p>
          <a:endParaRPr lang="en-GB"/>
        </a:p>
      </dgm:t>
    </dgm:pt>
    <dgm:pt modelId="{E0C89E69-00C4-4E59-BFE5-48EDD606976C}" type="sibTrans" cxnId="{E5104F7A-5426-4D1D-9D93-2F6C8AC29AAB}">
      <dgm:prSet/>
      <dgm:spPr/>
      <dgm:t>
        <a:bodyPr/>
        <a:lstStyle/>
        <a:p>
          <a:endParaRPr lang="en-GB"/>
        </a:p>
      </dgm:t>
    </dgm:pt>
    <dgm:pt modelId="{36B80BA9-2C92-4A94-A332-319CDCF61134}">
      <dgm:prSet/>
      <dgm:spPr/>
      <dgm:t>
        <a:bodyPr/>
        <a:lstStyle/>
        <a:p>
          <a:pPr rtl="0"/>
          <a:r>
            <a:rPr lang="en-GB" dirty="0"/>
            <a:t>Requires Business Unit focus</a:t>
          </a:r>
        </a:p>
      </dgm:t>
    </dgm:pt>
    <dgm:pt modelId="{F3557166-5C45-4084-A5E6-52F71DFC7CC2}" type="parTrans" cxnId="{787F1961-FB88-4185-885E-EE799BF1AC84}">
      <dgm:prSet/>
      <dgm:spPr/>
      <dgm:t>
        <a:bodyPr/>
        <a:lstStyle/>
        <a:p>
          <a:endParaRPr lang="en-GB"/>
        </a:p>
      </dgm:t>
    </dgm:pt>
    <dgm:pt modelId="{7F32C6EF-2049-4880-B1E1-D0C1F8625C35}" type="sibTrans" cxnId="{787F1961-FB88-4185-885E-EE799BF1AC84}">
      <dgm:prSet/>
      <dgm:spPr/>
      <dgm:t>
        <a:bodyPr/>
        <a:lstStyle/>
        <a:p>
          <a:endParaRPr lang="en-GB"/>
        </a:p>
      </dgm:t>
    </dgm:pt>
    <dgm:pt modelId="{6A591F40-467C-4100-871E-DCA224EDAC5F}">
      <dgm:prSet/>
      <dgm:spPr/>
      <dgm:t>
        <a:bodyPr/>
        <a:lstStyle/>
        <a:p>
          <a:pPr rtl="0"/>
          <a:r>
            <a:rPr lang="en-GB"/>
            <a:t>Attain synergies</a:t>
          </a:r>
        </a:p>
      </dgm:t>
    </dgm:pt>
    <dgm:pt modelId="{50FC4117-C065-435F-83D6-31150D82EFF7}" type="parTrans" cxnId="{513E93C0-38EE-4B24-8F32-1A4C4084D204}">
      <dgm:prSet/>
      <dgm:spPr/>
      <dgm:t>
        <a:bodyPr/>
        <a:lstStyle/>
        <a:p>
          <a:endParaRPr lang="en-GB"/>
        </a:p>
      </dgm:t>
    </dgm:pt>
    <dgm:pt modelId="{D3AF72DD-C76C-495E-A4C2-CA82B32A6471}" type="sibTrans" cxnId="{513E93C0-38EE-4B24-8F32-1A4C4084D204}">
      <dgm:prSet/>
      <dgm:spPr/>
      <dgm:t>
        <a:bodyPr/>
        <a:lstStyle/>
        <a:p>
          <a:endParaRPr lang="en-GB"/>
        </a:p>
      </dgm:t>
    </dgm:pt>
    <dgm:pt modelId="{D39B42DF-4ED9-46AC-9DF4-FFC8EACA6255}">
      <dgm:prSet/>
      <dgm:spPr/>
      <dgm:t>
        <a:bodyPr/>
        <a:lstStyle/>
        <a:p>
          <a:pPr rtl="0"/>
          <a:r>
            <a:rPr lang="en-GB" dirty="0"/>
            <a:t>Requires functional focus</a:t>
          </a:r>
        </a:p>
      </dgm:t>
    </dgm:pt>
    <dgm:pt modelId="{1F6CEF9B-93F0-4A72-BA2D-7DF4070A16CC}" type="parTrans" cxnId="{E1348581-D840-40E1-9451-C8ED188B5031}">
      <dgm:prSet/>
      <dgm:spPr/>
      <dgm:t>
        <a:bodyPr/>
        <a:lstStyle/>
        <a:p>
          <a:endParaRPr lang="en-GB"/>
        </a:p>
      </dgm:t>
    </dgm:pt>
    <dgm:pt modelId="{FD038C69-6F26-42E9-9D8F-E8F32598C276}" type="sibTrans" cxnId="{E1348581-D840-40E1-9451-C8ED188B5031}">
      <dgm:prSet/>
      <dgm:spPr/>
      <dgm:t>
        <a:bodyPr/>
        <a:lstStyle/>
        <a:p>
          <a:endParaRPr lang="en-GB"/>
        </a:p>
      </dgm:t>
    </dgm:pt>
    <dgm:pt modelId="{2F81D682-C17C-4CDF-B01C-1C6841A0F422}" type="pres">
      <dgm:prSet presAssocID="{C8CCD94C-81D7-4A88-93F9-87E7D9427EC0}" presName="Name0" presStyleCnt="0">
        <dgm:presLayoutVars>
          <dgm:dir/>
          <dgm:animLvl val="lvl"/>
          <dgm:resizeHandles/>
        </dgm:presLayoutVars>
      </dgm:prSet>
      <dgm:spPr/>
    </dgm:pt>
    <dgm:pt modelId="{A3347EC4-7D3B-4306-904D-1BF6A6C798C4}" type="pres">
      <dgm:prSet presAssocID="{36D433F7-30D3-4F66-9CAD-04A17FE32C6B}" presName="linNode" presStyleCnt="0"/>
      <dgm:spPr/>
    </dgm:pt>
    <dgm:pt modelId="{5447488A-7481-4A54-8E16-8A08BFB50FAF}" type="pres">
      <dgm:prSet presAssocID="{36D433F7-30D3-4F66-9CAD-04A17FE32C6B}" presName="parentShp" presStyleLbl="node1" presStyleIdx="0" presStyleCnt="2">
        <dgm:presLayoutVars>
          <dgm:bulletEnabled val="1"/>
        </dgm:presLayoutVars>
      </dgm:prSet>
      <dgm:spPr/>
    </dgm:pt>
    <dgm:pt modelId="{513E63AE-0056-4A9E-BE23-4F26D387F09F}" type="pres">
      <dgm:prSet presAssocID="{36D433F7-30D3-4F66-9CAD-04A17FE32C6B}" presName="childShp" presStyleLbl="bgAccFollowNode1" presStyleIdx="0" presStyleCnt="2">
        <dgm:presLayoutVars>
          <dgm:bulletEnabled val="1"/>
        </dgm:presLayoutVars>
      </dgm:prSet>
      <dgm:spPr/>
    </dgm:pt>
    <dgm:pt modelId="{7E41A9F7-2047-4853-89F6-E447BD214D10}" type="pres">
      <dgm:prSet presAssocID="{E0C89E69-00C4-4E59-BFE5-48EDD606976C}" presName="spacing" presStyleCnt="0"/>
      <dgm:spPr/>
    </dgm:pt>
    <dgm:pt modelId="{796B1C3A-1C1E-4DCF-B97B-676086026D62}" type="pres">
      <dgm:prSet presAssocID="{6A591F40-467C-4100-871E-DCA224EDAC5F}" presName="linNode" presStyleCnt="0"/>
      <dgm:spPr/>
    </dgm:pt>
    <dgm:pt modelId="{B04D7748-8A5F-479E-9E63-FF844742E1A0}" type="pres">
      <dgm:prSet presAssocID="{6A591F40-467C-4100-871E-DCA224EDAC5F}" presName="parentShp" presStyleLbl="node1" presStyleIdx="1" presStyleCnt="2">
        <dgm:presLayoutVars>
          <dgm:bulletEnabled val="1"/>
        </dgm:presLayoutVars>
      </dgm:prSet>
      <dgm:spPr/>
    </dgm:pt>
    <dgm:pt modelId="{79210A9E-6DFE-441D-9028-9C1416C297CE}" type="pres">
      <dgm:prSet presAssocID="{6A591F40-467C-4100-871E-DCA224EDAC5F}" presName="childShp" presStyleLbl="bgAccFollowNode1" presStyleIdx="1" presStyleCnt="2">
        <dgm:presLayoutVars>
          <dgm:bulletEnabled val="1"/>
        </dgm:presLayoutVars>
      </dgm:prSet>
      <dgm:spPr/>
    </dgm:pt>
  </dgm:ptLst>
  <dgm:cxnLst>
    <dgm:cxn modelId="{F9AE7600-A425-4BF3-A83C-16DA005DA73E}" type="presOf" srcId="{36D433F7-30D3-4F66-9CAD-04A17FE32C6B}" destId="{5447488A-7481-4A54-8E16-8A08BFB50FAF}" srcOrd="0" destOrd="0" presId="urn:microsoft.com/office/officeart/2005/8/layout/vList6"/>
    <dgm:cxn modelId="{787F1961-FB88-4185-885E-EE799BF1AC84}" srcId="{36D433F7-30D3-4F66-9CAD-04A17FE32C6B}" destId="{36B80BA9-2C92-4A94-A332-319CDCF61134}" srcOrd="0" destOrd="0" parTransId="{F3557166-5C45-4084-A5E6-52F71DFC7CC2}" sibTransId="{7F32C6EF-2049-4880-B1E1-D0C1F8625C35}"/>
    <dgm:cxn modelId="{1E01F54E-88B9-483E-B1A5-5030258F6858}" type="presOf" srcId="{36B80BA9-2C92-4A94-A332-319CDCF61134}" destId="{513E63AE-0056-4A9E-BE23-4F26D387F09F}" srcOrd="0" destOrd="0" presId="urn:microsoft.com/office/officeart/2005/8/layout/vList6"/>
    <dgm:cxn modelId="{197D2457-AE1E-464C-8011-80B149282763}" type="presOf" srcId="{C8CCD94C-81D7-4A88-93F9-87E7D9427EC0}" destId="{2F81D682-C17C-4CDF-B01C-1C6841A0F422}" srcOrd="0" destOrd="0" presId="urn:microsoft.com/office/officeart/2005/8/layout/vList6"/>
    <dgm:cxn modelId="{E5104F7A-5426-4D1D-9D93-2F6C8AC29AAB}" srcId="{C8CCD94C-81D7-4A88-93F9-87E7D9427EC0}" destId="{36D433F7-30D3-4F66-9CAD-04A17FE32C6B}" srcOrd="0" destOrd="0" parTransId="{512D8894-9A4B-47F4-B05E-D0A2D9A08FBD}" sibTransId="{E0C89E69-00C4-4E59-BFE5-48EDD606976C}"/>
    <dgm:cxn modelId="{E1348581-D840-40E1-9451-C8ED188B5031}" srcId="{6A591F40-467C-4100-871E-DCA224EDAC5F}" destId="{D39B42DF-4ED9-46AC-9DF4-FFC8EACA6255}" srcOrd="0" destOrd="0" parTransId="{1F6CEF9B-93F0-4A72-BA2D-7DF4070A16CC}" sibTransId="{FD038C69-6F26-42E9-9D8F-E8F32598C276}"/>
    <dgm:cxn modelId="{1CF139B9-A7D3-4CC9-B4BE-2A477E1FD4E2}" type="presOf" srcId="{6A591F40-467C-4100-871E-DCA224EDAC5F}" destId="{B04D7748-8A5F-479E-9E63-FF844742E1A0}" srcOrd="0" destOrd="0" presId="urn:microsoft.com/office/officeart/2005/8/layout/vList6"/>
    <dgm:cxn modelId="{513E93C0-38EE-4B24-8F32-1A4C4084D204}" srcId="{C8CCD94C-81D7-4A88-93F9-87E7D9427EC0}" destId="{6A591F40-467C-4100-871E-DCA224EDAC5F}" srcOrd="1" destOrd="0" parTransId="{50FC4117-C065-435F-83D6-31150D82EFF7}" sibTransId="{D3AF72DD-C76C-495E-A4C2-CA82B32A6471}"/>
    <dgm:cxn modelId="{5DDDB3D1-A24D-483A-834D-67780C5E0540}" type="presOf" srcId="{D39B42DF-4ED9-46AC-9DF4-FFC8EACA6255}" destId="{79210A9E-6DFE-441D-9028-9C1416C297CE}" srcOrd="0" destOrd="0" presId="urn:microsoft.com/office/officeart/2005/8/layout/vList6"/>
    <dgm:cxn modelId="{2FF7B833-AEF3-4698-A918-1F24702F645F}" type="presParOf" srcId="{2F81D682-C17C-4CDF-B01C-1C6841A0F422}" destId="{A3347EC4-7D3B-4306-904D-1BF6A6C798C4}" srcOrd="0" destOrd="0" presId="urn:microsoft.com/office/officeart/2005/8/layout/vList6"/>
    <dgm:cxn modelId="{80329AD9-3279-4679-BDF1-EC96F74B5433}" type="presParOf" srcId="{A3347EC4-7D3B-4306-904D-1BF6A6C798C4}" destId="{5447488A-7481-4A54-8E16-8A08BFB50FAF}" srcOrd="0" destOrd="0" presId="urn:microsoft.com/office/officeart/2005/8/layout/vList6"/>
    <dgm:cxn modelId="{F6798D9B-A2A9-4318-9D14-5D100DB2620A}" type="presParOf" srcId="{A3347EC4-7D3B-4306-904D-1BF6A6C798C4}" destId="{513E63AE-0056-4A9E-BE23-4F26D387F09F}" srcOrd="1" destOrd="0" presId="urn:microsoft.com/office/officeart/2005/8/layout/vList6"/>
    <dgm:cxn modelId="{4AAA1C50-7F0C-4A9B-98F4-91429AC11555}" type="presParOf" srcId="{2F81D682-C17C-4CDF-B01C-1C6841A0F422}" destId="{7E41A9F7-2047-4853-89F6-E447BD214D10}" srcOrd="1" destOrd="0" presId="urn:microsoft.com/office/officeart/2005/8/layout/vList6"/>
    <dgm:cxn modelId="{042AC813-88EE-4551-A994-ACEBAF372D1B}" type="presParOf" srcId="{2F81D682-C17C-4CDF-B01C-1C6841A0F422}" destId="{796B1C3A-1C1E-4DCF-B97B-676086026D62}" srcOrd="2" destOrd="0" presId="urn:microsoft.com/office/officeart/2005/8/layout/vList6"/>
    <dgm:cxn modelId="{B19672CC-B49B-40C9-AA98-97E3A2CB5DAD}" type="presParOf" srcId="{796B1C3A-1C1E-4DCF-B97B-676086026D62}" destId="{B04D7748-8A5F-479E-9E63-FF844742E1A0}" srcOrd="0" destOrd="0" presId="urn:microsoft.com/office/officeart/2005/8/layout/vList6"/>
    <dgm:cxn modelId="{86EE44E6-A3D7-46DC-9A4D-65BB13B2818F}" type="presParOf" srcId="{796B1C3A-1C1E-4DCF-B97B-676086026D62}" destId="{79210A9E-6DFE-441D-9028-9C1416C297CE}"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9561A-C2A5-4F45-9C2F-0B2E5804BF5A}">
      <dsp:nvSpPr>
        <dsp:cNvPr id="0" name=""/>
        <dsp:cNvSpPr/>
      </dsp:nvSpPr>
      <dsp:spPr>
        <a:xfrm>
          <a:off x="362632" y="1854"/>
          <a:ext cx="4143990" cy="14847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0" bIns="17145" numCol="1" spcCol="1270" anchor="ctr" anchorCtr="0">
          <a:noAutofit/>
        </a:bodyPr>
        <a:lstStyle/>
        <a:p>
          <a:pPr marL="0" lvl="0" indent="0" algn="ctr" defTabSz="1200150" rtl="0">
            <a:lnSpc>
              <a:spcPct val="90000"/>
            </a:lnSpc>
            <a:spcBef>
              <a:spcPct val="0"/>
            </a:spcBef>
            <a:spcAft>
              <a:spcPct val="35000"/>
            </a:spcAft>
            <a:buNone/>
          </a:pPr>
          <a:r>
            <a:rPr lang="en-US" sz="2700" kern="1200" dirty="0"/>
            <a:t>1. Synergies Test</a:t>
          </a:r>
          <a:endParaRPr lang="en-GB" sz="2700" kern="1200" dirty="0"/>
        </a:p>
      </dsp:txBody>
      <dsp:txXfrm>
        <a:off x="1105016" y="1854"/>
        <a:ext cx="2659222" cy="1484768"/>
      </dsp:txXfrm>
    </dsp:sp>
    <dsp:sp modelId="{02AC3FB7-E862-4FDE-9C84-1118F13E4115}">
      <dsp:nvSpPr>
        <dsp:cNvPr id="0" name=""/>
        <dsp:cNvSpPr/>
      </dsp:nvSpPr>
      <dsp:spPr>
        <a:xfrm>
          <a:off x="4024072" y="128060"/>
          <a:ext cx="3080895" cy="123235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rtl="0">
            <a:lnSpc>
              <a:spcPct val="90000"/>
            </a:lnSpc>
            <a:spcBef>
              <a:spcPct val="0"/>
            </a:spcBef>
            <a:spcAft>
              <a:spcPct val="35000"/>
            </a:spcAft>
            <a:buNone/>
          </a:pPr>
          <a:r>
            <a:rPr lang="en-US" sz="1500" kern="1200" dirty="0"/>
            <a:t>Does ownership of the business create value in the corporation?</a:t>
          </a:r>
          <a:endParaRPr lang="en-GB" sz="1500" kern="1200" dirty="0"/>
        </a:p>
      </dsp:txBody>
      <dsp:txXfrm>
        <a:off x="4640251" y="128060"/>
        <a:ext cx="1848537" cy="1232358"/>
      </dsp:txXfrm>
    </dsp:sp>
    <dsp:sp modelId="{39FE6A6C-F79F-43F5-B47A-11EAC71B9075}">
      <dsp:nvSpPr>
        <dsp:cNvPr id="0" name=""/>
        <dsp:cNvSpPr/>
      </dsp:nvSpPr>
      <dsp:spPr>
        <a:xfrm>
          <a:off x="362632" y="1694491"/>
          <a:ext cx="4128474" cy="14847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0" bIns="17145" numCol="1" spcCol="1270" anchor="ctr" anchorCtr="0">
          <a:noAutofit/>
        </a:bodyPr>
        <a:lstStyle/>
        <a:p>
          <a:pPr marL="0" lvl="0" indent="0" algn="ctr" defTabSz="1200150" rtl="0">
            <a:lnSpc>
              <a:spcPct val="90000"/>
            </a:lnSpc>
            <a:spcBef>
              <a:spcPct val="0"/>
            </a:spcBef>
            <a:spcAft>
              <a:spcPct val="35000"/>
            </a:spcAft>
            <a:buNone/>
          </a:pPr>
          <a:r>
            <a:rPr lang="en-US" sz="2700" kern="1200" dirty="0"/>
            <a:t>2. Organizational cost Test</a:t>
          </a:r>
          <a:endParaRPr lang="en-GB" sz="2700" kern="1200" dirty="0"/>
        </a:p>
      </dsp:txBody>
      <dsp:txXfrm>
        <a:off x="1105016" y="1694491"/>
        <a:ext cx="2643706" cy="1484768"/>
      </dsp:txXfrm>
    </dsp:sp>
    <dsp:sp modelId="{D2853758-407A-43D6-8BDA-330F4AC18D1C}">
      <dsp:nvSpPr>
        <dsp:cNvPr id="0" name=""/>
        <dsp:cNvSpPr/>
      </dsp:nvSpPr>
      <dsp:spPr>
        <a:xfrm>
          <a:off x="4008556" y="1820696"/>
          <a:ext cx="3080895" cy="123235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rtl="0">
            <a:lnSpc>
              <a:spcPct val="90000"/>
            </a:lnSpc>
            <a:spcBef>
              <a:spcPct val="0"/>
            </a:spcBef>
            <a:spcAft>
              <a:spcPct val="35000"/>
            </a:spcAft>
            <a:buNone/>
          </a:pPr>
          <a:r>
            <a:rPr lang="en-US" sz="1500" kern="1200" dirty="0"/>
            <a:t>Are benefits greater than the cost of corporate overhead?</a:t>
          </a:r>
          <a:endParaRPr lang="en-GB" sz="1500" kern="1200" dirty="0"/>
        </a:p>
      </dsp:txBody>
      <dsp:txXfrm>
        <a:off x="4624735" y="1820696"/>
        <a:ext cx="1848537" cy="1232358"/>
      </dsp:txXfrm>
    </dsp:sp>
    <dsp:sp modelId="{58823C67-E252-480C-B314-5BA2EDAC4334}">
      <dsp:nvSpPr>
        <dsp:cNvPr id="0" name=""/>
        <dsp:cNvSpPr/>
      </dsp:nvSpPr>
      <dsp:spPr>
        <a:xfrm>
          <a:off x="362632" y="3387128"/>
          <a:ext cx="3984451" cy="14847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0" bIns="17145" numCol="1" spcCol="1270" anchor="ctr" anchorCtr="0">
          <a:noAutofit/>
        </a:bodyPr>
        <a:lstStyle/>
        <a:p>
          <a:pPr marL="0" lvl="0" indent="0" algn="ctr" defTabSz="1200150" rtl="0">
            <a:lnSpc>
              <a:spcPct val="90000"/>
            </a:lnSpc>
            <a:spcBef>
              <a:spcPct val="0"/>
            </a:spcBef>
            <a:spcAft>
              <a:spcPct val="35000"/>
            </a:spcAft>
            <a:buNone/>
          </a:pPr>
          <a:r>
            <a:rPr lang="en-US" sz="2700" kern="1200" dirty="0"/>
            <a:t>3.Appropriability Test</a:t>
          </a:r>
          <a:endParaRPr lang="en-GB" sz="2700" kern="1200" dirty="0"/>
        </a:p>
      </dsp:txBody>
      <dsp:txXfrm>
        <a:off x="1105016" y="3387128"/>
        <a:ext cx="2499683" cy="1484768"/>
      </dsp:txXfrm>
    </dsp:sp>
    <dsp:sp modelId="{B5ED50CC-2012-40C4-9BE0-629EC24855A6}">
      <dsp:nvSpPr>
        <dsp:cNvPr id="0" name=""/>
        <dsp:cNvSpPr/>
      </dsp:nvSpPr>
      <dsp:spPr>
        <a:xfrm>
          <a:off x="3864533" y="3513333"/>
          <a:ext cx="3080895" cy="123235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rtl="0">
            <a:lnSpc>
              <a:spcPct val="90000"/>
            </a:lnSpc>
            <a:spcBef>
              <a:spcPct val="0"/>
            </a:spcBef>
            <a:spcAft>
              <a:spcPct val="35000"/>
            </a:spcAft>
            <a:buNone/>
          </a:pPr>
          <a:r>
            <a:rPr lang="en-US" sz="1500" kern="1200" dirty="0"/>
            <a:t>Can we appropriate the value? Do we create more value than any other possible corporate parent?</a:t>
          </a:r>
          <a:endParaRPr lang="en-GB" sz="1500" kern="1200" dirty="0"/>
        </a:p>
      </dsp:txBody>
      <dsp:txXfrm>
        <a:off x="4480712" y="3513333"/>
        <a:ext cx="1848537" cy="12323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E63AE-0056-4A9E-BE23-4F26D387F09F}">
      <dsp:nvSpPr>
        <dsp:cNvPr id="0" name=""/>
        <dsp:cNvSpPr/>
      </dsp:nvSpPr>
      <dsp:spPr>
        <a:xfrm>
          <a:off x="2987040" y="594"/>
          <a:ext cx="4480560" cy="232026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285750" lvl="1" indent="-285750" algn="l" defTabSz="1866900" rtl="0">
            <a:lnSpc>
              <a:spcPct val="90000"/>
            </a:lnSpc>
            <a:spcBef>
              <a:spcPct val="0"/>
            </a:spcBef>
            <a:spcAft>
              <a:spcPct val="15000"/>
            </a:spcAft>
            <a:buChar char="•"/>
          </a:pPr>
          <a:r>
            <a:rPr lang="en-GB" sz="4200" kern="1200" dirty="0"/>
            <a:t>Requires Business Unit focus</a:t>
          </a:r>
        </a:p>
      </dsp:txBody>
      <dsp:txXfrm>
        <a:off x="2987040" y="290627"/>
        <a:ext cx="3610460" cy="1740201"/>
      </dsp:txXfrm>
    </dsp:sp>
    <dsp:sp modelId="{5447488A-7481-4A54-8E16-8A08BFB50FAF}">
      <dsp:nvSpPr>
        <dsp:cNvPr id="0" name=""/>
        <dsp:cNvSpPr/>
      </dsp:nvSpPr>
      <dsp:spPr>
        <a:xfrm>
          <a:off x="0" y="594"/>
          <a:ext cx="2987040" cy="23202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rtl="0">
            <a:lnSpc>
              <a:spcPct val="90000"/>
            </a:lnSpc>
            <a:spcBef>
              <a:spcPct val="0"/>
            </a:spcBef>
            <a:spcAft>
              <a:spcPct val="35000"/>
            </a:spcAft>
            <a:buNone/>
          </a:pPr>
          <a:r>
            <a:rPr lang="en-GB" sz="4000" kern="1200"/>
            <a:t>Maintain adaptation</a:t>
          </a:r>
        </a:p>
      </dsp:txBody>
      <dsp:txXfrm>
        <a:off x="113266" y="113860"/>
        <a:ext cx="2760508" cy="2093735"/>
      </dsp:txXfrm>
    </dsp:sp>
    <dsp:sp modelId="{79210A9E-6DFE-441D-9028-9C1416C297CE}">
      <dsp:nvSpPr>
        <dsp:cNvPr id="0" name=""/>
        <dsp:cNvSpPr/>
      </dsp:nvSpPr>
      <dsp:spPr>
        <a:xfrm>
          <a:off x="2987040" y="2552889"/>
          <a:ext cx="4480560" cy="232026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285750" lvl="1" indent="-285750" algn="l" defTabSz="1866900" rtl="0">
            <a:lnSpc>
              <a:spcPct val="90000"/>
            </a:lnSpc>
            <a:spcBef>
              <a:spcPct val="0"/>
            </a:spcBef>
            <a:spcAft>
              <a:spcPct val="15000"/>
            </a:spcAft>
            <a:buChar char="•"/>
          </a:pPr>
          <a:r>
            <a:rPr lang="en-GB" sz="4200" kern="1200" dirty="0"/>
            <a:t>Requires functional focus</a:t>
          </a:r>
        </a:p>
      </dsp:txBody>
      <dsp:txXfrm>
        <a:off x="2987040" y="2842922"/>
        <a:ext cx="3610460" cy="1740201"/>
      </dsp:txXfrm>
    </dsp:sp>
    <dsp:sp modelId="{B04D7748-8A5F-479E-9E63-FF844742E1A0}">
      <dsp:nvSpPr>
        <dsp:cNvPr id="0" name=""/>
        <dsp:cNvSpPr/>
      </dsp:nvSpPr>
      <dsp:spPr>
        <a:xfrm>
          <a:off x="0" y="2552889"/>
          <a:ext cx="2987040" cy="23202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rtl="0">
            <a:lnSpc>
              <a:spcPct val="90000"/>
            </a:lnSpc>
            <a:spcBef>
              <a:spcPct val="0"/>
            </a:spcBef>
            <a:spcAft>
              <a:spcPct val="35000"/>
            </a:spcAft>
            <a:buNone/>
          </a:pPr>
          <a:r>
            <a:rPr lang="en-GB" sz="4000" kern="1200"/>
            <a:t>Attain synergies</a:t>
          </a:r>
        </a:p>
      </dsp:txBody>
      <dsp:txXfrm>
        <a:off x="113266" y="2666155"/>
        <a:ext cx="2760508" cy="209373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cs typeface="+mn-cs"/>
              </a:defRPr>
            </a:lvl1pPr>
          </a:lstStyle>
          <a:p>
            <a:pPr>
              <a:defRPr/>
            </a:pPr>
            <a:endParaRPr lang="en-US"/>
          </a:p>
        </p:txBody>
      </p:sp>
      <p:sp>
        <p:nvSpPr>
          <p:cNvPr id="3" name="2 Marcador de fecha"/>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cs typeface="+mn-cs"/>
              </a:defRPr>
            </a:lvl1pPr>
          </a:lstStyle>
          <a:p>
            <a:pPr>
              <a:defRPr/>
            </a:pPr>
            <a:fld id="{3C50D63A-351A-4E41-9FE0-E5CEA50B8140}" type="datetimeFigureOut">
              <a:rPr lang="en-US"/>
              <a:pPr>
                <a:defRPr/>
              </a:pPr>
              <a:t>12/7/2020</a:t>
            </a:fld>
            <a:endParaRPr lang="en-US"/>
          </a:p>
        </p:txBody>
      </p:sp>
      <p:sp>
        <p:nvSpPr>
          <p:cNvPr id="4" name="3 Marcador de pie de página"/>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cs typeface="+mn-cs"/>
              </a:defRPr>
            </a:lvl1pPr>
          </a:lstStyle>
          <a:p>
            <a:pPr>
              <a:defRPr/>
            </a:pPr>
            <a:endParaRPr lang="en-US"/>
          </a:p>
        </p:txBody>
      </p:sp>
      <p:sp>
        <p:nvSpPr>
          <p:cNvPr id="5" name="4 Marcador de número de diapositiva"/>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cs typeface="+mn-cs"/>
              </a:defRPr>
            </a:lvl1pPr>
          </a:lstStyle>
          <a:p>
            <a:pPr>
              <a:defRPr/>
            </a:pPr>
            <a:fld id="{1B84DFA3-8CD9-4ED0-AF81-5751DA91C0C1}" type="slidenum">
              <a:rPr lang="en-US"/>
              <a:pPr>
                <a:defRPr/>
              </a:pPr>
              <a:t>‹#›</a:t>
            </a:fld>
            <a:endParaRPr lang="en-US"/>
          </a:p>
        </p:txBody>
      </p:sp>
    </p:spTree>
    <p:extLst>
      <p:ext uri="{BB962C8B-B14F-4D97-AF65-F5344CB8AC3E}">
        <p14:creationId xmlns:p14="http://schemas.microsoft.com/office/powerpoint/2010/main" val="6871466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cs typeface="+mn-cs"/>
              </a:defRPr>
            </a:lvl1pPr>
          </a:lstStyle>
          <a:p>
            <a:pPr>
              <a:defRPr/>
            </a:pPr>
            <a:endParaRPr lang="en-US"/>
          </a:p>
        </p:txBody>
      </p:sp>
      <p:sp>
        <p:nvSpPr>
          <p:cNvPr id="3" name="2 Marcador de fecha"/>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cs typeface="+mn-cs"/>
              </a:defRPr>
            </a:lvl1pPr>
          </a:lstStyle>
          <a:p>
            <a:pPr>
              <a:defRPr/>
            </a:pPr>
            <a:fld id="{CABC99DE-F1BC-4F7F-BE7A-784E1B0E7955}" type="datetimeFigureOut">
              <a:rPr lang="en-US"/>
              <a:pPr>
                <a:defRPr/>
              </a:pPr>
              <a:t>12/7/2020</a:t>
            </a:fld>
            <a:endParaRPr lang="en-US"/>
          </a:p>
        </p:txBody>
      </p:sp>
      <p:sp>
        <p:nvSpPr>
          <p:cNvPr id="4" name="3 Marcador de imagen de diapositiva"/>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en-US" noProof="0"/>
          </a:p>
        </p:txBody>
      </p:sp>
      <p:sp>
        <p:nvSpPr>
          <p:cNvPr id="5" name="4 Marcador de notas"/>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n-US" noProof="0"/>
          </a:p>
        </p:txBody>
      </p:sp>
      <p:sp>
        <p:nvSpPr>
          <p:cNvPr id="6" name="5 Marcador de pie de página"/>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cs typeface="+mn-cs"/>
              </a:defRPr>
            </a:lvl1pPr>
          </a:lstStyle>
          <a:p>
            <a:pPr>
              <a:defRPr/>
            </a:pPr>
            <a:endParaRPr lang="en-US"/>
          </a:p>
        </p:txBody>
      </p:sp>
      <p:sp>
        <p:nvSpPr>
          <p:cNvPr id="7" name="6 Marcador de número de diapositiva"/>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cs typeface="+mn-cs"/>
              </a:defRPr>
            </a:lvl1pPr>
          </a:lstStyle>
          <a:p>
            <a:pPr>
              <a:defRPr/>
            </a:pPr>
            <a:fld id="{614A832F-8637-4A95-8CCD-48A40EFB00AE}" type="slidenum">
              <a:rPr lang="en-US"/>
              <a:pPr>
                <a:defRPr/>
              </a:pPr>
              <a:t>‹#›</a:t>
            </a:fld>
            <a:endParaRPr lang="en-US"/>
          </a:p>
        </p:txBody>
      </p:sp>
    </p:spTree>
    <p:extLst>
      <p:ext uri="{BB962C8B-B14F-4D97-AF65-F5344CB8AC3E}">
        <p14:creationId xmlns:p14="http://schemas.microsoft.com/office/powerpoint/2010/main" val="138048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7D6AA1A6-C4A7-4973-806A-C9B3D7FA6C43}" type="slidenum">
              <a:rPr lang="en-US"/>
              <a:pPr>
                <a:defRPr/>
              </a:pPr>
              <a:t>1</a:t>
            </a:fld>
            <a:endParaRPr lang="en-US"/>
          </a:p>
        </p:txBody>
      </p:sp>
      <p:sp>
        <p:nvSpPr>
          <p:cNvPr id="38915" name="Rectangle 2"/>
          <p:cNvSpPr>
            <a:spLocks noGrp="1" noRot="1" noChangeAspect="1" noChangeArrowheads="1" noTextEdit="1"/>
          </p:cNvSpPr>
          <p:nvPr>
            <p:ph type="sldImg"/>
          </p:nvPr>
        </p:nvSpPr>
        <p:spPr bwMode="auto">
          <a:xfrm>
            <a:off x="946150" y="755650"/>
            <a:ext cx="5153025" cy="3865563"/>
          </a:xfrm>
          <a:noFill/>
          <a:ln>
            <a:solidFill>
              <a:srgbClr val="000000"/>
            </a:solidFill>
            <a:miter lim="800000"/>
            <a:headEnd/>
            <a:tailEnd/>
          </a:ln>
        </p:spPr>
      </p:sp>
      <p:sp>
        <p:nvSpPr>
          <p:cNvPr id="38916" name="Rectangle 3"/>
          <p:cNvSpPr>
            <a:spLocks noGrp="1" noChangeArrowheads="1"/>
          </p:cNvSpPr>
          <p:nvPr>
            <p:ph type="body" idx="1"/>
          </p:nvPr>
        </p:nvSpPr>
        <p:spPr bwMode="auto">
          <a:xfrm>
            <a:off x="928498" y="4873880"/>
            <a:ext cx="5262027" cy="4621567"/>
          </a:xfrm>
          <a:noFill/>
        </p:spPr>
        <p:txBody>
          <a:bodyPr wrap="square" numCol="1" anchor="t" anchorCtr="0" compatLnSpc="1">
            <a:prstTxWarp prst="textNoShape">
              <a:avLst/>
            </a:prstTxWarp>
          </a:bodyPr>
          <a:lstStyle/>
          <a:p>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A7EC376-8622-43FF-AAF0-37FE8139A20A}" type="slidenum">
              <a:rPr lang="en-US"/>
              <a:pPr/>
              <a:t>11</a:t>
            </a:fld>
            <a:endParaRPr lang="en-US"/>
          </a:p>
        </p:txBody>
      </p:sp>
      <p:sp>
        <p:nvSpPr>
          <p:cNvPr id="534530" name="Rectangle 2"/>
          <p:cNvSpPr>
            <a:spLocks noGrp="1" noRot="1" noChangeAspect="1" noChangeArrowheads="1" noTextEdit="1"/>
          </p:cNvSpPr>
          <p:nvPr>
            <p:ph type="sldImg"/>
          </p:nvPr>
        </p:nvSpPr>
        <p:spPr>
          <a:xfrm>
            <a:off x="990600" y="768350"/>
            <a:ext cx="5118100" cy="3838575"/>
          </a:xfrm>
          <a:ln/>
        </p:spPr>
      </p:sp>
      <p:sp>
        <p:nvSpPr>
          <p:cNvPr id="534531" name="Rectangle 3"/>
          <p:cNvSpPr>
            <a:spLocks noGrp="1" noChangeArrowheads="1"/>
          </p:cNvSpPr>
          <p:nvPr>
            <p:ph type="body" idx="1"/>
          </p:nvPr>
        </p:nvSpPr>
        <p:spPr>
          <a:xfrm>
            <a:off x="709613" y="4862513"/>
            <a:ext cx="5680075" cy="4603750"/>
          </a:xfrm>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00C37F2-60C7-4610-A663-5B6618B04366}" type="slidenum">
              <a:rPr lang="en-US"/>
              <a:pPr/>
              <a:t>12</a:t>
            </a:fld>
            <a:endParaRPr lang="en-US"/>
          </a:p>
        </p:txBody>
      </p:sp>
      <p:sp>
        <p:nvSpPr>
          <p:cNvPr id="450562" name="Rectangle 2"/>
          <p:cNvSpPr>
            <a:spLocks noGrp="1" noRot="1" noChangeAspect="1" noChangeArrowheads="1" noTextEdit="1"/>
          </p:cNvSpPr>
          <p:nvPr>
            <p:ph type="sldImg"/>
          </p:nvPr>
        </p:nvSpPr>
        <p:spPr>
          <a:xfrm>
            <a:off x="993775" y="769938"/>
            <a:ext cx="5111750" cy="3835400"/>
          </a:xfrm>
          <a:ln w="12700" cap="flat"/>
        </p:spPr>
      </p:sp>
      <p:sp>
        <p:nvSpPr>
          <p:cNvPr id="450563" name="Rectangle 3"/>
          <p:cNvSpPr>
            <a:spLocks noGrp="1" noChangeArrowheads="1"/>
          </p:cNvSpPr>
          <p:nvPr>
            <p:ph type="body" idx="1"/>
          </p:nvPr>
        </p:nvSpPr>
        <p:spPr>
          <a:xfrm>
            <a:off x="709613" y="4862513"/>
            <a:ext cx="5680075" cy="4603750"/>
          </a:xfrm>
          <a:ln/>
        </p:spPr>
        <p:txBody>
          <a:bodyPr lIns="97332" tIns="48667" rIns="97332" bIns="48667"/>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85DA2CC-0D2C-4CE0-B1DD-4CD9A95F9287}" type="slidenum">
              <a:rPr lang="en-US"/>
              <a:pPr/>
              <a:t>15</a:t>
            </a:fld>
            <a:endParaRPr lang="en-US"/>
          </a:p>
        </p:txBody>
      </p:sp>
      <p:sp>
        <p:nvSpPr>
          <p:cNvPr id="452610" name="Rectangle 2"/>
          <p:cNvSpPr>
            <a:spLocks noGrp="1" noRot="1" noChangeAspect="1" noChangeArrowheads="1" noTextEdit="1"/>
          </p:cNvSpPr>
          <p:nvPr>
            <p:ph type="sldImg"/>
          </p:nvPr>
        </p:nvSpPr>
        <p:spPr>
          <a:xfrm>
            <a:off x="993775" y="769938"/>
            <a:ext cx="5111750" cy="3835400"/>
          </a:xfrm>
          <a:ln w="12700" cap="flat"/>
        </p:spPr>
      </p:sp>
      <p:sp>
        <p:nvSpPr>
          <p:cNvPr id="452611" name="Rectangle 3"/>
          <p:cNvSpPr>
            <a:spLocks noGrp="1" noChangeArrowheads="1"/>
          </p:cNvSpPr>
          <p:nvPr>
            <p:ph type="body" idx="1"/>
          </p:nvPr>
        </p:nvSpPr>
        <p:spPr>
          <a:xfrm>
            <a:off x="709613" y="4862513"/>
            <a:ext cx="5680075" cy="4603750"/>
          </a:xfrm>
          <a:ln/>
        </p:spPr>
        <p:txBody>
          <a:bodyPr lIns="97332" tIns="48667" rIns="97332" bIns="48667"/>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5925311-5D51-4A20-B5CD-D3BAD373E52C}" type="slidenum">
              <a:rPr lang="en-US"/>
              <a:pPr/>
              <a:t>16</a:t>
            </a:fld>
            <a:endParaRPr lang="en-US"/>
          </a:p>
        </p:txBody>
      </p:sp>
      <p:sp>
        <p:nvSpPr>
          <p:cNvPr id="454658" name="Rectangle 2"/>
          <p:cNvSpPr>
            <a:spLocks noGrp="1" noRot="1" noChangeAspect="1" noChangeArrowheads="1" noTextEdit="1"/>
          </p:cNvSpPr>
          <p:nvPr>
            <p:ph type="sldImg"/>
          </p:nvPr>
        </p:nvSpPr>
        <p:spPr>
          <a:xfrm>
            <a:off x="993775" y="769938"/>
            <a:ext cx="5111750" cy="3835400"/>
          </a:xfrm>
          <a:ln w="12700" cap="flat"/>
        </p:spPr>
      </p:sp>
      <p:sp>
        <p:nvSpPr>
          <p:cNvPr id="454659" name="Rectangle 3"/>
          <p:cNvSpPr>
            <a:spLocks noGrp="1" noChangeArrowheads="1"/>
          </p:cNvSpPr>
          <p:nvPr>
            <p:ph type="body" idx="1"/>
          </p:nvPr>
        </p:nvSpPr>
        <p:spPr>
          <a:xfrm>
            <a:off x="709613" y="4862513"/>
            <a:ext cx="5680075" cy="4603750"/>
          </a:xfrm>
          <a:ln/>
        </p:spPr>
        <p:txBody>
          <a:bodyPr lIns="97332" tIns="48667" rIns="97332" bIns="48667"/>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6FFA675-00D9-4473-8D59-6EB3B6111E19}" type="slidenum">
              <a:rPr lang="en-US"/>
              <a:pPr/>
              <a:t>18</a:t>
            </a:fld>
            <a:endParaRPr lang="en-US"/>
          </a:p>
        </p:txBody>
      </p:sp>
      <p:sp>
        <p:nvSpPr>
          <p:cNvPr id="560130" name="Rectangle 2"/>
          <p:cNvSpPr>
            <a:spLocks noGrp="1" noRot="1" noChangeAspect="1" noChangeArrowheads="1" noTextEdit="1"/>
          </p:cNvSpPr>
          <p:nvPr>
            <p:ph type="sldImg"/>
          </p:nvPr>
        </p:nvSpPr>
        <p:spPr>
          <a:xfrm>
            <a:off x="1011238" y="790575"/>
            <a:ext cx="5080000" cy="3810000"/>
          </a:xfrm>
          <a:ln/>
        </p:spPr>
      </p:sp>
      <p:sp>
        <p:nvSpPr>
          <p:cNvPr id="560131" name="Rectangle 3"/>
          <p:cNvSpPr>
            <a:spLocks noGrp="1" noChangeArrowheads="1"/>
          </p:cNvSpPr>
          <p:nvPr>
            <p:ph type="body" idx="1"/>
          </p:nvPr>
        </p:nvSpPr>
        <p:spPr>
          <a:xfrm>
            <a:off x="946150" y="4862513"/>
            <a:ext cx="5207000" cy="4586287"/>
          </a:xfrm>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F2269F0-7C6E-4356-90EF-458D0419B762}" type="slidenum">
              <a:rPr lang="en-US"/>
              <a:pPr/>
              <a:t>19</a:t>
            </a:fld>
            <a:endParaRPr lang="en-US"/>
          </a:p>
        </p:txBody>
      </p:sp>
      <p:sp>
        <p:nvSpPr>
          <p:cNvPr id="491522" name="Rectangle 2"/>
          <p:cNvSpPr>
            <a:spLocks noGrp="1" noRot="1" noChangeAspect="1" noChangeArrowheads="1" noTextEdit="1"/>
          </p:cNvSpPr>
          <p:nvPr>
            <p:ph type="sldImg"/>
          </p:nvPr>
        </p:nvSpPr>
        <p:spPr>
          <a:xfrm>
            <a:off x="993775" y="769938"/>
            <a:ext cx="5111750" cy="3835400"/>
          </a:xfrm>
          <a:ln w="12700" cap="flat"/>
        </p:spPr>
      </p:sp>
      <p:sp>
        <p:nvSpPr>
          <p:cNvPr id="491523" name="Rectangle 3"/>
          <p:cNvSpPr>
            <a:spLocks noGrp="1" noChangeArrowheads="1"/>
          </p:cNvSpPr>
          <p:nvPr>
            <p:ph type="body" idx="1"/>
          </p:nvPr>
        </p:nvSpPr>
        <p:spPr>
          <a:xfrm>
            <a:off x="709613" y="4862513"/>
            <a:ext cx="5680075" cy="4603750"/>
          </a:xfrm>
          <a:ln/>
        </p:spPr>
        <p:txBody>
          <a:bodyPr lIns="97332" tIns="48667" rIns="97332" bIns="48667"/>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605716A-C904-4131-9043-81839912845F}" type="slidenum">
              <a:rPr lang="en-US"/>
              <a:pPr/>
              <a:t>20</a:t>
            </a:fld>
            <a:endParaRPr lang="en-US"/>
          </a:p>
        </p:txBody>
      </p:sp>
      <p:sp>
        <p:nvSpPr>
          <p:cNvPr id="495618" name="Rectangle 2"/>
          <p:cNvSpPr>
            <a:spLocks noGrp="1" noRot="1" noChangeAspect="1" noChangeArrowheads="1" noTextEdit="1"/>
          </p:cNvSpPr>
          <p:nvPr>
            <p:ph type="sldImg"/>
          </p:nvPr>
        </p:nvSpPr>
        <p:spPr>
          <a:xfrm>
            <a:off x="993775" y="769938"/>
            <a:ext cx="5111750" cy="3835400"/>
          </a:xfrm>
          <a:ln w="12700" cap="flat"/>
        </p:spPr>
      </p:sp>
      <p:sp>
        <p:nvSpPr>
          <p:cNvPr id="495619" name="Rectangle 3"/>
          <p:cNvSpPr>
            <a:spLocks noGrp="1" noChangeArrowheads="1"/>
          </p:cNvSpPr>
          <p:nvPr>
            <p:ph type="body" idx="1"/>
          </p:nvPr>
        </p:nvSpPr>
        <p:spPr>
          <a:xfrm>
            <a:off x="709613" y="4862513"/>
            <a:ext cx="5680075" cy="4603750"/>
          </a:xfrm>
          <a:ln/>
        </p:spPr>
        <p:txBody>
          <a:bodyPr lIns="97332" tIns="48667" rIns="97332" bIns="48667"/>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B505E97-302F-4E7F-82A4-229ECC3A9758}" type="slidenum">
              <a:rPr lang="en-US"/>
              <a:pPr/>
              <a:t>21</a:t>
            </a:fld>
            <a:endParaRPr lang="en-US"/>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542397E-EFF5-4CB4-ABBE-48D42894890B}" type="slidenum">
              <a:rPr lang="en-US"/>
              <a:pPr/>
              <a:t>22</a:t>
            </a:fld>
            <a:endParaRPr lang="en-US"/>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9E099C5-10CC-4326-8317-B12EC22D0739}" type="slidenum">
              <a:rPr lang="en-US"/>
              <a:pPr/>
              <a:t>24</a:t>
            </a:fld>
            <a:endParaRPr lang="en-US"/>
          </a:p>
        </p:txBody>
      </p:sp>
      <p:sp>
        <p:nvSpPr>
          <p:cNvPr id="536578" name="Rectangle 2"/>
          <p:cNvSpPr>
            <a:spLocks noGrp="1" noRot="1" noChangeAspect="1" noChangeArrowheads="1" noTextEdit="1"/>
          </p:cNvSpPr>
          <p:nvPr>
            <p:ph type="sldImg"/>
          </p:nvPr>
        </p:nvSpPr>
        <p:spPr>
          <a:xfrm>
            <a:off x="990600" y="768350"/>
            <a:ext cx="5118100" cy="3838575"/>
          </a:xfrm>
          <a:ln/>
        </p:spPr>
      </p:sp>
      <p:sp>
        <p:nvSpPr>
          <p:cNvPr id="536579" name="Rectangle 3"/>
          <p:cNvSpPr>
            <a:spLocks noGrp="1" noChangeArrowheads="1"/>
          </p:cNvSpPr>
          <p:nvPr>
            <p:ph type="body" idx="1"/>
          </p:nvPr>
        </p:nvSpPr>
        <p:spPr>
          <a:xfrm>
            <a:off x="709613" y="4862513"/>
            <a:ext cx="5680075" cy="4603750"/>
          </a:xfrm>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FB606D0-6A55-4B53-90DB-8517B2264675}" type="slidenum">
              <a:rPr lang="en-US"/>
              <a:pPr/>
              <a:t>2</a:t>
            </a:fld>
            <a:endParaRPr lang="en-US"/>
          </a:p>
        </p:txBody>
      </p:sp>
      <p:sp>
        <p:nvSpPr>
          <p:cNvPr id="518146" name="Rectangle 2"/>
          <p:cNvSpPr>
            <a:spLocks noGrp="1" noRot="1" noChangeAspect="1" noChangeArrowheads="1" noTextEdit="1"/>
          </p:cNvSpPr>
          <p:nvPr>
            <p:ph type="sldImg"/>
          </p:nvPr>
        </p:nvSpPr>
        <p:spPr>
          <a:xfrm>
            <a:off x="993775" y="769938"/>
            <a:ext cx="5111750" cy="3835400"/>
          </a:xfrm>
          <a:ln w="12700" cap="flat"/>
        </p:spPr>
      </p:sp>
      <p:sp>
        <p:nvSpPr>
          <p:cNvPr id="518147" name="Rectangle 3"/>
          <p:cNvSpPr>
            <a:spLocks noGrp="1" noChangeArrowheads="1"/>
          </p:cNvSpPr>
          <p:nvPr>
            <p:ph type="body" idx="1"/>
          </p:nvPr>
        </p:nvSpPr>
        <p:spPr>
          <a:xfrm>
            <a:off x="709613" y="4862513"/>
            <a:ext cx="5680075" cy="4603750"/>
          </a:xfrm>
          <a:ln/>
        </p:spPr>
        <p:txBody>
          <a:bodyPr lIns="97332" tIns="48667" rIns="97332" bIns="48667"/>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p:spPr>
        <p:txBody>
          <a:bodyPr/>
          <a:lstStyle/>
          <a:p>
            <a:fld id="{5A95DA49-9A87-4856-BDC7-63AECEE0F037}" type="slidenum">
              <a:rPr lang="en-US"/>
              <a:pPr/>
              <a:t>26</a:t>
            </a:fld>
            <a:endParaRPr lang="en-US"/>
          </a:p>
        </p:txBody>
      </p:sp>
      <p:sp>
        <p:nvSpPr>
          <p:cNvPr id="45059" name="Rectangle 2"/>
          <p:cNvSpPr>
            <a:spLocks noChangeArrowheads="1"/>
          </p:cNvSpPr>
          <p:nvPr/>
        </p:nvSpPr>
        <p:spPr bwMode="auto">
          <a:xfrm>
            <a:off x="4022725" y="0"/>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45060" name="Rectangle 3"/>
          <p:cNvSpPr>
            <a:spLocks noChangeArrowheads="1"/>
          </p:cNvSpPr>
          <p:nvPr/>
        </p:nvSpPr>
        <p:spPr bwMode="auto">
          <a:xfrm>
            <a:off x="4022725" y="9723439"/>
            <a:ext cx="3076575" cy="511175"/>
          </a:xfrm>
          <a:prstGeom prst="rect">
            <a:avLst/>
          </a:prstGeom>
          <a:noFill/>
          <a:ln w="9525">
            <a:noFill/>
            <a:miter lim="800000"/>
            <a:headEnd/>
            <a:tailEnd/>
          </a:ln>
        </p:spPr>
        <p:txBody>
          <a:bodyPr lIns="19597" tIns="0" rIns="19597" bIns="0" anchor="b"/>
          <a:lstStyle/>
          <a:p>
            <a:pPr algn="r" defTabSz="982566"/>
            <a:r>
              <a:rPr lang="en-US" sz="1100" i="1" dirty="0"/>
              <a:t>5</a:t>
            </a:r>
          </a:p>
        </p:txBody>
      </p:sp>
      <p:sp>
        <p:nvSpPr>
          <p:cNvPr id="45061" name="Rectangle 4"/>
          <p:cNvSpPr>
            <a:spLocks noChangeArrowheads="1"/>
          </p:cNvSpPr>
          <p:nvPr/>
        </p:nvSpPr>
        <p:spPr bwMode="auto">
          <a:xfrm>
            <a:off x="1" y="9723439"/>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45062" name="Rectangle 5"/>
          <p:cNvSpPr>
            <a:spLocks noChangeArrowheads="1"/>
          </p:cNvSpPr>
          <p:nvPr/>
        </p:nvSpPr>
        <p:spPr bwMode="auto">
          <a:xfrm>
            <a:off x="1" y="0"/>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45063" name="Rectangle 6"/>
          <p:cNvSpPr>
            <a:spLocks noGrp="1" noChangeArrowheads="1"/>
          </p:cNvSpPr>
          <p:nvPr>
            <p:ph type="body" idx="1"/>
          </p:nvPr>
        </p:nvSpPr>
        <p:spPr>
          <a:xfrm>
            <a:off x="947739" y="4862513"/>
            <a:ext cx="5202237" cy="4603750"/>
          </a:xfrm>
          <a:noFill/>
          <a:ln/>
        </p:spPr>
        <p:txBody>
          <a:bodyPr lIns="99616" tIns="52258" rIns="99616" bIns="52258"/>
          <a:lstStyle/>
          <a:p>
            <a:pPr defTabSz="998440"/>
            <a:r>
              <a:rPr lang="en-US" dirty="0"/>
              <a:t>This is one of the oldest ideas in management: that there is a tradeoff between “specialization” and “integration” -- an organization cannot have in depth functional knowledge at the same time that it has in depth product knowledge -- (I think of the above as mapping the focus of attention of the firm) -- </a:t>
            </a:r>
          </a:p>
          <a:p>
            <a:pPr defTabSz="998440"/>
            <a:endParaRPr lang="en-US" dirty="0"/>
          </a:p>
          <a:p>
            <a:pPr defTabSz="998440"/>
            <a:r>
              <a:rPr lang="en-US" dirty="0"/>
              <a:t>The “easy” solution is to put in place either teams or the matrix organization. But notice that nothing is for free. Teams will increase coordination, the matrix form will surface conflicts, but choosing to be in an intermediate position will shift the organizations attention. In the worst case, knowledge about one dimension will degrade as key individuals spend all their time on teams. (This seems to have happened to Chrysler, which moved aggressively to adopt a team structure, initially got huge benefits because it was exploiting a strong functional base but which is now experience serious quality problems as functional skills degrade.)</a:t>
            </a:r>
          </a:p>
        </p:txBody>
      </p:sp>
      <p:sp>
        <p:nvSpPr>
          <p:cNvPr id="45064" name="Rectangle 7"/>
          <p:cNvSpPr>
            <a:spLocks noGrp="1" noRot="1" noChangeAspect="1" noChangeArrowheads="1" noTextEdit="1"/>
          </p:cNvSpPr>
          <p:nvPr>
            <p:ph type="sldImg"/>
          </p:nvPr>
        </p:nvSpPr>
        <p:spPr>
          <a:xfrm>
            <a:off x="1000125" y="774700"/>
            <a:ext cx="5095875" cy="3822700"/>
          </a:xfrm>
          <a:ln w="12700" cap="flat">
            <a:solidFill>
              <a:schemeClr val="tx1"/>
            </a:solid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p:cNvSpPr>
            <a:spLocks noGrp="1" noChangeArrowheads="1"/>
          </p:cNvSpPr>
          <p:nvPr>
            <p:ph type="sldNum" sz="quarter" idx="5"/>
          </p:nvPr>
        </p:nvSpPr>
        <p:spPr>
          <a:noFill/>
        </p:spPr>
        <p:txBody>
          <a:bodyPr/>
          <a:lstStyle/>
          <a:p>
            <a:fld id="{46BA4AB2-01F9-47B2-8C11-27602DB5C02D}" type="slidenum">
              <a:rPr lang="en-US"/>
              <a:pPr/>
              <a:t>27</a:t>
            </a:fld>
            <a:endParaRPr lang="en-US"/>
          </a:p>
        </p:txBody>
      </p:sp>
      <p:sp>
        <p:nvSpPr>
          <p:cNvPr id="46083" name="Rectangle 2"/>
          <p:cNvSpPr>
            <a:spLocks noChangeArrowheads="1"/>
          </p:cNvSpPr>
          <p:nvPr/>
        </p:nvSpPr>
        <p:spPr bwMode="auto">
          <a:xfrm>
            <a:off x="4022725" y="0"/>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46084" name="Rectangle 3"/>
          <p:cNvSpPr>
            <a:spLocks noChangeArrowheads="1"/>
          </p:cNvSpPr>
          <p:nvPr/>
        </p:nvSpPr>
        <p:spPr bwMode="auto">
          <a:xfrm>
            <a:off x="4022725" y="9723439"/>
            <a:ext cx="3076575" cy="511175"/>
          </a:xfrm>
          <a:prstGeom prst="rect">
            <a:avLst/>
          </a:prstGeom>
          <a:noFill/>
          <a:ln w="9525">
            <a:noFill/>
            <a:miter lim="800000"/>
            <a:headEnd/>
            <a:tailEnd/>
          </a:ln>
        </p:spPr>
        <p:txBody>
          <a:bodyPr lIns="19597" tIns="0" rIns="19597" bIns="0" anchor="b"/>
          <a:lstStyle/>
          <a:p>
            <a:pPr algn="r" defTabSz="982566"/>
            <a:r>
              <a:rPr lang="en-US" sz="1100" i="1" dirty="0"/>
              <a:t>7</a:t>
            </a:r>
          </a:p>
        </p:txBody>
      </p:sp>
      <p:sp>
        <p:nvSpPr>
          <p:cNvPr id="46085" name="Rectangle 4"/>
          <p:cNvSpPr>
            <a:spLocks noChangeArrowheads="1"/>
          </p:cNvSpPr>
          <p:nvPr/>
        </p:nvSpPr>
        <p:spPr bwMode="auto">
          <a:xfrm>
            <a:off x="1" y="9723439"/>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46086" name="Rectangle 5"/>
          <p:cNvSpPr>
            <a:spLocks noChangeArrowheads="1"/>
          </p:cNvSpPr>
          <p:nvPr/>
        </p:nvSpPr>
        <p:spPr bwMode="auto">
          <a:xfrm>
            <a:off x="1" y="0"/>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46087" name="Rectangle 6"/>
          <p:cNvSpPr>
            <a:spLocks noGrp="1" noChangeArrowheads="1"/>
          </p:cNvSpPr>
          <p:nvPr>
            <p:ph type="body" idx="1"/>
          </p:nvPr>
        </p:nvSpPr>
        <p:spPr>
          <a:xfrm>
            <a:off x="947739" y="4862513"/>
            <a:ext cx="5202237" cy="4603750"/>
          </a:xfrm>
          <a:noFill/>
          <a:ln/>
        </p:spPr>
        <p:txBody>
          <a:bodyPr lIns="99616" tIns="52258" rIns="99616" bIns="52258"/>
          <a:lstStyle/>
          <a:p>
            <a:pPr defTabSz="998440"/>
            <a:r>
              <a:rPr lang="en-US" dirty="0"/>
              <a:t>I’ll draw  directly on this slide to highlight how complex the decisions here may actually be -- should sales and marketing be in the same function? What about finance? Law? R&amp;D?</a:t>
            </a:r>
          </a:p>
        </p:txBody>
      </p:sp>
      <p:sp>
        <p:nvSpPr>
          <p:cNvPr id="46088" name="Rectangle 7"/>
          <p:cNvSpPr>
            <a:spLocks noGrp="1" noRot="1" noChangeAspect="1" noChangeArrowheads="1" noTextEdit="1"/>
          </p:cNvSpPr>
          <p:nvPr>
            <p:ph type="sldImg"/>
          </p:nvPr>
        </p:nvSpPr>
        <p:spPr>
          <a:xfrm>
            <a:off x="1000125" y="774700"/>
            <a:ext cx="5095875" cy="3822700"/>
          </a:xfrm>
          <a:ln w="12700" cap="flat">
            <a:solidFill>
              <a:schemeClr val="tx1"/>
            </a:solid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p:spPr>
        <p:txBody>
          <a:bodyPr/>
          <a:lstStyle/>
          <a:p>
            <a:fld id="{B59095DF-19E3-4AC5-B176-59AFB696B33D}" type="slidenum">
              <a:rPr lang="en-US"/>
              <a:pPr/>
              <a:t>28</a:t>
            </a:fld>
            <a:endParaRPr lang="en-US"/>
          </a:p>
        </p:txBody>
      </p:sp>
      <p:sp>
        <p:nvSpPr>
          <p:cNvPr id="47107" name="Rectangle 2"/>
          <p:cNvSpPr>
            <a:spLocks noChangeArrowheads="1"/>
          </p:cNvSpPr>
          <p:nvPr/>
        </p:nvSpPr>
        <p:spPr bwMode="auto">
          <a:xfrm>
            <a:off x="4022725" y="0"/>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47108" name="Rectangle 3"/>
          <p:cNvSpPr>
            <a:spLocks noChangeArrowheads="1"/>
          </p:cNvSpPr>
          <p:nvPr/>
        </p:nvSpPr>
        <p:spPr bwMode="auto">
          <a:xfrm>
            <a:off x="4022725" y="9723439"/>
            <a:ext cx="3076575" cy="511175"/>
          </a:xfrm>
          <a:prstGeom prst="rect">
            <a:avLst/>
          </a:prstGeom>
          <a:noFill/>
          <a:ln w="9525">
            <a:noFill/>
            <a:miter lim="800000"/>
            <a:headEnd/>
            <a:tailEnd/>
          </a:ln>
        </p:spPr>
        <p:txBody>
          <a:bodyPr lIns="19597" tIns="0" rIns="19597" bIns="0" anchor="b"/>
          <a:lstStyle/>
          <a:p>
            <a:pPr algn="r" defTabSz="982566"/>
            <a:r>
              <a:rPr lang="en-US" sz="1100" i="1" dirty="0"/>
              <a:t>8</a:t>
            </a:r>
          </a:p>
        </p:txBody>
      </p:sp>
      <p:sp>
        <p:nvSpPr>
          <p:cNvPr id="47109" name="Rectangle 4"/>
          <p:cNvSpPr>
            <a:spLocks noChangeArrowheads="1"/>
          </p:cNvSpPr>
          <p:nvPr/>
        </p:nvSpPr>
        <p:spPr bwMode="auto">
          <a:xfrm>
            <a:off x="1" y="9723439"/>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47110" name="Rectangle 5"/>
          <p:cNvSpPr>
            <a:spLocks noChangeArrowheads="1"/>
          </p:cNvSpPr>
          <p:nvPr/>
        </p:nvSpPr>
        <p:spPr bwMode="auto">
          <a:xfrm>
            <a:off x="1" y="0"/>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47111" name="Rectangle 6"/>
          <p:cNvSpPr>
            <a:spLocks noGrp="1" noChangeArrowheads="1"/>
          </p:cNvSpPr>
          <p:nvPr>
            <p:ph type="body" idx="1"/>
          </p:nvPr>
        </p:nvSpPr>
        <p:spPr>
          <a:xfrm>
            <a:off x="947739" y="4862513"/>
            <a:ext cx="5202237" cy="4603750"/>
          </a:xfrm>
          <a:noFill/>
          <a:ln/>
        </p:spPr>
        <p:txBody>
          <a:bodyPr lIns="99616" tIns="52258" rIns="99616" bIns="52258"/>
          <a:lstStyle/>
          <a:p>
            <a:pPr defTabSz="998440"/>
            <a:endParaRPr lang="en-GB" dirty="0"/>
          </a:p>
        </p:txBody>
      </p:sp>
      <p:sp>
        <p:nvSpPr>
          <p:cNvPr id="47112" name="Rectangle 7"/>
          <p:cNvSpPr>
            <a:spLocks noGrp="1" noRot="1" noChangeAspect="1" noChangeArrowheads="1" noTextEdit="1"/>
          </p:cNvSpPr>
          <p:nvPr>
            <p:ph type="sldImg"/>
          </p:nvPr>
        </p:nvSpPr>
        <p:spPr>
          <a:xfrm>
            <a:off x="1000125" y="774700"/>
            <a:ext cx="5095875" cy="3822700"/>
          </a:xfrm>
          <a:ln w="12700" cap="flat">
            <a:solidFill>
              <a:schemeClr val="tx1"/>
            </a:solid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p>
            <a:fld id="{7BA29B80-66BD-47E6-B7C6-A4CC4C4ECCEC}" type="slidenum">
              <a:rPr lang="en-US"/>
              <a:pPr/>
              <a:t>29</a:t>
            </a:fld>
            <a:endParaRPr lang="en-US"/>
          </a:p>
        </p:txBody>
      </p:sp>
      <p:sp>
        <p:nvSpPr>
          <p:cNvPr id="48131" name="Rectangle 2"/>
          <p:cNvSpPr>
            <a:spLocks noChangeArrowheads="1"/>
          </p:cNvSpPr>
          <p:nvPr/>
        </p:nvSpPr>
        <p:spPr bwMode="auto">
          <a:xfrm>
            <a:off x="4022725" y="0"/>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48132" name="Rectangle 3"/>
          <p:cNvSpPr>
            <a:spLocks noChangeArrowheads="1"/>
          </p:cNvSpPr>
          <p:nvPr/>
        </p:nvSpPr>
        <p:spPr bwMode="auto">
          <a:xfrm>
            <a:off x="4022725" y="9723439"/>
            <a:ext cx="3076575" cy="511175"/>
          </a:xfrm>
          <a:prstGeom prst="rect">
            <a:avLst/>
          </a:prstGeom>
          <a:noFill/>
          <a:ln w="9525">
            <a:noFill/>
            <a:miter lim="800000"/>
            <a:headEnd/>
            <a:tailEnd/>
          </a:ln>
        </p:spPr>
        <p:txBody>
          <a:bodyPr lIns="19597" tIns="0" rIns="19597" bIns="0" anchor="b"/>
          <a:lstStyle/>
          <a:p>
            <a:pPr algn="r" defTabSz="982566"/>
            <a:r>
              <a:rPr lang="en-US" sz="1100" i="1" dirty="0"/>
              <a:t>9</a:t>
            </a:r>
          </a:p>
        </p:txBody>
      </p:sp>
      <p:sp>
        <p:nvSpPr>
          <p:cNvPr id="48133" name="Rectangle 4"/>
          <p:cNvSpPr>
            <a:spLocks noChangeArrowheads="1"/>
          </p:cNvSpPr>
          <p:nvPr/>
        </p:nvSpPr>
        <p:spPr bwMode="auto">
          <a:xfrm>
            <a:off x="1" y="9723439"/>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48134" name="Rectangle 5"/>
          <p:cNvSpPr>
            <a:spLocks noChangeArrowheads="1"/>
          </p:cNvSpPr>
          <p:nvPr/>
        </p:nvSpPr>
        <p:spPr bwMode="auto">
          <a:xfrm>
            <a:off x="1" y="0"/>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48135" name="Rectangle 6"/>
          <p:cNvSpPr>
            <a:spLocks noGrp="1" noChangeArrowheads="1"/>
          </p:cNvSpPr>
          <p:nvPr>
            <p:ph type="body" idx="1"/>
          </p:nvPr>
        </p:nvSpPr>
        <p:spPr>
          <a:xfrm>
            <a:off x="947739" y="4862513"/>
            <a:ext cx="5202237" cy="4603750"/>
          </a:xfrm>
          <a:noFill/>
          <a:ln/>
        </p:spPr>
        <p:txBody>
          <a:bodyPr lIns="99616" tIns="52258" rIns="99616" bIns="52258"/>
          <a:lstStyle/>
          <a:p>
            <a:pPr defTabSz="998440"/>
            <a:r>
              <a:rPr lang="en-US" dirty="0"/>
              <a:t>Again, I’ll draw on this to highlight the issues involved: firstly, you revisit the functional issues again -- they never really go away, just emerge on a smaller scale. Secondly, which functions should be centralized? Research? Corporate marketing? Should there be no staff at the center at all?</a:t>
            </a:r>
          </a:p>
        </p:txBody>
      </p:sp>
      <p:sp>
        <p:nvSpPr>
          <p:cNvPr id="48136" name="Rectangle 7"/>
          <p:cNvSpPr>
            <a:spLocks noGrp="1" noRot="1" noChangeAspect="1" noChangeArrowheads="1" noTextEdit="1"/>
          </p:cNvSpPr>
          <p:nvPr>
            <p:ph type="sldImg"/>
          </p:nvPr>
        </p:nvSpPr>
        <p:spPr>
          <a:xfrm>
            <a:off x="1000125" y="774700"/>
            <a:ext cx="5095875" cy="3822700"/>
          </a:xfrm>
          <a:ln w="12700" cap="flat">
            <a:solidFill>
              <a:schemeClr val="tx1"/>
            </a:solid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F8DD7430-DFF4-4813-A248-2E34C118B009}" type="slidenum">
              <a:rPr lang="en-US"/>
              <a:pPr/>
              <a:t>30</a:t>
            </a:fld>
            <a:endParaRPr lang="en-US"/>
          </a:p>
        </p:txBody>
      </p:sp>
      <p:sp>
        <p:nvSpPr>
          <p:cNvPr id="49155" name="Rectangle 2"/>
          <p:cNvSpPr>
            <a:spLocks noChangeArrowheads="1"/>
          </p:cNvSpPr>
          <p:nvPr/>
        </p:nvSpPr>
        <p:spPr bwMode="auto">
          <a:xfrm>
            <a:off x="4022725" y="0"/>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49156" name="Rectangle 3"/>
          <p:cNvSpPr>
            <a:spLocks noChangeArrowheads="1"/>
          </p:cNvSpPr>
          <p:nvPr/>
        </p:nvSpPr>
        <p:spPr bwMode="auto">
          <a:xfrm>
            <a:off x="4022725" y="9723439"/>
            <a:ext cx="3076575" cy="511175"/>
          </a:xfrm>
          <a:prstGeom prst="rect">
            <a:avLst/>
          </a:prstGeom>
          <a:noFill/>
          <a:ln w="9525">
            <a:noFill/>
            <a:miter lim="800000"/>
            <a:headEnd/>
            <a:tailEnd/>
          </a:ln>
        </p:spPr>
        <p:txBody>
          <a:bodyPr lIns="19597" tIns="0" rIns="19597" bIns="0" anchor="b"/>
          <a:lstStyle/>
          <a:p>
            <a:pPr algn="r" defTabSz="982566"/>
            <a:r>
              <a:rPr lang="en-US" sz="1100" i="1" dirty="0"/>
              <a:t>10</a:t>
            </a:r>
          </a:p>
        </p:txBody>
      </p:sp>
      <p:sp>
        <p:nvSpPr>
          <p:cNvPr id="49157" name="Rectangle 4"/>
          <p:cNvSpPr>
            <a:spLocks noChangeArrowheads="1"/>
          </p:cNvSpPr>
          <p:nvPr/>
        </p:nvSpPr>
        <p:spPr bwMode="auto">
          <a:xfrm>
            <a:off x="1" y="9723439"/>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49158" name="Rectangle 5"/>
          <p:cNvSpPr>
            <a:spLocks noChangeArrowheads="1"/>
          </p:cNvSpPr>
          <p:nvPr/>
        </p:nvSpPr>
        <p:spPr bwMode="auto">
          <a:xfrm>
            <a:off x="1" y="0"/>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49159" name="Rectangle 6"/>
          <p:cNvSpPr>
            <a:spLocks noGrp="1" noRot="1" noChangeAspect="1" noChangeArrowheads="1" noTextEdit="1"/>
          </p:cNvSpPr>
          <p:nvPr>
            <p:ph type="sldImg"/>
          </p:nvPr>
        </p:nvSpPr>
        <p:spPr>
          <a:xfrm>
            <a:off x="1000125" y="774700"/>
            <a:ext cx="5095875" cy="3822700"/>
          </a:xfrm>
          <a:ln w="12700" cap="flat">
            <a:solidFill>
              <a:schemeClr val="tx1"/>
            </a:solidFill>
          </a:ln>
        </p:spPr>
      </p:sp>
      <p:sp>
        <p:nvSpPr>
          <p:cNvPr id="49160" name="Rectangle 7"/>
          <p:cNvSpPr>
            <a:spLocks noGrp="1" noChangeArrowheads="1"/>
          </p:cNvSpPr>
          <p:nvPr>
            <p:ph type="body" idx="1"/>
          </p:nvPr>
        </p:nvSpPr>
        <p:spPr>
          <a:xfrm>
            <a:off x="947739" y="4862513"/>
            <a:ext cx="5202237" cy="4603750"/>
          </a:xfrm>
          <a:noFill/>
          <a:ln/>
        </p:spPr>
        <p:txBody>
          <a:bodyPr lIns="99616" tIns="52258" rIns="99616" bIns="52258"/>
          <a:lstStyle/>
          <a:p>
            <a:pPr defTabSz="998440"/>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p:spPr>
        <p:txBody>
          <a:bodyPr/>
          <a:lstStyle/>
          <a:p>
            <a:fld id="{628E7F64-3928-419F-95DE-4CC96B5CEA0E}" type="slidenum">
              <a:rPr lang="en-US"/>
              <a:pPr/>
              <a:t>31</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63026954-3943-41E3-AFF6-D436AEEEDD5F}" type="slidenum">
              <a:rPr lang="en-US"/>
              <a:pPr/>
              <a:t>32</a:t>
            </a:fld>
            <a:endParaRPr lang="en-US"/>
          </a:p>
        </p:txBody>
      </p:sp>
      <p:sp>
        <p:nvSpPr>
          <p:cNvPr id="51203" name="Rectangle 2"/>
          <p:cNvSpPr>
            <a:spLocks noChangeArrowheads="1"/>
          </p:cNvSpPr>
          <p:nvPr/>
        </p:nvSpPr>
        <p:spPr bwMode="auto">
          <a:xfrm>
            <a:off x="4022725" y="0"/>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51204" name="Rectangle 3"/>
          <p:cNvSpPr>
            <a:spLocks noChangeArrowheads="1"/>
          </p:cNvSpPr>
          <p:nvPr/>
        </p:nvSpPr>
        <p:spPr bwMode="auto">
          <a:xfrm>
            <a:off x="4022725" y="9723439"/>
            <a:ext cx="3076575" cy="511175"/>
          </a:xfrm>
          <a:prstGeom prst="rect">
            <a:avLst/>
          </a:prstGeom>
          <a:noFill/>
          <a:ln w="9525">
            <a:noFill/>
            <a:miter lim="800000"/>
            <a:headEnd/>
            <a:tailEnd/>
          </a:ln>
        </p:spPr>
        <p:txBody>
          <a:bodyPr lIns="19597" tIns="0" rIns="19597" bIns="0" anchor="b"/>
          <a:lstStyle/>
          <a:p>
            <a:pPr algn="r" defTabSz="982566"/>
            <a:r>
              <a:rPr lang="en-US" sz="1100" i="1" dirty="0"/>
              <a:t>36</a:t>
            </a:r>
          </a:p>
        </p:txBody>
      </p:sp>
      <p:sp>
        <p:nvSpPr>
          <p:cNvPr id="51205" name="Rectangle 4"/>
          <p:cNvSpPr>
            <a:spLocks noChangeArrowheads="1"/>
          </p:cNvSpPr>
          <p:nvPr/>
        </p:nvSpPr>
        <p:spPr bwMode="auto">
          <a:xfrm>
            <a:off x="1" y="9723439"/>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51206" name="Rectangle 5"/>
          <p:cNvSpPr>
            <a:spLocks noChangeArrowheads="1"/>
          </p:cNvSpPr>
          <p:nvPr/>
        </p:nvSpPr>
        <p:spPr bwMode="auto">
          <a:xfrm>
            <a:off x="1" y="0"/>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51207" name="Rectangle 6"/>
          <p:cNvSpPr>
            <a:spLocks noChangeArrowheads="1"/>
          </p:cNvSpPr>
          <p:nvPr/>
        </p:nvSpPr>
        <p:spPr bwMode="auto">
          <a:xfrm>
            <a:off x="4022725" y="0"/>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51208" name="Rectangle 7"/>
          <p:cNvSpPr>
            <a:spLocks noChangeArrowheads="1"/>
          </p:cNvSpPr>
          <p:nvPr/>
        </p:nvSpPr>
        <p:spPr bwMode="auto">
          <a:xfrm>
            <a:off x="4022725" y="9723439"/>
            <a:ext cx="3076575" cy="511175"/>
          </a:xfrm>
          <a:prstGeom prst="rect">
            <a:avLst/>
          </a:prstGeom>
          <a:noFill/>
          <a:ln w="9525">
            <a:noFill/>
            <a:miter lim="800000"/>
            <a:headEnd/>
            <a:tailEnd/>
          </a:ln>
        </p:spPr>
        <p:txBody>
          <a:bodyPr lIns="19597" tIns="0" rIns="19597" bIns="0" anchor="b"/>
          <a:lstStyle/>
          <a:p>
            <a:pPr algn="r" defTabSz="982566"/>
            <a:r>
              <a:rPr lang="en-US" sz="1100" i="1" dirty="0"/>
              <a:t>35</a:t>
            </a:r>
          </a:p>
        </p:txBody>
      </p:sp>
      <p:sp>
        <p:nvSpPr>
          <p:cNvPr id="51209" name="Rectangle 8"/>
          <p:cNvSpPr>
            <a:spLocks noChangeArrowheads="1"/>
          </p:cNvSpPr>
          <p:nvPr/>
        </p:nvSpPr>
        <p:spPr bwMode="auto">
          <a:xfrm>
            <a:off x="1" y="9723439"/>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51210" name="Rectangle 9"/>
          <p:cNvSpPr>
            <a:spLocks noChangeArrowheads="1"/>
          </p:cNvSpPr>
          <p:nvPr/>
        </p:nvSpPr>
        <p:spPr bwMode="auto">
          <a:xfrm>
            <a:off x="1" y="0"/>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51211" name="Rectangle 10"/>
          <p:cNvSpPr>
            <a:spLocks noGrp="1" noChangeArrowheads="1"/>
          </p:cNvSpPr>
          <p:nvPr>
            <p:ph type="body" idx="1"/>
          </p:nvPr>
        </p:nvSpPr>
        <p:spPr>
          <a:xfrm>
            <a:off x="947739" y="4862513"/>
            <a:ext cx="5203825" cy="4603750"/>
          </a:xfrm>
          <a:noFill/>
          <a:ln/>
        </p:spPr>
        <p:txBody>
          <a:bodyPr lIns="99616" tIns="52258" rIns="99616" bIns="52258"/>
          <a:lstStyle/>
          <a:p>
            <a:pPr defTabSz="1042885"/>
            <a:r>
              <a:rPr lang="en-US" dirty="0"/>
              <a:t>This is one of the oldest ideas in management: that there is a tradeoff between “specialization” and “integration” -- an organization cannot have in depth functional knowledge at the same time that it has in depth product knowledge -- (I think of the above as mapping the focus of attention of the firm) -- </a:t>
            </a:r>
          </a:p>
          <a:p>
            <a:pPr defTabSz="1042885"/>
            <a:endParaRPr lang="en-US" dirty="0"/>
          </a:p>
          <a:p>
            <a:pPr defTabSz="1042885"/>
            <a:r>
              <a:rPr lang="en-US" dirty="0"/>
              <a:t>The “easy” solution is to put in place either teams or the matrix organization. But notice that nothing is for free. Teams will increase coordination, the matrix form will surface conflicts, but choosing to be in an intermediate position will shift the organizations attention. In the worst case, knowledge about one dimension will degrade as key individuals spend all their time on teams. (This seems to have happened to Chrysler, which moved aggressively to adopt a team structure, initially got huge benefits because it was exploiting a strong functional base but which is now experience serious quality problems as functional skills degrade.)</a:t>
            </a:r>
          </a:p>
        </p:txBody>
      </p:sp>
      <p:sp>
        <p:nvSpPr>
          <p:cNvPr id="51212" name="Rectangle 11"/>
          <p:cNvSpPr>
            <a:spLocks noGrp="1" noRot="1" noChangeAspect="1" noChangeArrowheads="1" noTextEdit="1"/>
          </p:cNvSpPr>
          <p:nvPr>
            <p:ph type="sldImg"/>
          </p:nvPr>
        </p:nvSpPr>
        <p:spPr>
          <a:xfrm>
            <a:off x="1000125" y="774700"/>
            <a:ext cx="5095875" cy="3822700"/>
          </a:xfrm>
          <a:ln w="12700" cap="flat">
            <a:solidFill>
              <a:schemeClr val="tx1"/>
            </a:solid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p:spPr>
        <p:txBody>
          <a:bodyPr/>
          <a:lstStyle/>
          <a:p>
            <a:fld id="{915AFAA3-18E2-4B29-8B8D-4B51E49C3C17}" type="slidenum">
              <a:rPr lang="en-US"/>
              <a:pPr/>
              <a:t>33</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p:spPr>
        <p:txBody>
          <a:bodyPr/>
          <a:lstStyle/>
          <a:p>
            <a:fld id="{DBCA62E9-244C-4831-BCDE-7BD0283A9013}" type="slidenum">
              <a:rPr lang="en-US"/>
              <a:pPr/>
              <a:t>34</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p:spPr>
        <p:txBody>
          <a:bodyPr/>
          <a:lstStyle/>
          <a:p>
            <a:fld id="{827B176C-EF1F-4EC8-BF44-6C7370898B8A}" type="slidenum">
              <a:rPr lang="en-US"/>
              <a:pPr/>
              <a:t>35</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6A9D8DA-FD21-4BC1-91AD-C712A4389C3F}" type="slidenum">
              <a:rPr lang="en-US"/>
              <a:pPr/>
              <a:t>3</a:t>
            </a:fld>
            <a:endParaRPr lang="en-US"/>
          </a:p>
        </p:txBody>
      </p:sp>
      <p:sp>
        <p:nvSpPr>
          <p:cNvPr id="520194" name="Rectangle 2"/>
          <p:cNvSpPr>
            <a:spLocks noGrp="1" noRot="1" noChangeAspect="1" noChangeArrowheads="1" noTextEdit="1"/>
          </p:cNvSpPr>
          <p:nvPr>
            <p:ph type="sldImg"/>
          </p:nvPr>
        </p:nvSpPr>
        <p:spPr>
          <a:xfrm>
            <a:off x="993775" y="769938"/>
            <a:ext cx="5111750" cy="3835400"/>
          </a:xfrm>
          <a:ln/>
        </p:spPr>
      </p:sp>
      <p:sp>
        <p:nvSpPr>
          <p:cNvPr id="520195" name="Rectangle 3"/>
          <p:cNvSpPr>
            <a:spLocks noGrp="1" noChangeArrowheads="1"/>
          </p:cNvSpPr>
          <p:nvPr>
            <p:ph type="body" idx="1"/>
          </p:nvPr>
        </p:nvSpPr>
        <p:spPr>
          <a:xfrm>
            <a:off x="709613" y="4862513"/>
            <a:ext cx="5680075" cy="4603750"/>
          </a:xfrm>
        </p:spPr>
        <p:txBody>
          <a:bodyPr/>
          <a:lstStyle/>
          <a:p>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1"/>
          <p:cNvSpPr>
            <a:spLocks noGrp="1" noChangeArrowheads="1"/>
          </p:cNvSpPr>
          <p:nvPr>
            <p:ph type="sldNum" sz="quarter" idx="5"/>
          </p:nvPr>
        </p:nvSpPr>
        <p:spPr>
          <a:noFill/>
        </p:spPr>
        <p:txBody>
          <a:bodyPr/>
          <a:lstStyle/>
          <a:p>
            <a:fld id="{73A276D2-F112-4189-A7A3-F3743AF90D16}" type="slidenum">
              <a:rPr lang="en-US"/>
              <a:pPr/>
              <a:t>36</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p:cNvSpPr>
            <a:spLocks noGrp="1" noChangeArrowheads="1"/>
          </p:cNvSpPr>
          <p:nvPr>
            <p:ph type="sldNum" sz="quarter" idx="5"/>
          </p:nvPr>
        </p:nvSpPr>
        <p:spPr>
          <a:noFill/>
        </p:spPr>
        <p:txBody>
          <a:bodyPr/>
          <a:lstStyle/>
          <a:p>
            <a:fld id="{8ECCE615-6E8C-4503-92FF-37C8031E47D4}" type="slidenum">
              <a:rPr lang="en-US"/>
              <a:pPr/>
              <a:t>37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p:cNvSpPr>
            <a:spLocks noGrp="1" noChangeArrowheads="1"/>
          </p:cNvSpPr>
          <p:nvPr>
            <p:ph type="sldNum" sz="quarter" idx="5"/>
          </p:nvPr>
        </p:nvSpPr>
        <p:spPr>
          <a:noFill/>
        </p:spPr>
        <p:txBody>
          <a:bodyPr/>
          <a:lstStyle/>
          <a:p>
            <a:fld id="{187AFB4F-E2AD-4806-B010-1A2993A621E5}" type="slidenum">
              <a:rPr lang="en-US"/>
              <a:pPr/>
              <a:t>38</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p:spPr>
        <p:txBody>
          <a:bodyPr/>
          <a:lstStyle/>
          <a:p>
            <a:fld id="{1207BAAC-C0EB-41DF-AB2C-763D7752BD42}" type="slidenum">
              <a:rPr lang="en-US"/>
              <a:pPr/>
              <a:t>39</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31"/>
          <p:cNvSpPr>
            <a:spLocks noGrp="1" noChangeArrowheads="1"/>
          </p:cNvSpPr>
          <p:nvPr>
            <p:ph type="sldNum" sz="quarter" idx="5"/>
          </p:nvPr>
        </p:nvSpPr>
        <p:spPr>
          <a:noFill/>
        </p:spPr>
        <p:txBody>
          <a:bodyPr/>
          <a:lstStyle/>
          <a:p>
            <a:fld id="{8EAAAF5C-A852-4AD5-8F28-A259E0033FE0}" type="slidenum">
              <a:rPr lang="en-US"/>
              <a:pPr/>
              <a:t>40</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p:spPr>
        <p:txBody>
          <a:bodyPr/>
          <a:lstStyle/>
          <a:p>
            <a:fld id="{CD77F119-6F04-40EE-9929-83380BEF9166}" type="slidenum">
              <a:rPr lang="en-US"/>
              <a:pPr/>
              <a:t>41</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a:noFill/>
        </p:spPr>
        <p:txBody>
          <a:bodyPr/>
          <a:lstStyle/>
          <a:p>
            <a:fld id="{0CCE6751-CE0D-48D0-878D-098D5323B42D}" type="slidenum">
              <a:rPr lang="en-US"/>
              <a:pPr/>
              <a:t>42</a:t>
            </a:fld>
            <a:endParaRPr lang="en-US"/>
          </a:p>
        </p:txBody>
      </p:sp>
      <p:sp>
        <p:nvSpPr>
          <p:cNvPr id="61443" name="Rectangle 2"/>
          <p:cNvSpPr>
            <a:spLocks noGrp="1" noRot="1" noChangeAspect="1" noChangeArrowheads="1" noTextEdit="1"/>
          </p:cNvSpPr>
          <p:nvPr>
            <p:ph type="sldImg"/>
          </p:nvPr>
        </p:nvSpPr>
        <p:spPr>
          <a:xfrm>
            <a:off x="990600" y="766763"/>
            <a:ext cx="5118100" cy="3838575"/>
          </a:xfrm>
          <a:ln/>
        </p:spPr>
      </p:sp>
      <p:sp>
        <p:nvSpPr>
          <p:cNvPr id="61444" name="Rectangle 3"/>
          <p:cNvSpPr>
            <a:spLocks noGrp="1" noChangeArrowheads="1"/>
          </p:cNvSpPr>
          <p:nvPr>
            <p:ph type="body" idx="1"/>
          </p:nvPr>
        </p:nvSpPr>
        <p:spPr>
          <a:xfrm>
            <a:off x="947739" y="4862514"/>
            <a:ext cx="5203825" cy="4605337"/>
          </a:xfrm>
          <a:noFill/>
          <a:ln/>
        </p:spPr>
        <p:txBody>
          <a:bodyPr/>
          <a:lstStyle/>
          <a:p>
            <a:r>
              <a:rPr lang="en-US"/>
              <a:t>Selection</a:t>
            </a:r>
          </a:p>
          <a:p>
            <a:r>
              <a:rPr lang="en-US"/>
              <a:t>- there is a reason why they implemented these !!!</a:t>
            </a:r>
          </a:p>
          <a:p>
            <a:r>
              <a:rPr lang="en-US"/>
              <a:t>(compare firms and markets: Bob's picture)</a:t>
            </a:r>
          </a:p>
          <a:p>
            <a:endParaRPr lang="en-US"/>
          </a:p>
          <a:p>
            <a:r>
              <a:rPr lang="en-US"/>
              <a:t>Missing variables</a:t>
            </a:r>
          </a:p>
          <a:p>
            <a:r>
              <a:rPr lang="en-US"/>
              <a:t>- children who got antibiotics as kid later got asthma ... why did they get antibiotics : were they weaker to start with?</a:t>
            </a:r>
          </a:p>
          <a:p>
            <a:r>
              <a:rPr lang="en-US"/>
              <a:t>- children who watch violent television are more violent later; maybe parents who're more ok with violence are more tolerant of children watching violent television?</a:t>
            </a:r>
          </a:p>
          <a:p>
            <a:r>
              <a:rPr lang="en-US"/>
              <a:t>- you change org structure and performance improves : is it really the new structure which is better, or some other things that happened at the same time (eg signal that management is serious about change)</a:t>
            </a:r>
          </a:p>
          <a:p>
            <a:endParaRPr lang="en-US"/>
          </a:p>
          <a:p>
            <a:endParaRPr lang="en-US"/>
          </a:p>
          <a:p>
            <a:r>
              <a:rPr lang="en-US"/>
              <a:t>Placebo effect</a:t>
            </a:r>
          </a:p>
          <a:p>
            <a:r>
              <a:rPr lang="en-US"/>
              <a:t>- Hawthorne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noFill/>
        </p:spPr>
        <p:txBody>
          <a:bodyPr/>
          <a:lstStyle/>
          <a:p>
            <a:fld id="{D1BD02F3-8D6F-4721-94AE-E4F582675824}" type="slidenum">
              <a:rPr lang="en-US"/>
              <a:pPr/>
              <a:t>43</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p:cNvSpPr>
            <a:spLocks noGrp="1" noChangeArrowheads="1"/>
          </p:cNvSpPr>
          <p:nvPr>
            <p:ph type="sldNum" sz="quarter" idx="5"/>
          </p:nvPr>
        </p:nvSpPr>
        <p:spPr>
          <a:noFill/>
        </p:spPr>
        <p:txBody>
          <a:bodyPr/>
          <a:lstStyle/>
          <a:p>
            <a:fld id="{8E751FE8-FD8F-4570-8BE2-CE5B653324C8}" type="slidenum">
              <a:rPr lang="en-US"/>
              <a:pPr/>
              <a:t>44</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noFill/>
        </p:spPr>
        <p:txBody>
          <a:bodyPr/>
          <a:lstStyle/>
          <a:p>
            <a:fld id="{5CBABD37-682A-4629-B860-41EBD17C5B71}" type="slidenum">
              <a:rPr lang="en-US"/>
              <a:pPr/>
              <a:t>45</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9E5A5F7-57E3-4CD8-8FEA-EE98BD0B0BE1}" type="slidenum">
              <a:rPr lang="en-US"/>
              <a:pPr/>
              <a:t>4</a:t>
            </a:fld>
            <a:endParaRPr lang="en-US"/>
          </a:p>
        </p:txBody>
      </p:sp>
      <p:sp>
        <p:nvSpPr>
          <p:cNvPr id="526338" name="Rectangle 2"/>
          <p:cNvSpPr>
            <a:spLocks noGrp="1" noRot="1" noChangeAspect="1" noChangeArrowheads="1" noTextEdit="1"/>
          </p:cNvSpPr>
          <p:nvPr>
            <p:ph type="sldImg"/>
          </p:nvPr>
        </p:nvSpPr>
        <p:spPr>
          <a:xfrm>
            <a:off x="990600" y="768350"/>
            <a:ext cx="5118100" cy="3838575"/>
          </a:xfrm>
          <a:ln/>
        </p:spPr>
      </p:sp>
      <p:sp>
        <p:nvSpPr>
          <p:cNvPr id="526339" name="Rectangle 3"/>
          <p:cNvSpPr>
            <a:spLocks noGrp="1" noChangeArrowheads="1"/>
          </p:cNvSpPr>
          <p:nvPr>
            <p:ph type="body" idx="1"/>
          </p:nvPr>
        </p:nvSpPr>
        <p:spPr>
          <a:xfrm>
            <a:off x="709613" y="4862513"/>
            <a:ext cx="5680075" cy="4603750"/>
          </a:xfrm>
        </p:spPr>
        <p:txBody>
          <a:bodyPr/>
          <a:lstStyle/>
          <a:p>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a:noFill/>
        </p:spPr>
        <p:txBody>
          <a:bodyPr/>
          <a:lstStyle/>
          <a:p>
            <a:fld id="{990D2067-FAAD-496E-9E70-2581F8CC7491}" type="slidenum">
              <a:rPr lang="en-US"/>
              <a:pPr/>
              <a:t>46</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p:spPr>
        <p:txBody>
          <a:bodyPr/>
          <a:lstStyle/>
          <a:p>
            <a:fld id="{5A883A4B-7E59-4559-BE9B-6FD48A9E6727}" type="slidenum">
              <a:rPr lang="en-US"/>
              <a:pPr/>
              <a:t>47</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p:spPr>
        <p:txBody>
          <a:bodyPr/>
          <a:lstStyle/>
          <a:p>
            <a:fld id="{FCEEA6E7-72EB-4488-AA53-383EB02CD6B8}" type="slidenum">
              <a:rPr lang="en-US"/>
              <a:pPr/>
              <a:t>48</a:t>
            </a:fld>
            <a:endParaRPr lang="en-US"/>
          </a:p>
        </p:txBody>
      </p:sp>
      <p:sp>
        <p:nvSpPr>
          <p:cNvPr id="76803" name="Rectangle 2"/>
          <p:cNvSpPr>
            <a:spLocks noChangeArrowheads="1"/>
          </p:cNvSpPr>
          <p:nvPr/>
        </p:nvSpPr>
        <p:spPr bwMode="auto">
          <a:xfrm>
            <a:off x="4022725" y="0"/>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76804" name="Rectangle 3"/>
          <p:cNvSpPr>
            <a:spLocks noChangeArrowheads="1"/>
          </p:cNvSpPr>
          <p:nvPr/>
        </p:nvSpPr>
        <p:spPr bwMode="auto">
          <a:xfrm>
            <a:off x="4022725" y="9723439"/>
            <a:ext cx="3076575" cy="511175"/>
          </a:xfrm>
          <a:prstGeom prst="rect">
            <a:avLst/>
          </a:prstGeom>
          <a:noFill/>
          <a:ln w="9525">
            <a:noFill/>
            <a:miter lim="800000"/>
            <a:headEnd/>
            <a:tailEnd/>
          </a:ln>
        </p:spPr>
        <p:txBody>
          <a:bodyPr lIns="19597" tIns="0" rIns="19597" bIns="0" anchor="b"/>
          <a:lstStyle/>
          <a:p>
            <a:pPr algn="r" defTabSz="982566"/>
            <a:r>
              <a:rPr lang="en-US" sz="1100" i="1" dirty="0"/>
              <a:t>47</a:t>
            </a:r>
          </a:p>
        </p:txBody>
      </p:sp>
      <p:sp>
        <p:nvSpPr>
          <p:cNvPr id="76805" name="Rectangle 4"/>
          <p:cNvSpPr>
            <a:spLocks noChangeArrowheads="1"/>
          </p:cNvSpPr>
          <p:nvPr/>
        </p:nvSpPr>
        <p:spPr bwMode="auto">
          <a:xfrm>
            <a:off x="1" y="9723439"/>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76806" name="Rectangle 5"/>
          <p:cNvSpPr>
            <a:spLocks noChangeArrowheads="1"/>
          </p:cNvSpPr>
          <p:nvPr/>
        </p:nvSpPr>
        <p:spPr bwMode="auto">
          <a:xfrm>
            <a:off x="1" y="0"/>
            <a:ext cx="3076575" cy="511175"/>
          </a:xfrm>
          <a:prstGeom prst="rect">
            <a:avLst/>
          </a:prstGeom>
          <a:noFill/>
          <a:ln w="9525">
            <a:noFill/>
            <a:miter lim="800000"/>
            <a:headEnd/>
            <a:tailEnd/>
          </a:ln>
        </p:spPr>
        <p:txBody>
          <a:bodyPr wrap="none" lIns="91431" tIns="45715" rIns="91431" bIns="45715" anchor="ctr"/>
          <a:lstStyle/>
          <a:p>
            <a:endParaRPr lang="en-GB"/>
          </a:p>
        </p:txBody>
      </p:sp>
      <p:sp>
        <p:nvSpPr>
          <p:cNvPr id="76807" name="Rectangle 6"/>
          <p:cNvSpPr>
            <a:spLocks noGrp="1" noRot="1" noChangeAspect="1" noChangeArrowheads="1" noTextEdit="1"/>
          </p:cNvSpPr>
          <p:nvPr>
            <p:ph type="sldImg"/>
          </p:nvPr>
        </p:nvSpPr>
        <p:spPr>
          <a:xfrm>
            <a:off x="1000125" y="774700"/>
            <a:ext cx="5095875" cy="3822700"/>
          </a:xfrm>
          <a:ln w="12700" cap="flat">
            <a:solidFill>
              <a:schemeClr val="tx1"/>
            </a:solidFill>
          </a:ln>
        </p:spPr>
      </p:sp>
      <p:sp>
        <p:nvSpPr>
          <p:cNvPr id="76808" name="Rectangle 7"/>
          <p:cNvSpPr>
            <a:spLocks noGrp="1" noChangeArrowheads="1"/>
          </p:cNvSpPr>
          <p:nvPr>
            <p:ph type="body" idx="1"/>
          </p:nvPr>
        </p:nvSpPr>
        <p:spPr>
          <a:xfrm>
            <a:off x="947739" y="4862513"/>
            <a:ext cx="5202237" cy="4603750"/>
          </a:xfrm>
          <a:noFill/>
          <a:ln/>
        </p:spPr>
        <p:txBody>
          <a:bodyPr lIns="99616" tIns="52258" rIns="99616" bIns="52258"/>
          <a:lstStyle/>
          <a:p>
            <a:pPr defTabSz="1042885"/>
            <a:endParaRPr lang="en-GB"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1ECC8397-D95F-4A74-919C-0E6F2EF14044}" type="slidenum">
              <a:rPr lang="en-US"/>
              <a:pPr/>
              <a:t>49</a:t>
            </a:fld>
            <a:endParaRPr lang="en-US"/>
          </a:p>
        </p:txBody>
      </p:sp>
      <p:sp>
        <p:nvSpPr>
          <p:cNvPr id="77827" name="Rectangle 2"/>
          <p:cNvSpPr>
            <a:spLocks noGrp="1" noRot="1" noChangeAspect="1" noChangeArrowheads="1" noTextEdit="1"/>
          </p:cNvSpPr>
          <p:nvPr>
            <p:ph type="sldImg"/>
          </p:nvPr>
        </p:nvSpPr>
        <p:spPr>
          <a:xfrm>
            <a:off x="992188" y="768350"/>
            <a:ext cx="5116512" cy="3836988"/>
          </a:xfrm>
          <a:ln/>
        </p:spPr>
      </p:sp>
      <p:sp>
        <p:nvSpPr>
          <p:cNvPr id="77828" name="Rectangle 3"/>
          <p:cNvSpPr>
            <a:spLocks noGrp="1" noChangeArrowheads="1"/>
          </p:cNvSpPr>
          <p:nvPr>
            <p:ph type="body" idx="1"/>
          </p:nvPr>
        </p:nvSpPr>
        <p:spPr>
          <a:noFill/>
          <a:ln/>
        </p:spPr>
        <p:txBody>
          <a:bodyPr/>
          <a:lstStyle/>
          <a:p>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noFill/>
        </p:spPr>
        <p:txBody>
          <a:bodyPr/>
          <a:lstStyle/>
          <a:p>
            <a:fld id="{4DC72501-72B3-4D91-81A2-7F3EF619B8E0}" type="slidenum">
              <a:rPr lang="en-US"/>
              <a:pPr/>
              <a:t>50</a:t>
            </a:fld>
            <a:endParaRPr lang="en-US"/>
          </a:p>
        </p:txBody>
      </p:sp>
      <p:sp>
        <p:nvSpPr>
          <p:cNvPr id="78851" name="Rectangle 2"/>
          <p:cNvSpPr>
            <a:spLocks noGrp="1" noRot="1" noChangeAspect="1" noChangeArrowheads="1" noTextEdit="1"/>
          </p:cNvSpPr>
          <p:nvPr>
            <p:ph type="sldImg"/>
          </p:nvPr>
        </p:nvSpPr>
        <p:spPr>
          <a:xfrm>
            <a:off x="993775" y="768350"/>
            <a:ext cx="5113338" cy="3836988"/>
          </a:xfrm>
          <a:ln/>
        </p:spPr>
      </p:sp>
      <p:sp>
        <p:nvSpPr>
          <p:cNvPr id="78852" name="Rectangle 3"/>
          <p:cNvSpPr>
            <a:spLocks noGrp="1" noChangeArrowheads="1"/>
          </p:cNvSpPr>
          <p:nvPr>
            <p:ph type="body" idx="1"/>
          </p:nvPr>
        </p:nvSpPr>
        <p:spPr>
          <a:noFill/>
          <a:ln/>
        </p:spPr>
        <p:txBody>
          <a:bodyPr/>
          <a:lstStyle/>
          <a:p>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CD8CD6C-371E-4077-B85E-105437305DFF}" type="slidenum">
              <a:rPr lang="en-US"/>
              <a:pPr/>
              <a:t>51</a:t>
            </a:fld>
            <a:endParaRPr lang="en-US"/>
          </a:p>
        </p:txBody>
      </p:sp>
      <p:sp>
        <p:nvSpPr>
          <p:cNvPr id="538626" name="Rectangle 2"/>
          <p:cNvSpPr>
            <a:spLocks noGrp="1" noRot="1" noChangeAspect="1" noChangeArrowheads="1" noTextEdit="1"/>
          </p:cNvSpPr>
          <p:nvPr>
            <p:ph type="sldImg"/>
          </p:nvPr>
        </p:nvSpPr>
        <p:spPr>
          <a:xfrm>
            <a:off x="990600" y="768350"/>
            <a:ext cx="5118100" cy="3838575"/>
          </a:xfrm>
          <a:ln/>
        </p:spPr>
      </p:sp>
      <p:sp>
        <p:nvSpPr>
          <p:cNvPr id="538627" name="Rectangle 3"/>
          <p:cNvSpPr>
            <a:spLocks noGrp="1" noChangeArrowheads="1"/>
          </p:cNvSpPr>
          <p:nvPr>
            <p:ph type="body" idx="1"/>
          </p:nvPr>
        </p:nvSpPr>
        <p:spPr>
          <a:xfrm>
            <a:off x="709613" y="4862513"/>
            <a:ext cx="5680075" cy="4603750"/>
          </a:xfrm>
        </p:spPr>
        <p:txBody>
          <a:bodyPr/>
          <a:lstStyle/>
          <a:p>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2B42056-7279-4DEF-94B7-F9E0AD4E199F}" type="slidenum">
              <a:rPr lang="en-US"/>
              <a:pPr/>
              <a:t>52</a:t>
            </a:fld>
            <a:endParaRPr lang="en-US"/>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D8D417F-F398-4372-8F59-02854C5D97E6}" type="slidenum">
              <a:rPr lang="en-US"/>
              <a:pPr/>
              <a:t>5</a:t>
            </a:fld>
            <a:endParaRPr lang="en-US"/>
          </a:p>
        </p:txBody>
      </p:sp>
      <p:sp>
        <p:nvSpPr>
          <p:cNvPr id="522242" name="Rectangle 2"/>
          <p:cNvSpPr>
            <a:spLocks noGrp="1" noRot="1" noChangeAspect="1" noChangeArrowheads="1" noTextEdit="1"/>
          </p:cNvSpPr>
          <p:nvPr>
            <p:ph type="sldImg"/>
          </p:nvPr>
        </p:nvSpPr>
        <p:spPr>
          <a:xfrm>
            <a:off x="993775" y="769938"/>
            <a:ext cx="5111750" cy="3835400"/>
          </a:xfrm>
          <a:ln w="12700" cap="flat"/>
        </p:spPr>
      </p:sp>
      <p:sp>
        <p:nvSpPr>
          <p:cNvPr id="522243" name="Rectangle 3"/>
          <p:cNvSpPr>
            <a:spLocks noGrp="1" noChangeArrowheads="1"/>
          </p:cNvSpPr>
          <p:nvPr>
            <p:ph type="body" idx="1"/>
          </p:nvPr>
        </p:nvSpPr>
        <p:spPr>
          <a:xfrm>
            <a:off x="709613" y="4862513"/>
            <a:ext cx="5680075" cy="4603750"/>
          </a:xfrm>
          <a:ln/>
        </p:spPr>
        <p:txBody>
          <a:bodyPr lIns="97332" tIns="48667" rIns="97332" bIns="48667"/>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2A5B09A-E3ED-4062-BA53-450BFBEB19EB}" type="slidenum">
              <a:rPr lang="en-US"/>
              <a:pPr/>
              <a:t>7</a:t>
            </a:fld>
            <a:endParaRPr lang="en-US"/>
          </a:p>
        </p:txBody>
      </p:sp>
      <p:sp>
        <p:nvSpPr>
          <p:cNvPr id="524290" name="Rectangle 2"/>
          <p:cNvSpPr>
            <a:spLocks noGrp="1" noRot="1" noChangeAspect="1" noChangeArrowheads="1" noTextEdit="1"/>
          </p:cNvSpPr>
          <p:nvPr>
            <p:ph type="sldImg"/>
          </p:nvPr>
        </p:nvSpPr>
        <p:spPr>
          <a:xfrm>
            <a:off x="990600" y="768350"/>
            <a:ext cx="5118100" cy="3838575"/>
          </a:xfrm>
          <a:ln/>
        </p:spPr>
      </p:sp>
      <p:sp>
        <p:nvSpPr>
          <p:cNvPr id="524291" name="Rectangle 3"/>
          <p:cNvSpPr>
            <a:spLocks noGrp="1" noChangeArrowheads="1"/>
          </p:cNvSpPr>
          <p:nvPr>
            <p:ph type="body" idx="1"/>
          </p:nvPr>
        </p:nvSpPr>
        <p:spPr>
          <a:xfrm>
            <a:off x="709613" y="4862513"/>
            <a:ext cx="5680075" cy="4603750"/>
          </a:xfrm>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56F889F-59D5-4DD6-9676-435B5BCDA363}" type="slidenum">
              <a:rPr lang="en-US"/>
              <a:pPr/>
              <a:t>8</a:t>
            </a:fld>
            <a:endParaRPr lang="en-US"/>
          </a:p>
        </p:txBody>
      </p:sp>
      <p:sp>
        <p:nvSpPr>
          <p:cNvPr id="528386" name="Rectangle 2"/>
          <p:cNvSpPr>
            <a:spLocks noGrp="1" noRot="1" noChangeAspect="1" noChangeArrowheads="1" noTextEdit="1"/>
          </p:cNvSpPr>
          <p:nvPr>
            <p:ph type="sldImg"/>
          </p:nvPr>
        </p:nvSpPr>
        <p:spPr>
          <a:xfrm>
            <a:off x="990600" y="768350"/>
            <a:ext cx="5118100" cy="3838575"/>
          </a:xfrm>
          <a:ln/>
        </p:spPr>
      </p:sp>
      <p:sp>
        <p:nvSpPr>
          <p:cNvPr id="528387" name="Rectangle 3"/>
          <p:cNvSpPr>
            <a:spLocks noGrp="1" noChangeArrowheads="1"/>
          </p:cNvSpPr>
          <p:nvPr>
            <p:ph type="body" idx="1"/>
          </p:nvPr>
        </p:nvSpPr>
        <p:spPr>
          <a:xfrm>
            <a:off x="709613" y="4862513"/>
            <a:ext cx="5680075" cy="4603750"/>
          </a:xfrm>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B7C8F27-F1B7-4CA0-92C3-F1B58F8C036E}" type="slidenum">
              <a:rPr lang="en-US"/>
              <a:pPr/>
              <a:t>9</a:t>
            </a:fld>
            <a:endParaRPr lang="en-US"/>
          </a:p>
        </p:txBody>
      </p:sp>
      <p:sp>
        <p:nvSpPr>
          <p:cNvPr id="530434" name="Rectangle 2"/>
          <p:cNvSpPr>
            <a:spLocks noGrp="1" noRot="1" noChangeAspect="1" noChangeArrowheads="1" noTextEdit="1"/>
          </p:cNvSpPr>
          <p:nvPr>
            <p:ph type="sldImg"/>
          </p:nvPr>
        </p:nvSpPr>
        <p:spPr>
          <a:xfrm>
            <a:off x="990600" y="768350"/>
            <a:ext cx="5118100" cy="3838575"/>
          </a:xfrm>
          <a:ln/>
        </p:spPr>
      </p:sp>
      <p:sp>
        <p:nvSpPr>
          <p:cNvPr id="530435" name="Rectangle 3"/>
          <p:cNvSpPr>
            <a:spLocks noGrp="1" noChangeArrowheads="1"/>
          </p:cNvSpPr>
          <p:nvPr>
            <p:ph type="body" idx="1"/>
          </p:nvPr>
        </p:nvSpPr>
        <p:spPr>
          <a:xfrm>
            <a:off x="709613" y="4862513"/>
            <a:ext cx="5680075" cy="4603750"/>
          </a:xfrm>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9D29FB4-3EFA-4EA1-8E33-3157DFF0C5F1}" type="slidenum">
              <a:rPr lang="en-US"/>
              <a:pPr/>
              <a:t>10</a:t>
            </a:fld>
            <a:endParaRPr lang="en-US"/>
          </a:p>
        </p:txBody>
      </p:sp>
      <p:sp>
        <p:nvSpPr>
          <p:cNvPr id="532482" name="Rectangle 2"/>
          <p:cNvSpPr>
            <a:spLocks noGrp="1" noRot="1" noChangeAspect="1" noChangeArrowheads="1" noTextEdit="1"/>
          </p:cNvSpPr>
          <p:nvPr>
            <p:ph type="sldImg"/>
          </p:nvPr>
        </p:nvSpPr>
        <p:spPr>
          <a:xfrm>
            <a:off x="990600" y="768350"/>
            <a:ext cx="5118100" cy="3838575"/>
          </a:xfrm>
          <a:ln/>
        </p:spPr>
      </p:sp>
      <p:sp>
        <p:nvSpPr>
          <p:cNvPr id="532483" name="Rectangle 3"/>
          <p:cNvSpPr>
            <a:spLocks noGrp="1" noChangeArrowheads="1"/>
          </p:cNvSpPr>
          <p:nvPr>
            <p:ph type="body" idx="1"/>
          </p:nvPr>
        </p:nvSpPr>
        <p:spPr>
          <a:xfrm>
            <a:off x="709613" y="4862513"/>
            <a:ext cx="5680075" cy="4603750"/>
          </a:xfrm>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9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10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11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12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13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14 Conector recto"/>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15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7" name="Picture 4"/>
          <p:cNvPicPr>
            <a:picLocks noChangeAspect="1" noChangeArrowheads="1"/>
          </p:cNvPicPr>
          <p:nvPr/>
        </p:nvPicPr>
        <p:blipFill>
          <a:blip r:embed="rId2" cstate="print"/>
          <a:srcRect/>
          <a:stretch>
            <a:fillRect/>
          </a:stretch>
        </p:blipFill>
        <p:spPr bwMode="auto">
          <a:xfrm>
            <a:off x="3563938" y="981075"/>
            <a:ext cx="2555875" cy="698500"/>
          </a:xfrm>
          <a:prstGeom prst="rect">
            <a:avLst/>
          </a:prstGeom>
          <a:noFill/>
          <a:ln w="12700">
            <a:noFill/>
            <a:miter lim="800000"/>
            <a:headEnd type="none" w="sm" len="sm"/>
            <a:tailEnd type="none" w="sm" len="sm"/>
          </a:ln>
        </p:spPr>
      </p:pic>
      <p:sp>
        <p:nvSpPr>
          <p:cNvPr id="8" name="7 Título"/>
          <p:cNvSpPr>
            <a:spLocks noGrp="1"/>
          </p:cNvSpPr>
          <p:nvPr>
            <p:ph type="ctrTitle"/>
          </p:nvPr>
        </p:nvSpPr>
        <p:spPr>
          <a:xfrm>
            <a:off x="2286000" y="3124200"/>
            <a:ext cx="6172200" cy="1894362"/>
          </a:xfrm>
        </p:spPr>
        <p:txBody>
          <a:bodyPr/>
          <a:lstStyle>
            <a:lvl1pPr>
              <a:defRPr b="1"/>
            </a:lvl1pPr>
          </a:lstStyle>
          <a:p>
            <a:r>
              <a:rPr lang="es-ES"/>
              <a:t>Haga clic para modificar el estilo de título del patrón</a:t>
            </a:r>
            <a:endParaRPr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endParaRPr lang="en-US"/>
          </a:p>
        </p:txBody>
      </p:sp>
      <p:sp>
        <p:nvSpPr>
          <p:cNvPr id="18" name="28 Marcador de número de diapositiva"/>
          <p:cNvSpPr>
            <a:spLocks noGrp="1"/>
          </p:cNvSpPr>
          <p:nvPr>
            <p:ph type="sldNum" sz="quarter" idx="10"/>
          </p:nvPr>
        </p:nvSpPr>
        <p:spPr bwMode="auto">
          <a:xfrm>
            <a:off x="1325563" y="4929188"/>
            <a:ext cx="609600" cy="517525"/>
          </a:xfrm>
        </p:spPr>
        <p:txBody>
          <a:bodyPr/>
          <a:lstStyle>
            <a:lvl1pPr>
              <a:defRPr/>
            </a:lvl1pPr>
          </a:lstStyle>
          <a:p>
            <a:pPr>
              <a:defRPr/>
            </a:pPr>
            <a:fld id="{8F1CD9A4-CBC9-4DAF-8E18-79E405B0394C}"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8" name="7 Marcador de contenido"/>
          <p:cNvSpPr>
            <a:spLocks noGrp="1"/>
          </p:cNvSpPr>
          <p:nvPr>
            <p:ph sz="quarter" idx="1"/>
          </p:nvPr>
        </p:nvSpPr>
        <p:spPr>
          <a:xfrm>
            <a:off x="457200" y="1600200"/>
            <a:ext cx="7467600" cy="4873752"/>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8 Marcador de número de diapositiva"/>
          <p:cNvSpPr>
            <a:spLocks noGrp="1"/>
          </p:cNvSpPr>
          <p:nvPr>
            <p:ph type="sldNum" sz="quarter" idx="10"/>
          </p:nvPr>
        </p:nvSpPr>
        <p:spPr/>
        <p:txBody>
          <a:bodyPr rtlCol="0"/>
          <a:lstStyle>
            <a:lvl1pPr>
              <a:defRPr/>
            </a:lvl1pPr>
          </a:lstStyle>
          <a:p>
            <a:pPr>
              <a:defRPr/>
            </a:pPr>
            <a:fld id="{5DBA944B-8862-40AA-8ED6-54ADB4EADEA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9" name="8 Marcador de contenido"/>
          <p:cNvSpPr>
            <a:spLocks noGrp="1"/>
          </p:cNvSpPr>
          <p:nvPr>
            <p:ph sz="quarter" idx="1"/>
          </p:nvPr>
        </p:nvSpPr>
        <p:spPr>
          <a:xfrm>
            <a:off x="457200" y="1600200"/>
            <a:ext cx="36576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10 Marcador de contenido"/>
          <p:cNvSpPr>
            <a:spLocks noGrp="1"/>
          </p:cNvSpPr>
          <p:nvPr>
            <p:ph sz="quarter" idx="2"/>
          </p:nvPr>
        </p:nvSpPr>
        <p:spPr>
          <a:xfrm>
            <a:off x="4270248" y="1600200"/>
            <a:ext cx="36576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22 Marcador de número de diapositiva"/>
          <p:cNvSpPr>
            <a:spLocks noGrp="1"/>
          </p:cNvSpPr>
          <p:nvPr>
            <p:ph type="sldNum" sz="quarter" idx="10"/>
          </p:nvPr>
        </p:nvSpPr>
        <p:spPr/>
        <p:txBody>
          <a:bodyPr/>
          <a:lstStyle>
            <a:lvl1pPr>
              <a:defRPr/>
            </a:lvl1pPr>
          </a:lstStyle>
          <a:p>
            <a:pPr>
              <a:defRPr/>
            </a:pPr>
            <a:fld id="{B64D6C62-1D92-47D8-A167-0C0A4AD243A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lstStyle>
            <a:lvl1pPr>
              <a:defRPr/>
            </a:lvl1pPr>
          </a:lstStyle>
          <a:p>
            <a:r>
              <a:rPr lang="es-ES"/>
              <a:t>Haga clic para modificar el estilo de título del patrón</a:t>
            </a:r>
            <a:endParaRPr lang="en-US"/>
          </a:p>
        </p:txBody>
      </p:sp>
      <p:sp>
        <p:nvSpPr>
          <p:cNvPr id="11" name="10 Marcador de contenido"/>
          <p:cNvSpPr>
            <a:spLocks noGrp="1"/>
          </p:cNvSpPr>
          <p:nvPr>
            <p:ph sz="quarter" idx="2"/>
          </p:nvPr>
        </p:nvSpPr>
        <p:spPr>
          <a:xfrm>
            <a:off x="457200" y="2362200"/>
            <a:ext cx="36576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3" name="12 Marcador de contenido"/>
          <p:cNvSpPr>
            <a:spLocks noGrp="1"/>
          </p:cNvSpPr>
          <p:nvPr>
            <p:ph sz="quarter" idx="4"/>
          </p:nvPr>
        </p:nvSpPr>
        <p:spPr>
          <a:xfrm>
            <a:off x="4371975" y="2362200"/>
            <a:ext cx="36576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7" name="22 Marcador de número de diapositiva"/>
          <p:cNvSpPr>
            <a:spLocks noGrp="1"/>
          </p:cNvSpPr>
          <p:nvPr>
            <p:ph type="sldNum" sz="quarter" idx="10"/>
          </p:nvPr>
        </p:nvSpPr>
        <p:spPr/>
        <p:txBody>
          <a:bodyPr/>
          <a:lstStyle>
            <a:lvl1pPr>
              <a:defRPr/>
            </a:lvl1pPr>
          </a:lstStyle>
          <a:p>
            <a:pPr>
              <a:defRPr/>
            </a:pPr>
            <a:fld id="{F6A9D847-0469-4F2A-B5CB-25042EA86B4B}"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6 Marcador de número de diapositiva"/>
          <p:cNvSpPr>
            <a:spLocks noGrp="1"/>
          </p:cNvSpPr>
          <p:nvPr>
            <p:ph type="sldNum" sz="quarter" idx="10"/>
          </p:nvPr>
        </p:nvSpPr>
        <p:spPr/>
        <p:txBody>
          <a:bodyPr rtlCol="0"/>
          <a:lstStyle>
            <a:lvl1pPr>
              <a:defRPr/>
            </a:lvl1pPr>
          </a:lstStyle>
          <a:p>
            <a:pPr>
              <a:defRPr/>
            </a:pPr>
            <a:fld id="{E497D008-1F53-445E-A80F-F7B2EB1EC60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22 Marcador de número de diapositiva"/>
          <p:cNvSpPr>
            <a:spLocks noGrp="1"/>
          </p:cNvSpPr>
          <p:nvPr>
            <p:ph type="sldNum" sz="quarter" idx="10"/>
          </p:nvPr>
        </p:nvSpPr>
        <p:spPr/>
        <p:txBody>
          <a:bodyPr/>
          <a:lstStyle>
            <a:lvl1pPr>
              <a:defRPr/>
            </a:lvl1pPr>
          </a:lstStyle>
          <a:p>
            <a:pPr>
              <a:defRPr/>
            </a:pPr>
            <a:fld id="{B02EE166-FE50-421B-AEF4-D4DC954C8A2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59700" cy="679450"/>
          </a:xfrm>
        </p:spPr>
        <p:txBody>
          <a:bodyPr/>
          <a:lstStyle/>
          <a:p>
            <a:r>
              <a:rPr lang="en-US"/>
              <a:t>Click to edit Master title style</a:t>
            </a:r>
            <a:endParaRPr lang="en-GB"/>
          </a:p>
        </p:txBody>
      </p:sp>
      <p:sp>
        <p:nvSpPr>
          <p:cNvPr id="3" name="SmartArt Placeholder 2"/>
          <p:cNvSpPr>
            <a:spLocks noGrp="1"/>
          </p:cNvSpPr>
          <p:nvPr>
            <p:ph type="dgm" idx="1"/>
          </p:nvPr>
        </p:nvSpPr>
        <p:spPr>
          <a:xfrm>
            <a:off x="685800" y="1752600"/>
            <a:ext cx="7772400" cy="4343400"/>
          </a:xfrm>
        </p:spPr>
        <p:txBody>
          <a:bodyPr/>
          <a:lstStyle/>
          <a:p>
            <a:pPr lvl="0"/>
            <a:endParaRPr lang="en-GB"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r>
              <a:rPr lang="en-US"/>
              <a:t>Garicano </a:t>
            </a:r>
          </a:p>
          <a:p>
            <a:pPr>
              <a:defRPr/>
            </a:pPr>
            <a:r>
              <a:rPr lang="en-US"/>
              <a:t>Week 9</a:t>
            </a:r>
          </a:p>
        </p:txBody>
      </p:sp>
      <p:sp>
        <p:nvSpPr>
          <p:cNvPr id="5" name="Rectangle 5"/>
          <p:cNvSpPr>
            <a:spLocks noGrp="1" noChangeArrowheads="1"/>
          </p:cNvSpPr>
          <p:nvPr>
            <p:ph type="sldNum" sz="quarter" idx="11"/>
          </p:nvPr>
        </p:nvSpPr>
        <p:spPr>
          <a:ln/>
        </p:spPr>
        <p:txBody>
          <a:bodyPr/>
          <a:lstStyle>
            <a:lvl1pPr>
              <a:defRPr/>
            </a:lvl1pPr>
          </a:lstStyle>
          <a:p>
            <a:pPr>
              <a:defRPr/>
            </a:pPr>
            <a:fld id="{B79F57EB-87CE-4ECC-9B25-A6A94204B275}" type="slidenum">
              <a:rPr lang="en-US"/>
              <a:pPr>
                <a:defRPr/>
              </a:pPr>
              <a:t>‹#›</a:t>
            </a:fld>
            <a:endParaRPr lang="en-US"/>
          </a:p>
        </p:txBody>
      </p:sp>
    </p:spTree>
    <p:extLst>
      <p:ext uri="{BB962C8B-B14F-4D97-AF65-F5344CB8AC3E}">
        <p14:creationId xmlns:p14="http://schemas.microsoft.com/office/powerpoint/2010/main" val="6074079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lang="es-ES"/>
              <a:t>Haga clic para modificar el estilo de título del patrón</a:t>
            </a:r>
            <a:endParaRPr lang="en-US"/>
          </a:p>
        </p:txBody>
      </p:sp>
      <p:sp>
        <p:nvSpPr>
          <p:cNvPr id="2052" name="12 Marcador de texto"/>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3" name="22 Marcador de número de diapositiva"/>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282DB3DC-73E2-4131-B518-E557F4D6F257}" type="slidenum">
              <a:rPr lang="en-US"/>
              <a:pPr>
                <a:defRPr/>
              </a:pPr>
              <a:t>‹#›</a:t>
            </a:fld>
            <a:endParaRPr lang="en-US" dirty="0"/>
          </a:p>
        </p:txBody>
      </p:sp>
      <p:pic>
        <p:nvPicPr>
          <p:cNvPr id="2058" name="Picture 4"/>
          <p:cNvPicPr>
            <a:picLocks noChangeAspect="1" noChangeArrowheads="1"/>
          </p:cNvPicPr>
          <p:nvPr/>
        </p:nvPicPr>
        <p:blipFill>
          <a:blip r:embed="rId9" cstate="print"/>
          <a:srcRect/>
          <a:stretch>
            <a:fillRect/>
          </a:stretch>
        </p:blipFill>
        <p:spPr bwMode="auto">
          <a:xfrm>
            <a:off x="7596188" y="6434138"/>
            <a:ext cx="1547812" cy="423862"/>
          </a:xfrm>
          <a:prstGeom prst="rect">
            <a:avLst/>
          </a:prstGeom>
          <a:noFill/>
          <a:ln w="12700">
            <a:noFill/>
            <a:miter lim="800000"/>
            <a:headEnd type="none" w="sm" len="sm"/>
            <a:tailEnd type="none" w="sm" len="sm"/>
          </a:ln>
        </p:spPr>
      </p:pic>
    </p:spTree>
  </p:cSld>
  <p:clrMap bg1="lt1" tx1="dk1" bg2="lt2" tx2="dk2" accent1="accent1" accent2="accent2" accent3="accent3" accent4="accent4" accent5="accent5" accent6="accent6" hlink="hlink" folHlink="folHlink"/>
  <p:sldLayoutIdLst>
    <p:sldLayoutId id="2147483918" r:id="rId1"/>
    <p:sldLayoutId id="2147483919" r:id="rId2"/>
    <p:sldLayoutId id="2147483915" r:id="rId3"/>
    <p:sldLayoutId id="2147483916" r:id="rId4"/>
    <p:sldLayoutId id="2147483920" r:id="rId5"/>
    <p:sldLayoutId id="2147483917" r:id="rId6"/>
    <p:sldLayoutId id="2147483921" r:id="rId7"/>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pitchFamily="34" charset="0"/>
        </a:defRPr>
      </a:lvl2pPr>
      <a:lvl3pPr algn="l" rtl="0" eaLnBrk="0" fontAlgn="base" hangingPunct="0">
        <a:spcBef>
          <a:spcPct val="0"/>
        </a:spcBef>
        <a:spcAft>
          <a:spcPct val="0"/>
        </a:spcAft>
        <a:defRPr sz="3000">
          <a:solidFill>
            <a:schemeClr val="tx2"/>
          </a:solidFill>
          <a:latin typeface="Arial" pitchFamily="34" charset="0"/>
        </a:defRPr>
      </a:lvl3pPr>
      <a:lvl4pPr algn="l" rtl="0" eaLnBrk="0" fontAlgn="base" hangingPunct="0">
        <a:spcBef>
          <a:spcPct val="0"/>
        </a:spcBef>
        <a:spcAft>
          <a:spcPct val="0"/>
        </a:spcAft>
        <a:defRPr sz="3000">
          <a:solidFill>
            <a:schemeClr val="tx2"/>
          </a:solidFill>
          <a:latin typeface="Arial" pitchFamily="34" charset="0"/>
        </a:defRPr>
      </a:lvl4pPr>
      <a:lvl5pPr algn="l" rtl="0" eaLnBrk="0" fontAlgn="base" hangingPunct="0">
        <a:spcBef>
          <a:spcPct val="0"/>
        </a:spcBef>
        <a:spcAft>
          <a:spcPct val="0"/>
        </a:spcAft>
        <a:defRPr sz="3000">
          <a:solidFill>
            <a:schemeClr val="tx2"/>
          </a:solidFill>
          <a:latin typeface="Arial" pitchFamily="34" charset="0"/>
        </a:defRPr>
      </a:lvl5pPr>
      <a:lvl6pPr marL="457200" algn="l" rtl="0" fontAlgn="base">
        <a:spcBef>
          <a:spcPct val="0"/>
        </a:spcBef>
        <a:spcAft>
          <a:spcPct val="0"/>
        </a:spcAft>
        <a:defRPr sz="3000">
          <a:solidFill>
            <a:schemeClr val="tx2"/>
          </a:solidFill>
          <a:latin typeface="Century Schoolbook"/>
        </a:defRPr>
      </a:lvl6pPr>
      <a:lvl7pPr marL="914400" algn="l" rtl="0" fontAlgn="base">
        <a:spcBef>
          <a:spcPct val="0"/>
        </a:spcBef>
        <a:spcAft>
          <a:spcPct val="0"/>
        </a:spcAft>
        <a:defRPr sz="3000">
          <a:solidFill>
            <a:schemeClr val="tx2"/>
          </a:solidFill>
          <a:latin typeface="Century Schoolbook"/>
        </a:defRPr>
      </a:lvl7pPr>
      <a:lvl8pPr marL="1371600" algn="l" rtl="0" fontAlgn="base">
        <a:spcBef>
          <a:spcPct val="0"/>
        </a:spcBef>
        <a:spcAft>
          <a:spcPct val="0"/>
        </a:spcAft>
        <a:defRPr sz="3000">
          <a:solidFill>
            <a:schemeClr val="tx2"/>
          </a:solidFill>
          <a:latin typeface="Century Schoolbook"/>
        </a:defRPr>
      </a:lvl8pPr>
      <a:lvl9pPr marL="1828800" algn="l" rtl="0" fontAlgn="base">
        <a:spcBef>
          <a:spcPct val="0"/>
        </a:spcBef>
        <a:spcAft>
          <a:spcPct val="0"/>
        </a:spcAft>
        <a:defRPr sz="3000">
          <a:solidFill>
            <a:schemeClr val="tx2"/>
          </a:solidFill>
          <a:latin typeface="Century Schoolbook"/>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143000" y="4114800"/>
            <a:ext cx="6934200" cy="1905000"/>
          </a:xfrm>
          <a:prstGeom prst="rect">
            <a:avLst/>
          </a:prstGeom>
          <a:noFill/>
          <a:ln w="9525">
            <a:noFill/>
            <a:miter lim="800000"/>
            <a:headEnd/>
            <a:tailEnd/>
          </a:ln>
        </p:spPr>
        <p:txBody>
          <a:bodyPr lIns="92075" tIns="46038" rIns="92075" bIns="46038"/>
          <a:lstStyle/>
          <a:p>
            <a:pPr marL="342900" indent="-342900">
              <a:spcBef>
                <a:spcPct val="20000"/>
              </a:spcBef>
              <a:buClr>
                <a:schemeClr val="tx1"/>
              </a:buClr>
              <a:buSzPct val="75000"/>
              <a:buFont typeface="Monotype Sorts" pitchFamily="2" charset="2"/>
              <a:buNone/>
            </a:pPr>
            <a:endParaRPr lang="en-US" sz="3200"/>
          </a:p>
        </p:txBody>
      </p:sp>
      <p:sp>
        <p:nvSpPr>
          <p:cNvPr id="7171" name="Rectangle 3"/>
          <p:cNvSpPr>
            <a:spLocks noChangeArrowheads="1"/>
          </p:cNvSpPr>
          <p:nvPr/>
        </p:nvSpPr>
        <p:spPr bwMode="auto">
          <a:xfrm>
            <a:off x="685800" y="2286000"/>
            <a:ext cx="7772400" cy="1143000"/>
          </a:xfrm>
          <a:prstGeom prst="rect">
            <a:avLst/>
          </a:prstGeom>
          <a:noFill/>
          <a:ln w="9525">
            <a:noFill/>
            <a:miter lim="800000"/>
            <a:headEnd/>
            <a:tailEnd/>
          </a:ln>
        </p:spPr>
        <p:txBody>
          <a:bodyPr lIns="92075" tIns="46038" rIns="92075" bIns="46038" anchor="ctr"/>
          <a:lstStyle/>
          <a:p>
            <a:pPr algn="ctr"/>
            <a:endParaRPr lang="en-US" sz="4400">
              <a:solidFill>
                <a:srgbClr val="FFFF00"/>
              </a:solidFill>
            </a:endParaRPr>
          </a:p>
        </p:txBody>
      </p:sp>
      <p:sp>
        <p:nvSpPr>
          <p:cNvPr id="7174" name="5 Subtítulo"/>
          <p:cNvSpPr>
            <a:spLocks noGrp="1"/>
          </p:cNvSpPr>
          <p:nvPr>
            <p:ph type="subTitle" idx="1"/>
          </p:nvPr>
        </p:nvSpPr>
        <p:spPr>
          <a:xfrm>
            <a:off x="2286000" y="5003800"/>
            <a:ext cx="6172200" cy="1371600"/>
          </a:xfrm>
        </p:spPr>
        <p:txBody>
          <a:bodyPr/>
          <a:lstStyle/>
          <a:p>
            <a:r>
              <a:rPr lang="en-US" b="0">
                <a:solidFill>
                  <a:schemeClr val="tx1"/>
                </a:solidFill>
              </a:rPr>
              <a:t>Competitive Strategy</a:t>
            </a:r>
          </a:p>
          <a:p>
            <a:r>
              <a:rPr lang="en-US" b="0"/>
              <a:t>Luis Garicano</a:t>
            </a:r>
            <a:br>
              <a:rPr lang="en-US" b="0"/>
            </a:br>
            <a:endParaRPr lang="en-US" b="0">
              <a:solidFill>
                <a:schemeClr val="tx1"/>
              </a:solidFill>
            </a:endParaRPr>
          </a:p>
          <a:p>
            <a:endParaRPr lang="en-US"/>
          </a:p>
        </p:txBody>
      </p:sp>
      <p:sp>
        <p:nvSpPr>
          <p:cNvPr id="9" name="Rectangle 2"/>
          <p:cNvSpPr>
            <a:spLocks noGrp="1" noChangeArrowheads="1"/>
          </p:cNvSpPr>
          <p:nvPr>
            <p:ph type="ctrTitle"/>
          </p:nvPr>
        </p:nvSpPr>
        <p:spPr bwMode="auto">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buSzPct val="75000"/>
              <a:buFont typeface="Monotype Sorts" pitchFamily="2" charset="2"/>
              <a:buNone/>
            </a:pPr>
            <a:r>
              <a:rPr lang="en-US" sz="2400"/>
              <a:t>Session </a:t>
            </a:r>
            <a:r>
              <a:rPr lang="en-US" sz="2400" dirty="0"/>
              <a:t>8</a:t>
            </a:r>
            <a:r>
              <a:rPr lang="en-US" sz="2400"/>
              <a:t>. </a:t>
            </a:r>
            <a:r>
              <a:rPr lang="en-US" sz="2400" dirty="0"/>
              <a:t>Corporate strategy: Scope  and Diversification</a:t>
            </a:r>
            <a:br>
              <a:rPr lang="en-US" sz="2400" dirty="0"/>
            </a:br>
            <a:r>
              <a:rPr lang="en-US" sz="2400" dirty="0"/>
              <a:t>Newell</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9" name="Rectangle 3"/>
          <p:cNvSpPr>
            <a:spLocks noGrp="1" noChangeArrowheads="1"/>
          </p:cNvSpPr>
          <p:nvPr>
            <p:ph type="body" idx="1"/>
          </p:nvPr>
        </p:nvSpPr>
        <p:spPr/>
        <p:txBody>
          <a:bodyPr/>
          <a:lstStyle/>
          <a:p>
            <a:r>
              <a:rPr lang="en-US"/>
              <a:t>Revenue synergies</a:t>
            </a:r>
          </a:p>
          <a:p>
            <a:pPr lvl="1"/>
            <a:r>
              <a:rPr lang="en-US"/>
              <a:t>Share customer base (e.g. cross-selling)</a:t>
            </a:r>
          </a:p>
          <a:p>
            <a:pPr lvl="1"/>
            <a:r>
              <a:rPr lang="en-US"/>
              <a:t>Share brand name </a:t>
            </a:r>
          </a:p>
          <a:p>
            <a:pPr lvl="1"/>
            <a:endParaRPr lang="en-US"/>
          </a:p>
          <a:p>
            <a:r>
              <a:rPr lang="en-US"/>
              <a:t>Revenue synergies often elusive, very hard to realize in practice…  </a:t>
            </a:r>
          </a:p>
          <a:p>
            <a:pPr lvl="1"/>
            <a:r>
              <a:rPr lang="en-US"/>
              <a:t> …. as seen in HP-Compaq merger; AOL-Time Warner merger</a:t>
            </a:r>
          </a:p>
          <a:p>
            <a:pPr lvl="1"/>
            <a:endParaRPr lang="en-US" dirty="0"/>
          </a:p>
        </p:txBody>
      </p:sp>
      <p:sp>
        <p:nvSpPr>
          <p:cNvPr id="4" name="3 Marcador de fecha"/>
          <p:cNvSpPr>
            <a:spLocks noGrp="1"/>
          </p:cNvSpPr>
          <p:nvPr>
            <p:ph type="dt" sz="half" idx="10"/>
          </p:nvPr>
        </p:nvSpPr>
        <p:spPr/>
        <p:txBody>
          <a:bodyPr/>
          <a:lstStyle/>
          <a:p>
            <a:fld id="{633CDCA0-BA2D-413F-A487-E97429B87DFC}" type="slidenum">
              <a:rPr lang="en-US" smtClean="0"/>
              <a:pPr/>
              <a:t>10</a:t>
            </a:fld>
            <a:endParaRPr lang="en-US"/>
          </a:p>
        </p:txBody>
      </p:sp>
      <p:sp>
        <p:nvSpPr>
          <p:cNvPr id="8" name="6 Título"/>
          <p:cNvSpPr>
            <a:spLocks noGrp="1"/>
          </p:cNvSpPr>
          <p:nvPr>
            <p:ph type="title"/>
          </p:nvPr>
        </p:nvSpPr>
        <p:spPr>
          <a:xfrm>
            <a:off x="539552" y="332656"/>
            <a:ext cx="7467600" cy="1143000"/>
          </a:xfrm>
        </p:spPr>
        <p:txBody>
          <a:bodyPr/>
          <a:lstStyle/>
          <a:p>
            <a:r>
              <a:rPr lang="en-US" dirty="0"/>
              <a:t>Economics of scale and scope (III)</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6 Título"/>
          <p:cNvSpPr>
            <a:spLocks noGrp="1"/>
          </p:cNvSpPr>
          <p:nvPr>
            <p:ph type="title"/>
          </p:nvPr>
        </p:nvSpPr>
        <p:spPr/>
        <p:txBody>
          <a:bodyPr/>
          <a:lstStyle/>
          <a:p>
            <a:r>
              <a:rPr lang="en-US"/>
              <a:t>Economics of scale and scope (IV)</a:t>
            </a:r>
            <a:endParaRPr lang="en-US" dirty="0"/>
          </a:p>
        </p:txBody>
      </p:sp>
      <p:sp>
        <p:nvSpPr>
          <p:cNvPr id="533507" name="Rectangle 3"/>
          <p:cNvSpPr>
            <a:spLocks noGrp="1" noChangeArrowheads="1"/>
          </p:cNvSpPr>
          <p:nvPr>
            <p:ph type="body" idx="1"/>
          </p:nvPr>
        </p:nvSpPr>
        <p:spPr/>
        <p:txBody>
          <a:bodyPr/>
          <a:lstStyle/>
          <a:p>
            <a:r>
              <a:rPr lang="en-US"/>
              <a:t>Knowledge synergies: ‘Sharing’ is often easier said than done. How do you share knowledge?</a:t>
            </a:r>
          </a:p>
          <a:p>
            <a:pPr lvl="1"/>
            <a:r>
              <a:rPr lang="en-US"/>
              <a:t>Marketing knowledge</a:t>
            </a:r>
          </a:p>
          <a:p>
            <a:pPr lvl="1"/>
            <a:r>
              <a:rPr lang="en-US"/>
              <a:t>Technical know-how</a:t>
            </a:r>
          </a:p>
          <a:p>
            <a:pPr lvl="1"/>
            <a:endParaRPr lang="en-US" dirty="0"/>
          </a:p>
        </p:txBody>
      </p:sp>
      <p:sp>
        <p:nvSpPr>
          <p:cNvPr id="4" name="3 Marcador de fecha"/>
          <p:cNvSpPr>
            <a:spLocks noGrp="1"/>
          </p:cNvSpPr>
          <p:nvPr>
            <p:ph type="dt" sz="half" idx="10"/>
          </p:nvPr>
        </p:nvSpPr>
        <p:spPr/>
        <p:txBody>
          <a:bodyPr/>
          <a:lstStyle/>
          <a:p>
            <a:fld id="{A3840E30-03F3-4E61-91CE-4C15A401C4D8}" type="slidenum">
              <a:rPr lang="en-US" smtClean="0"/>
              <a:pPr/>
              <a:t>11</a:t>
            </a:fld>
            <a:endParaRPr lang="en-US"/>
          </a:p>
        </p:txBody>
      </p:sp>
      <p:sp>
        <p:nvSpPr>
          <p:cNvPr id="533506" name="Rectangle 2"/>
          <p:cNvSpPr>
            <a:spLocks noChangeArrowheads="1"/>
          </p:cNvSpPr>
          <p:nvPr/>
        </p:nvSpPr>
        <p:spPr bwMode="auto">
          <a:xfrm>
            <a:off x="685800" y="0"/>
            <a:ext cx="7772400" cy="1219200"/>
          </a:xfrm>
          <a:prstGeom prst="rect">
            <a:avLst/>
          </a:prstGeom>
          <a:noFill/>
          <a:ln w="9525">
            <a:noFill/>
            <a:miter lim="800000"/>
            <a:headEnd/>
            <a:tailEnd/>
          </a:ln>
          <a:effectLst/>
        </p:spPr>
        <p:txBody>
          <a:bodyPr anchor="ctr"/>
          <a:lstStyle/>
          <a:p>
            <a:pPr algn="l"/>
            <a:br>
              <a:rPr lang="en-US" sz="1600" dirty="0">
                <a:solidFill>
                  <a:schemeClr val="tx2"/>
                </a:solidFill>
              </a:rPr>
            </a:br>
            <a:endParaRPr lang="en-US" dirty="0">
              <a:solidFill>
                <a:schemeClr val="tx2"/>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dirty="0"/>
              <a:t>Identifying Economies of Scope: understanding firms capabilities</a:t>
            </a:r>
          </a:p>
        </p:txBody>
      </p:sp>
      <p:sp>
        <p:nvSpPr>
          <p:cNvPr id="449539" name="Rectangle 3"/>
          <p:cNvSpPr>
            <a:spLocks noGrp="1" noChangeArrowheads="1"/>
          </p:cNvSpPr>
          <p:nvPr>
            <p:ph type="body" idx="1"/>
          </p:nvPr>
        </p:nvSpPr>
        <p:spPr/>
        <p:txBody>
          <a:bodyPr/>
          <a:lstStyle/>
          <a:p>
            <a:r>
              <a:rPr lang="en-US"/>
              <a:t>Why do some firms have a cost or WTP advantage? </a:t>
            </a:r>
          </a:p>
          <a:p>
            <a:pPr lvl="1"/>
            <a:r>
              <a:rPr lang="en-US"/>
              <a:t>Firms differ in fundamental ways because each firm possesses unique capabilities</a:t>
            </a:r>
          </a:p>
          <a:p>
            <a:pPr lvl="1"/>
            <a:r>
              <a:rPr lang="en-US"/>
              <a:t>A firm’s choice of strategy is constrained by its current capabilities and the speed at which it can acquire or accumulate new capabilities</a:t>
            </a:r>
          </a:p>
          <a:p>
            <a:pPr lvl="1"/>
            <a:endParaRPr lang="en-US"/>
          </a:p>
          <a:p>
            <a:endParaRPr lang="en-US" dirty="0"/>
          </a:p>
        </p:txBody>
      </p:sp>
      <p:sp>
        <p:nvSpPr>
          <p:cNvPr id="4" name="3 Marcador de fecha"/>
          <p:cNvSpPr>
            <a:spLocks noGrp="1"/>
          </p:cNvSpPr>
          <p:nvPr>
            <p:ph type="dt" sz="half" idx="10"/>
          </p:nvPr>
        </p:nvSpPr>
        <p:spPr/>
        <p:txBody>
          <a:bodyPr/>
          <a:lstStyle/>
          <a:p>
            <a:fld id="{DA29D936-94C8-4D66-B8FC-0076F4D32611}" type="slidenum">
              <a:rPr lang="en-US" smtClean="0"/>
              <a:pPr/>
              <a:t>12</a:t>
            </a:fld>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D51ED3A8-F448-4BEA-8330-1C795E1FA370}" type="slidenum">
              <a:rPr lang="en-US"/>
              <a:pPr/>
              <a:t>13</a:t>
            </a:fld>
            <a:endParaRPr lang="en-US"/>
          </a:p>
        </p:txBody>
      </p:sp>
      <p:sp>
        <p:nvSpPr>
          <p:cNvPr id="555010" name="Rectangle 2"/>
          <p:cNvSpPr>
            <a:spLocks noGrp="1" noChangeArrowheads="1"/>
          </p:cNvSpPr>
          <p:nvPr>
            <p:ph type="title"/>
          </p:nvPr>
        </p:nvSpPr>
        <p:spPr/>
        <p:txBody>
          <a:bodyPr/>
          <a:lstStyle/>
          <a:p>
            <a:r>
              <a:rPr lang="en-US"/>
              <a:t>Capabilities of firm:</a:t>
            </a:r>
          </a:p>
        </p:txBody>
      </p:sp>
      <p:sp>
        <p:nvSpPr>
          <p:cNvPr id="555012" name="Text Box 4"/>
          <p:cNvSpPr txBox="1">
            <a:spLocks noChangeArrowheads="1"/>
          </p:cNvSpPr>
          <p:nvPr/>
        </p:nvSpPr>
        <p:spPr bwMode="auto">
          <a:xfrm>
            <a:off x="838200" y="1676400"/>
            <a:ext cx="8077200" cy="5181600"/>
          </a:xfrm>
          <a:prstGeom prst="rect">
            <a:avLst/>
          </a:prstGeom>
          <a:noFill/>
          <a:ln w="12700">
            <a:noFill/>
            <a:miter lim="800000"/>
            <a:headEnd type="none" w="sm" len="sm"/>
            <a:tailEnd type="none" w="sm" len="sm"/>
          </a:ln>
          <a:effectLst/>
        </p:spPr>
        <p:txBody>
          <a:bodyPr lIns="0" tIns="0" rIns="0" bIns="0">
            <a:spAutoFit/>
          </a:bodyPr>
          <a:lstStyle/>
          <a:p>
            <a:pPr marL="463550" lvl="1" indent="-349250" algn="l" eaLnBrk="1" hangingPunct="1">
              <a:lnSpc>
                <a:spcPct val="95000"/>
              </a:lnSpc>
              <a:spcAft>
                <a:spcPct val="25000"/>
              </a:spcAft>
              <a:buClr>
                <a:schemeClr val="tx1"/>
              </a:buClr>
              <a:buSzPct val="70000"/>
              <a:buFontTx/>
              <a:buChar char="•"/>
            </a:pPr>
            <a:r>
              <a:rPr lang="en-US" sz="2000">
                <a:latin typeface="Arial" charset="0"/>
              </a:rPr>
              <a:t>Recall: like the ‘firm’s skill’:</a:t>
            </a:r>
          </a:p>
          <a:p>
            <a:pPr lvl="2" algn="l" eaLnBrk="1" hangingPunct="1">
              <a:lnSpc>
                <a:spcPct val="95000"/>
              </a:lnSpc>
              <a:spcAft>
                <a:spcPct val="25000"/>
              </a:spcAft>
              <a:buClr>
                <a:schemeClr val="tx1"/>
              </a:buClr>
              <a:buSzPct val="70000"/>
              <a:buFontTx/>
              <a:buChar char="•"/>
            </a:pPr>
            <a:r>
              <a:rPr lang="en-US" sz="2000">
                <a:latin typeface="Arial" charset="0"/>
              </a:rPr>
              <a:t>  what are we good at? What do we know?</a:t>
            </a:r>
          </a:p>
          <a:p>
            <a:pPr lvl="2" algn="l">
              <a:spcBef>
                <a:spcPct val="20000"/>
              </a:spcBef>
              <a:buFontTx/>
              <a:buChar char="–"/>
            </a:pPr>
            <a:r>
              <a:rPr lang="en-US"/>
              <a:t>Just as human beings differ in what they can do (due to initial endowments and their histories), so do organizations. </a:t>
            </a:r>
          </a:p>
          <a:p>
            <a:pPr lvl="2" algn="l">
              <a:spcBef>
                <a:spcPct val="20000"/>
              </a:spcBef>
              <a:buFontTx/>
              <a:buChar char="–"/>
            </a:pPr>
            <a:r>
              <a:rPr lang="en-US"/>
              <a:t>Must be more than the sum of individual skill</a:t>
            </a:r>
          </a:p>
          <a:p>
            <a:pPr lvl="2" algn="l" eaLnBrk="1" hangingPunct="1">
              <a:lnSpc>
                <a:spcPct val="95000"/>
              </a:lnSpc>
              <a:spcAft>
                <a:spcPct val="25000"/>
              </a:spcAft>
              <a:buClr>
                <a:schemeClr val="tx1"/>
              </a:buClr>
              <a:buSzPct val="70000"/>
              <a:buFontTx/>
              <a:buChar char="•"/>
            </a:pPr>
            <a:endParaRPr lang="en-US" sz="2000">
              <a:latin typeface="Arial" charset="0"/>
            </a:endParaRPr>
          </a:p>
          <a:p>
            <a:pPr marL="463550" lvl="1" indent="-349250" algn="l" eaLnBrk="1" hangingPunct="1">
              <a:lnSpc>
                <a:spcPct val="95000"/>
              </a:lnSpc>
              <a:spcAft>
                <a:spcPct val="25000"/>
              </a:spcAft>
              <a:buClr>
                <a:schemeClr val="tx1"/>
              </a:buClr>
              <a:buSzPct val="70000"/>
              <a:buFontTx/>
              <a:buChar char="•"/>
            </a:pPr>
            <a:endParaRPr lang="en-US" sz="2000">
              <a:latin typeface="Arial" charset="0"/>
            </a:endParaRPr>
          </a:p>
          <a:p>
            <a:pPr marL="463550" lvl="1" indent="-349250" algn="l" eaLnBrk="1" hangingPunct="1">
              <a:lnSpc>
                <a:spcPct val="95000"/>
              </a:lnSpc>
              <a:spcAft>
                <a:spcPct val="25000"/>
              </a:spcAft>
              <a:buClr>
                <a:schemeClr val="tx1"/>
              </a:buClr>
              <a:buSzPct val="70000"/>
              <a:buFontTx/>
              <a:buChar char="•"/>
            </a:pPr>
            <a:r>
              <a:rPr lang="en-US" sz="2000">
                <a:latin typeface="Arial" charset="0"/>
              </a:rPr>
              <a:t>Combination of :</a:t>
            </a:r>
          </a:p>
          <a:p>
            <a:pPr lvl="2" algn="l" eaLnBrk="1" hangingPunct="1">
              <a:lnSpc>
                <a:spcPct val="95000"/>
              </a:lnSpc>
              <a:spcAft>
                <a:spcPct val="25000"/>
              </a:spcAft>
              <a:buClr>
                <a:schemeClr val="tx1"/>
              </a:buClr>
              <a:buSzPct val="70000"/>
              <a:buFontTx/>
              <a:buChar char="•"/>
            </a:pPr>
            <a:r>
              <a:rPr lang="en-US" sz="2000">
                <a:latin typeface="Arial" charset="0"/>
              </a:rPr>
              <a:t> Assets, tangible and intangible</a:t>
            </a:r>
          </a:p>
          <a:p>
            <a:pPr lvl="2" algn="l" eaLnBrk="1" hangingPunct="1">
              <a:lnSpc>
                <a:spcPct val="95000"/>
              </a:lnSpc>
              <a:spcAft>
                <a:spcPct val="25000"/>
              </a:spcAft>
              <a:buClr>
                <a:schemeClr val="tx1"/>
              </a:buClr>
              <a:buSzPct val="70000"/>
              <a:buFontTx/>
              <a:buChar char="•"/>
            </a:pPr>
            <a:r>
              <a:rPr lang="en-US" sz="2000">
                <a:latin typeface="Arial" charset="0"/>
              </a:rPr>
              <a:t> Activities</a:t>
            </a:r>
          </a:p>
          <a:p>
            <a:pPr lvl="2" algn="l" eaLnBrk="1" hangingPunct="1">
              <a:lnSpc>
                <a:spcPct val="95000"/>
              </a:lnSpc>
              <a:spcAft>
                <a:spcPct val="25000"/>
              </a:spcAft>
              <a:buClr>
                <a:schemeClr val="tx1"/>
              </a:buClr>
              <a:buSzPct val="70000"/>
              <a:buFontTx/>
              <a:buChar char="•"/>
            </a:pPr>
            <a:r>
              <a:rPr lang="en-US" sz="2000">
                <a:latin typeface="Arial" charset="0"/>
              </a:rPr>
              <a:t> Organization and process:  PARC</a:t>
            </a:r>
          </a:p>
          <a:p>
            <a:pPr lvl="2" algn="l" eaLnBrk="1" hangingPunct="1">
              <a:lnSpc>
                <a:spcPct val="95000"/>
              </a:lnSpc>
              <a:spcAft>
                <a:spcPct val="25000"/>
              </a:spcAft>
              <a:buClr>
                <a:schemeClr val="tx1"/>
              </a:buClr>
              <a:buSzPct val="70000"/>
              <a:buFontTx/>
              <a:buChar char="•"/>
            </a:pPr>
            <a:endParaRPr lang="en-US" sz="2000">
              <a:latin typeface="Arial" charset="0"/>
            </a:endParaRPr>
          </a:p>
          <a:p>
            <a:pPr marL="463550" lvl="1" indent="-349250" algn="l" eaLnBrk="1" hangingPunct="1">
              <a:lnSpc>
                <a:spcPct val="95000"/>
              </a:lnSpc>
              <a:spcAft>
                <a:spcPct val="25000"/>
              </a:spcAft>
              <a:buClr>
                <a:schemeClr val="tx1"/>
              </a:buClr>
              <a:buSzPct val="70000"/>
              <a:buFontTx/>
              <a:buChar char="•"/>
            </a:pPr>
            <a:endParaRPr lang="en-US" sz="2000">
              <a:latin typeface="Arial"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3 Marcador de fecha"/>
          <p:cNvSpPr>
            <a:spLocks noGrp="1"/>
          </p:cNvSpPr>
          <p:nvPr>
            <p:ph type="dt" sz="half" idx="10"/>
          </p:nvPr>
        </p:nvSpPr>
        <p:spPr/>
        <p:txBody>
          <a:bodyPr/>
          <a:lstStyle/>
          <a:p>
            <a:fld id="{F32AF782-3BBA-4DE6-9AE7-123E4780A2A8}" type="slidenum">
              <a:rPr lang="en-US"/>
              <a:pPr/>
              <a:t>14</a:t>
            </a:fld>
            <a:endParaRPr lang="en-US"/>
          </a:p>
        </p:txBody>
      </p:sp>
      <p:sp>
        <p:nvSpPr>
          <p:cNvPr id="561154" name="Rectangle 2"/>
          <p:cNvSpPr>
            <a:spLocks noGrp="1" noChangeArrowheads="1"/>
          </p:cNvSpPr>
          <p:nvPr>
            <p:ph type="title"/>
          </p:nvPr>
        </p:nvSpPr>
        <p:spPr>
          <a:xfrm>
            <a:off x="990600" y="304800"/>
            <a:ext cx="7759700" cy="679450"/>
          </a:xfrm>
        </p:spPr>
        <p:txBody>
          <a:bodyPr/>
          <a:lstStyle/>
          <a:p>
            <a:r>
              <a:rPr lang="en-US"/>
              <a:t>A general framework</a:t>
            </a:r>
          </a:p>
        </p:txBody>
      </p:sp>
      <p:sp>
        <p:nvSpPr>
          <p:cNvPr id="561156" name="Oval 4"/>
          <p:cNvSpPr>
            <a:spLocks noChangeArrowheads="1"/>
          </p:cNvSpPr>
          <p:nvPr/>
        </p:nvSpPr>
        <p:spPr bwMode="auto">
          <a:xfrm>
            <a:off x="2057400" y="3733800"/>
            <a:ext cx="4572000" cy="2819400"/>
          </a:xfrm>
          <a:prstGeom prst="ellipse">
            <a:avLst/>
          </a:prstGeom>
          <a:noFill/>
          <a:ln w="38100">
            <a:solidFill>
              <a:schemeClr val="tx1"/>
            </a:solidFill>
            <a:round/>
            <a:headEnd type="none" w="sm" len="sm"/>
            <a:tailEnd type="none" w="lg" len="lg"/>
          </a:ln>
          <a:effectLst/>
        </p:spPr>
        <p:txBody>
          <a:bodyPr wrap="none" bIns="777240" anchor="ctr"/>
          <a:lstStyle/>
          <a:p>
            <a:pPr algn="l"/>
            <a:endParaRPr lang="en-GB">
              <a:solidFill>
                <a:schemeClr val="tx2"/>
              </a:solidFill>
              <a:latin typeface="Arial" charset="0"/>
            </a:endParaRPr>
          </a:p>
        </p:txBody>
      </p:sp>
      <p:sp>
        <p:nvSpPr>
          <p:cNvPr id="561157" name="Oval 5"/>
          <p:cNvSpPr>
            <a:spLocks noChangeArrowheads="1"/>
          </p:cNvSpPr>
          <p:nvPr/>
        </p:nvSpPr>
        <p:spPr bwMode="auto">
          <a:xfrm>
            <a:off x="2667000" y="3886200"/>
            <a:ext cx="1524000" cy="1447800"/>
          </a:xfrm>
          <a:prstGeom prst="ellipse">
            <a:avLst/>
          </a:prstGeom>
          <a:noFill/>
          <a:ln w="12700">
            <a:solidFill>
              <a:schemeClr val="tx1"/>
            </a:solidFill>
            <a:round/>
            <a:headEnd type="none" w="sm" len="sm"/>
            <a:tailEnd type="none" w="sm" len="sm"/>
          </a:ln>
          <a:effectLst/>
        </p:spPr>
        <p:txBody>
          <a:bodyPr wrap="none" anchor="ctr"/>
          <a:lstStyle/>
          <a:p>
            <a:r>
              <a:rPr lang="en-US"/>
              <a:t>PARC</a:t>
            </a:r>
          </a:p>
        </p:txBody>
      </p:sp>
      <p:sp>
        <p:nvSpPr>
          <p:cNvPr id="561158" name="Oval 6"/>
          <p:cNvSpPr>
            <a:spLocks noChangeArrowheads="1"/>
          </p:cNvSpPr>
          <p:nvPr/>
        </p:nvSpPr>
        <p:spPr bwMode="auto">
          <a:xfrm>
            <a:off x="3657600" y="5029200"/>
            <a:ext cx="1524000" cy="1447800"/>
          </a:xfrm>
          <a:prstGeom prst="ellipse">
            <a:avLst/>
          </a:prstGeom>
          <a:noFill/>
          <a:ln w="12700">
            <a:solidFill>
              <a:schemeClr val="tx1"/>
            </a:solidFill>
            <a:round/>
            <a:headEnd type="none" w="sm" len="sm"/>
            <a:tailEnd type="none" w="sm" len="sm"/>
          </a:ln>
          <a:effectLst/>
        </p:spPr>
        <p:txBody>
          <a:bodyPr wrap="none" anchor="ctr"/>
          <a:lstStyle/>
          <a:p>
            <a:r>
              <a:rPr lang="en-US"/>
              <a:t>Activities</a:t>
            </a:r>
          </a:p>
        </p:txBody>
      </p:sp>
      <p:sp>
        <p:nvSpPr>
          <p:cNvPr id="561159" name="Oval 7"/>
          <p:cNvSpPr>
            <a:spLocks noChangeArrowheads="1"/>
          </p:cNvSpPr>
          <p:nvPr/>
        </p:nvSpPr>
        <p:spPr bwMode="auto">
          <a:xfrm>
            <a:off x="4114800" y="3810000"/>
            <a:ext cx="1524000" cy="1371600"/>
          </a:xfrm>
          <a:prstGeom prst="ellipse">
            <a:avLst/>
          </a:prstGeom>
          <a:noFill/>
          <a:ln w="12700">
            <a:solidFill>
              <a:schemeClr val="tx1"/>
            </a:solidFill>
            <a:round/>
            <a:headEnd type="none" w="sm" len="sm"/>
            <a:tailEnd type="none" w="sm" len="sm"/>
          </a:ln>
          <a:effectLst/>
        </p:spPr>
        <p:txBody>
          <a:bodyPr wrap="none" anchor="ctr"/>
          <a:lstStyle/>
          <a:p>
            <a:r>
              <a:rPr lang="en-US"/>
              <a:t>Assets</a:t>
            </a:r>
          </a:p>
        </p:txBody>
      </p:sp>
      <p:sp>
        <p:nvSpPr>
          <p:cNvPr id="561160" name="Oval 8"/>
          <p:cNvSpPr>
            <a:spLocks noChangeArrowheads="1"/>
          </p:cNvSpPr>
          <p:nvPr/>
        </p:nvSpPr>
        <p:spPr bwMode="auto">
          <a:xfrm>
            <a:off x="0" y="1295400"/>
            <a:ext cx="2209800" cy="2209800"/>
          </a:xfrm>
          <a:prstGeom prst="ellipse">
            <a:avLst/>
          </a:prstGeom>
          <a:noFill/>
          <a:ln w="12700">
            <a:solidFill>
              <a:schemeClr val="tx1"/>
            </a:solidFill>
            <a:round/>
            <a:headEnd type="none" w="sm" len="sm"/>
            <a:tailEnd type="none" w="sm" len="sm"/>
          </a:ln>
          <a:effectLst/>
        </p:spPr>
        <p:txBody>
          <a:bodyPr wrap="none" anchor="ctr"/>
          <a:lstStyle/>
          <a:p>
            <a:r>
              <a:rPr lang="en-US"/>
              <a:t>Environment</a:t>
            </a:r>
          </a:p>
          <a:p>
            <a:r>
              <a:rPr lang="en-US"/>
              <a:t>(Value Creation </a:t>
            </a:r>
          </a:p>
          <a:p>
            <a:r>
              <a:rPr lang="en-US"/>
              <a:t>and </a:t>
            </a:r>
          </a:p>
          <a:p>
            <a:r>
              <a:rPr lang="en-US"/>
              <a:t>Capture)</a:t>
            </a:r>
          </a:p>
        </p:txBody>
      </p:sp>
      <p:sp>
        <p:nvSpPr>
          <p:cNvPr id="561161" name="Line 9"/>
          <p:cNvSpPr>
            <a:spLocks noChangeShapeType="1"/>
          </p:cNvSpPr>
          <p:nvPr/>
        </p:nvSpPr>
        <p:spPr bwMode="auto">
          <a:xfrm flipV="1">
            <a:off x="2133600" y="2286000"/>
            <a:ext cx="3429000" cy="0"/>
          </a:xfrm>
          <a:prstGeom prst="line">
            <a:avLst/>
          </a:prstGeom>
          <a:noFill/>
          <a:ln w="38100">
            <a:solidFill>
              <a:schemeClr val="accent1"/>
            </a:solidFill>
            <a:round/>
            <a:headEnd type="none" w="sm" len="sm"/>
            <a:tailEnd type="triangle" w="sm" len="sm"/>
          </a:ln>
          <a:effectLst/>
        </p:spPr>
        <p:txBody>
          <a:bodyPr/>
          <a:lstStyle/>
          <a:p>
            <a:endParaRPr lang="en-US"/>
          </a:p>
        </p:txBody>
      </p:sp>
      <p:sp>
        <p:nvSpPr>
          <p:cNvPr id="561164" name="Line 12"/>
          <p:cNvSpPr>
            <a:spLocks noChangeShapeType="1"/>
          </p:cNvSpPr>
          <p:nvPr/>
        </p:nvSpPr>
        <p:spPr bwMode="auto">
          <a:xfrm flipH="1">
            <a:off x="5638800" y="3352800"/>
            <a:ext cx="457200" cy="685800"/>
          </a:xfrm>
          <a:prstGeom prst="line">
            <a:avLst/>
          </a:prstGeom>
          <a:noFill/>
          <a:ln w="38100">
            <a:solidFill>
              <a:schemeClr val="accent1"/>
            </a:solidFill>
            <a:round/>
            <a:headEnd type="none" w="sm" len="sm"/>
            <a:tailEnd type="triangle" w="sm" len="sm"/>
          </a:ln>
          <a:effectLst/>
        </p:spPr>
        <p:txBody>
          <a:bodyPr/>
          <a:lstStyle/>
          <a:p>
            <a:endParaRPr lang="en-US"/>
          </a:p>
        </p:txBody>
      </p:sp>
      <p:sp>
        <p:nvSpPr>
          <p:cNvPr id="561165" name="Line 13"/>
          <p:cNvSpPr>
            <a:spLocks noChangeShapeType="1"/>
          </p:cNvSpPr>
          <p:nvPr/>
        </p:nvSpPr>
        <p:spPr bwMode="auto">
          <a:xfrm flipH="1" flipV="1">
            <a:off x="1828800" y="3352800"/>
            <a:ext cx="609600" cy="838200"/>
          </a:xfrm>
          <a:prstGeom prst="line">
            <a:avLst/>
          </a:prstGeom>
          <a:noFill/>
          <a:ln w="38100">
            <a:solidFill>
              <a:schemeClr val="accent1"/>
            </a:solidFill>
            <a:round/>
            <a:headEnd type="none" w="sm" len="sm"/>
            <a:tailEnd type="triangle" w="sm" len="sm"/>
          </a:ln>
          <a:effectLst/>
        </p:spPr>
        <p:txBody>
          <a:bodyPr/>
          <a:lstStyle/>
          <a:p>
            <a:endParaRPr lang="en-US"/>
          </a:p>
        </p:txBody>
      </p:sp>
      <p:sp>
        <p:nvSpPr>
          <p:cNvPr id="561166" name="Text Box 14"/>
          <p:cNvSpPr txBox="1">
            <a:spLocks noChangeArrowheads="1"/>
          </p:cNvSpPr>
          <p:nvPr/>
        </p:nvSpPr>
        <p:spPr bwMode="auto">
          <a:xfrm>
            <a:off x="6705600" y="4419600"/>
            <a:ext cx="2057400" cy="822325"/>
          </a:xfrm>
          <a:prstGeom prst="rect">
            <a:avLst/>
          </a:prstGeom>
          <a:noFill/>
          <a:ln w="12700">
            <a:noFill/>
            <a:miter lim="800000"/>
            <a:headEnd type="none" w="sm" len="sm"/>
            <a:tailEnd type="none" w="sm" len="sm"/>
          </a:ln>
          <a:effectLst/>
        </p:spPr>
        <p:txBody>
          <a:bodyPr>
            <a:spAutoFit/>
          </a:bodyPr>
          <a:lstStyle/>
          <a:p>
            <a:pPr>
              <a:spcBef>
                <a:spcPct val="50000"/>
              </a:spcBef>
            </a:pPr>
            <a:r>
              <a:rPr lang="en-US"/>
              <a:t>The Firm’s Capability</a:t>
            </a:r>
          </a:p>
        </p:txBody>
      </p:sp>
      <p:sp>
        <p:nvSpPr>
          <p:cNvPr id="561167" name="Oval 15"/>
          <p:cNvSpPr>
            <a:spLocks noChangeArrowheads="1"/>
          </p:cNvSpPr>
          <p:nvPr/>
        </p:nvSpPr>
        <p:spPr bwMode="auto">
          <a:xfrm>
            <a:off x="5562600" y="1295400"/>
            <a:ext cx="2209800" cy="2209800"/>
          </a:xfrm>
          <a:prstGeom prst="ellipse">
            <a:avLst/>
          </a:prstGeom>
          <a:noFill/>
          <a:ln w="12700">
            <a:solidFill>
              <a:schemeClr val="tx1"/>
            </a:solidFill>
            <a:round/>
            <a:headEnd type="none" w="sm" len="sm"/>
            <a:tailEnd type="none" w="sm" len="sm"/>
          </a:ln>
          <a:effectLst/>
        </p:spPr>
        <p:txBody>
          <a:bodyPr wrap="none" anchor="ctr"/>
          <a:lstStyle/>
          <a:p>
            <a:r>
              <a:rPr lang="en-US"/>
              <a:t>Firm Position </a:t>
            </a:r>
          </a:p>
          <a:p>
            <a:r>
              <a:rPr lang="en-US"/>
              <a:t>(Scope and </a:t>
            </a:r>
          </a:p>
          <a:p>
            <a:r>
              <a:rPr lang="en-US"/>
              <a:t>competitive </a:t>
            </a:r>
          </a:p>
          <a:p>
            <a:r>
              <a:rPr lang="en-US"/>
              <a:t>advantage)</a:t>
            </a:r>
          </a:p>
        </p:txBody>
      </p:sp>
      <p:sp>
        <p:nvSpPr>
          <p:cNvPr id="561168" name="Line 16"/>
          <p:cNvSpPr>
            <a:spLocks noChangeShapeType="1"/>
          </p:cNvSpPr>
          <p:nvPr/>
        </p:nvSpPr>
        <p:spPr bwMode="auto">
          <a:xfrm>
            <a:off x="5715000" y="1828800"/>
            <a:ext cx="0" cy="0"/>
          </a:xfrm>
          <a:prstGeom prst="line">
            <a:avLst/>
          </a:prstGeom>
          <a:noFill/>
          <a:ln w="12700">
            <a:solidFill>
              <a:schemeClr val="tx1"/>
            </a:solidFill>
            <a:round/>
            <a:headEnd type="none" w="sm" len="sm"/>
            <a:tailEnd type="triangle" w="sm" len="sm"/>
          </a:ln>
          <a:effectLst/>
        </p:spPr>
        <p:txBody>
          <a:bodyPr/>
          <a:lstStyle/>
          <a:p>
            <a:endParaRPr lang="en-US"/>
          </a:p>
        </p:txBody>
      </p:sp>
      <p:sp>
        <p:nvSpPr>
          <p:cNvPr id="561169" name="Freeform 17"/>
          <p:cNvSpPr>
            <a:spLocks/>
          </p:cNvSpPr>
          <p:nvPr/>
        </p:nvSpPr>
        <p:spPr bwMode="auto">
          <a:xfrm>
            <a:off x="2133600" y="990600"/>
            <a:ext cx="3581400" cy="685800"/>
          </a:xfrm>
          <a:custGeom>
            <a:avLst/>
            <a:gdLst/>
            <a:ahLst/>
            <a:cxnLst>
              <a:cxn ang="0">
                <a:pos x="2208" y="632"/>
              </a:cxn>
              <a:cxn ang="0">
                <a:pos x="1584" y="248"/>
              </a:cxn>
              <a:cxn ang="0">
                <a:pos x="624" y="56"/>
              </a:cxn>
              <a:cxn ang="0">
                <a:pos x="0" y="584"/>
              </a:cxn>
            </a:cxnLst>
            <a:rect l="0" t="0" r="r" b="b"/>
            <a:pathLst>
              <a:path w="2208" h="632">
                <a:moveTo>
                  <a:pt x="2208" y="632"/>
                </a:moveTo>
                <a:cubicBezTo>
                  <a:pt x="2028" y="488"/>
                  <a:pt x="1848" y="344"/>
                  <a:pt x="1584" y="248"/>
                </a:cubicBezTo>
                <a:cubicBezTo>
                  <a:pt x="1320" y="152"/>
                  <a:pt x="888" y="0"/>
                  <a:pt x="624" y="56"/>
                </a:cubicBezTo>
                <a:cubicBezTo>
                  <a:pt x="360" y="112"/>
                  <a:pt x="104" y="496"/>
                  <a:pt x="0" y="584"/>
                </a:cubicBezTo>
              </a:path>
            </a:pathLst>
          </a:custGeom>
          <a:noFill/>
          <a:ln w="12700" cap="flat" cmpd="sng">
            <a:solidFill>
              <a:schemeClr val="tx1"/>
            </a:solidFill>
            <a:prstDash val="solid"/>
            <a:round/>
            <a:headEnd type="none" w="sm" len="sm"/>
            <a:tailEnd type="triangle" w="sm" len="sm"/>
          </a:ln>
          <a:effectLst/>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t>1. a. Tangible Assets</a:t>
            </a:r>
          </a:p>
        </p:txBody>
      </p:sp>
      <p:sp>
        <p:nvSpPr>
          <p:cNvPr id="7" name="6 Marcador de contenido"/>
          <p:cNvSpPr>
            <a:spLocks noGrp="1"/>
          </p:cNvSpPr>
          <p:nvPr>
            <p:ph sz="quarter" idx="1"/>
          </p:nvPr>
        </p:nvSpPr>
        <p:spPr/>
        <p:txBody>
          <a:bodyPr/>
          <a:lstStyle/>
          <a:p>
            <a:pPr eaLnBrk="1" hangingPunct="1">
              <a:lnSpc>
                <a:spcPct val="95000"/>
              </a:lnSpc>
              <a:spcAft>
                <a:spcPct val="25000"/>
              </a:spcAft>
              <a:buClr>
                <a:schemeClr val="tx1"/>
              </a:buClr>
              <a:buNone/>
            </a:pPr>
            <a:r>
              <a:rPr lang="en-US" dirty="0">
                <a:latin typeface="Arial" charset="0"/>
              </a:rPr>
              <a:t>The easiest to value and often the only resources appearing on a firm’s balance sheet</a:t>
            </a:r>
            <a:r>
              <a:rPr lang="en-US" sz="2200" dirty="0">
                <a:latin typeface="Arial" charset="0"/>
              </a:rPr>
              <a:t> </a:t>
            </a:r>
          </a:p>
          <a:p>
            <a:pPr marL="463550" lvl="1" indent="-349250" eaLnBrk="1" hangingPunct="1">
              <a:lnSpc>
                <a:spcPct val="95000"/>
              </a:lnSpc>
              <a:spcAft>
                <a:spcPct val="25000"/>
              </a:spcAft>
              <a:buClr>
                <a:schemeClr val="tx1"/>
              </a:buClr>
              <a:buFontTx/>
              <a:buChar char="•"/>
            </a:pPr>
            <a:r>
              <a:rPr lang="en-US" sz="2000" dirty="0">
                <a:latin typeface="Arial" charset="0"/>
              </a:rPr>
              <a:t>Real estate, production facilities, raw materials, etc. </a:t>
            </a:r>
          </a:p>
          <a:p>
            <a:pPr marL="463550" lvl="1" indent="-349250" eaLnBrk="1" hangingPunct="1">
              <a:lnSpc>
                <a:spcPct val="95000"/>
              </a:lnSpc>
              <a:spcAft>
                <a:spcPct val="25000"/>
              </a:spcAft>
              <a:buClr>
                <a:schemeClr val="tx1"/>
              </a:buClr>
              <a:buFontTx/>
              <a:buChar char="•"/>
            </a:pPr>
            <a:r>
              <a:rPr lang="en-US" sz="2000" dirty="0">
                <a:latin typeface="Arial" charset="0"/>
              </a:rPr>
              <a:t>May be essential to a firm’s strategy</a:t>
            </a:r>
          </a:p>
          <a:p>
            <a:pPr marL="463550" lvl="1" indent="-349250" eaLnBrk="1" hangingPunct="1">
              <a:lnSpc>
                <a:spcPct val="95000"/>
              </a:lnSpc>
              <a:spcAft>
                <a:spcPct val="25000"/>
              </a:spcAft>
              <a:buClr>
                <a:schemeClr val="tx1"/>
              </a:buClr>
              <a:buFontTx/>
              <a:buChar char="•"/>
            </a:pPr>
            <a:r>
              <a:rPr lang="en-US" sz="2000" dirty="0">
                <a:latin typeface="Arial" charset="0"/>
              </a:rPr>
              <a:t>Occasionally a source of competitive advantage due to their standard nature</a:t>
            </a:r>
          </a:p>
          <a:p>
            <a:endParaRPr lang="en-US" dirty="0"/>
          </a:p>
        </p:txBody>
      </p:sp>
      <p:sp>
        <p:nvSpPr>
          <p:cNvPr id="4" name="3 Marcador de fecha"/>
          <p:cNvSpPr>
            <a:spLocks noGrp="1"/>
          </p:cNvSpPr>
          <p:nvPr>
            <p:ph type="dt" sz="half" idx="10"/>
          </p:nvPr>
        </p:nvSpPr>
        <p:spPr/>
        <p:txBody>
          <a:bodyPr/>
          <a:lstStyle/>
          <a:p>
            <a:fld id="{D7FFE4EB-F388-427F-A1A3-CB29DE0BBA13}" type="slidenum">
              <a:rPr lang="en-US" smtClean="0"/>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en-US"/>
              <a:t>1.b. Intangible Assets</a:t>
            </a:r>
          </a:p>
        </p:txBody>
      </p:sp>
      <p:sp>
        <p:nvSpPr>
          <p:cNvPr id="7" name="6 Marcador de contenido"/>
          <p:cNvSpPr>
            <a:spLocks noGrp="1"/>
          </p:cNvSpPr>
          <p:nvPr>
            <p:ph sz="quarter" idx="1"/>
          </p:nvPr>
        </p:nvSpPr>
        <p:spPr/>
        <p:txBody>
          <a:bodyPr/>
          <a:lstStyle/>
          <a:p>
            <a:pPr marL="463550" lvl="1" indent="-349250" eaLnBrk="1" hangingPunct="1">
              <a:lnSpc>
                <a:spcPct val="95000"/>
              </a:lnSpc>
              <a:spcAft>
                <a:spcPct val="25000"/>
              </a:spcAft>
              <a:buClr>
                <a:schemeClr val="tx1"/>
              </a:buClr>
              <a:buFontTx/>
              <a:buChar char="•"/>
            </a:pPr>
            <a:r>
              <a:rPr lang="en-US" sz="2000" dirty="0">
                <a:latin typeface="Arial" charset="0"/>
              </a:rPr>
              <a:t>Company reputations, brand names, technological knowledge, patents and trademarks, accumulated learning and experience, etc.</a:t>
            </a:r>
          </a:p>
          <a:p>
            <a:pPr marL="463550" lvl="1" indent="-349250" eaLnBrk="1" hangingPunct="1">
              <a:lnSpc>
                <a:spcPct val="95000"/>
              </a:lnSpc>
              <a:spcAft>
                <a:spcPct val="25000"/>
              </a:spcAft>
              <a:buClr>
                <a:schemeClr val="tx1"/>
              </a:buClr>
              <a:buFontTx/>
              <a:buChar char="•"/>
            </a:pPr>
            <a:r>
              <a:rPr lang="en-US" sz="2000" dirty="0">
                <a:latin typeface="Arial" charset="0"/>
              </a:rPr>
              <a:t>Not consumed in usage</a:t>
            </a:r>
          </a:p>
          <a:p>
            <a:pPr marL="463550" lvl="1" indent="-349250" eaLnBrk="1" hangingPunct="1">
              <a:lnSpc>
                <a:spcPct val="95000"/>
              </a:lnSpc>
              <a:spcAft>
                <a:spcPct val="25000"/>
              </a:spcAft>
              <a:buClr>
                <a:schemeClr val="tx1"/>
              </a:buClr>
              <a:buFontTx/>
              <a:buChar char="•"/>
            </a:pPr>
            <a:r>
              <a:rPr lang="en-US" sz="2000" dirty="0">
                <a:latin typeface="Arial" charset="0"/>
              </a:rPr>
              <a:t>Some can grow with use and provide a valuable base for diversified expansion</a:t>
            </a:r>
          </a:p>
          <a:p>
            <a:endParaRPr lang="en-US" dirty="0"/>
          </a:p>
        </p:txBody>
      </p:sp>
      <p:sp>
        <p:nvSpPr>
          <p:cNvPr id="4" name="3 Marcador de fecha"/>
          <p:cNvSpPr>
            <a:spLocks noGrp="1"/>
          </p:cNvSpPr>
          <p:nvPr>
            <p:ph type="dt" sz="half" idx="10"/>
          </p:nvPr>
        </p:nvSpPr>
        <p:spPr/>
        <p:txBody>
          <a:bodyPr/>
          <a:lstStyle/>
          <a:p>
            <a:fld id="{0F9EC1EF-E493-4638-AB44-FF126E6B71C8}" type="slidenum">
              <a:rPr lang="en-US" smtClean="0"/>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t>2. Activities</a:t>
            </a:r>
          </a:p>
        </p:txBody>
      </p:sp>
      <p:sp>
        <p:nvSpPr>
          <p:cNvPr id="556035" name="Rectangle 3"/>
          <p:cNvSpPr>
            <a:spLocks noGrp="1" noChangeArrowheads="1"/>
          </p:cNvSpPr>
          <p:nvPr>
            <p:ph type="body" idx="1"/>
          </p:nvPr>
        </p:nvSpPr>
        <p:spPr/>
        <p:txBody>
          <a:bodyPr/>
          <a:lstStyle/>
          <a:p>
            <a:r>
              <a:rPr lang="en-US"/>
              <a:t>What we do: the way we configure our manufacturing, our human resource practices, etc. An ‘engineering’ issue (distinguish from organization/employees choices)</a:t>
            </a:r>
          </a:p>
          <a:p>
            <a:pPr lvl="1"/>
            <a:r>
              <a:rPr lang="en-US"/>
              <a:t>Examples seen, recall: activities of CCS; activities of Southwest; activities of Ikea</a:t>
            </a:r>
          </a:p>
          <a:p>
            <a:pPr lvl="1"/>
            <a:endParaRPr lang="en-US"/>
          </a:p>
          <a:p>
            <a:pPr lvl="1"/>
            <a:endParaRPr lang="en-US"/>
          </a:p>
          <a:p>
            <a:pPr lvl="1"/>
            <a:endParaRPr lang="en-US"/>
          </a:p>
        </p:txBody>
      </p:sp>
      <p:sp>
        <p:nvSpPr>
          <p:cNvPr id="4" name="3 Marcador de fecha"/>
          <p:cNvSpPr>
            <a:spLocks noGrp="1"/>
          </p:cNvSpPr>
          <p:nvPr>
            <p:ph type="dt" sz="half" idx="10"/>
          </p:nvPr>
        </p:nvSpPr>
        <p:spPr/>
        <p:txBody>
          <a:bodyPr/>
          <a:lstStyle/>
          <a:p>
            <a:fld id="{F6A05380-6695-4711-BEA3-B613F87ACAB9}" type="slidenum">
              <a:rPr lang="en-US" smtClean="0"/>
              <a:pPr/>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380CACE2-A77C-4B8A-9677-9FE873DDFAF6}" type="slidenum">
              <a:rPr lang="en-US"/>
              <a:pPr/>
              <a:t>18</a:t>
            </a:fld>
            <a:endParaRPr lang="en-US"/>
          </a:p>
        </p:txBody>
      </p:sp>
      <p:sp>
        <p:nvSpPr>
          <p:cNvPr id="559106" name="Rectangle 2"/>
          <p:cNvSpPr>
            <a:spLocks noGrp="1" noChangeArrowheads="1"/>
          </p:cNvSpPr>
          <p:nvPr>
            <p:ph type="title"/>
          </p:nvPr>
        </p:nvSpPr>
        <p:spPr/>
        <p:txBody>
          <a:bodyPr/>
          <a:lstStyle/>
          <a:p>
            <a:r>
              <a:rPr lang="en-US"/>
              <a:t>3. PARC</a:t>
            </a:r>
          </a:p>
        </p:txBody>
      </p:sp>
      <p:sp>
        <p:nvSpPr>
          <p:cNvPr id="559107" name="Rectangle 3"/>
          <p:cNvSpPr>
            <a:spLocks noGrp="1" noChangeArrowheads="1"/>
          </p:cNvSpPr>
          <p:nvPr>
            <p:ph type="body" idx="1"/>
          </p:nvPr>
        </p:nvSpPr>
        <p:spPr/>
        <p:txBody>
          <a:bodyPr/>
          <a:lstStyle/>
          <a:p>
            <a:pPr lvl="1"/>
            <a:r>
              <a:rPr lang="en-US" sz="2400"/>
              <a:t>Organizational/Soft design issues (introduced briefly in Class 2)</a:t>
            </a:r>
          </a:p>
          <a:p>
            <a:pPr lvl="1"/>
            <a:endParaRPr lang="en-US" sz="2400"/>
          </a:p>
          <a:p>
            <a:pPr lvl="2"/>
            <a:r>
              <a:rPr lang="en-US" sz="2400" i="1"/>
              <a:t>People (really should be in assets…)</a:t>
            </a:r>
          </a:p>
          <a:p>
            <a:pPr lvl="2"/>
            <a:r>
              <a:rPr lang="en-US" sz="2400" i="1"/>
              <a:t>Architecture </a:t>
            </a:r>
            <a:r>
              <a:rPr lang="en-US" sz="2400"/>
              <a:t>(formal and informal organization, incentive systems)</a:t>
            </a:r>
          </a:p>
          <a:p>
            <a:pPr lvl="2"/>
            <a:r>
              <a:rPr lang="en-US" sz="2400" i="1"/>
              <a:t>Routines</a:t>
            </a:r>
            <a:r>
              <a:rPr lang="en-US" sz="2400"/>
              <a:t> (regularized ways of performing activities and coordinating), </a:t>
            </a:r>
          </a:p>
          <a:p>
            <a:pPr lvl="2"/>
            <a:r>
              <a:rPr lang="en-US" sz="2400" i="1"/>
              <a:t>Culture</a:t>
            </a:r>
            <a:r>
              <a:rPr lang="en-US" sz="2400"/>
              <a:t> (shared understandings and beliefs)</a:t>
            </a:r>
          </a:p>
          <a:p>
            <a:pPr lvl="2"/>
            <a:endParaRPr lang="en-US" sz="24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3 Marcador de fecha"/>
          <p:cNvSpPr>
            <a:spLocks noGrp="1"/>
          </p:cNvSpPr>
          <p:nvPr>
            <p:ph type="dt" sz="half" idx="10"/>
          </p:nvPr>
        </p:nvSpPr>
        <p:spPr/>
        <p:txBody>
          <a:bodyPr/>
          <a:lstStyle/>
          <a:p>
            <a:fld id="{044D9D54-5057-489F-A05C-2B2CEE6C442B}" type="slidenum">
              <a:rPr lang="en-US"/>
              <a:pPr/>
              <a:t>19</a:t>
            </a:fld>
            <a:endParaRPr lang="en-US"/>
          </a:p>
        </p:txBody>
      </p:sp>
      <p:sp>
        <p:nvSpPr>
          <p:cNvPr id="490498" name="Rectangle 2"/>
          <p:cNvSpPr>
            <a:spLocks noGrp="1" noChangeArrowheads="1"/>
          </p:cNvSpPr>
          <p:nvPr>
            <p:ph type="title"/>
          </p:nvPr>
        </p:nvSpPr>
        <p:spPr/>
        <p:txBody>
          <a:bodyPr/>
          <a:lstStyle/>
          <a:p>
            <a:r>
              <a:rPr lang="en-US" dirty="0"/>
              <a:t>Finding Synergies: Matching Capabilities and Businesses. </a:t>
            </a:r>
          </a:p>
        </p:txBody>
      </p:sp>
      <p:sp>
        <p:nvSpPr>
          <p:cNvPr id="490499" name="Rectangle 3"/>
          <p:cNvSpPr>
            <a:spLocks noGrp="1" noChangeArrowheads="1"/>
          </p:cNvSpPr>
          <p:nvPr>
            <p:ph type="body" idx="1"/>
          </p:nvPr>
        </p:nvSpPr>
        <p:spPr>
          <a:xfrm>
            <a:off x="685800" y="1676400"/>
            <a:ext cx="7424738" cy="3751263"/>
          </a:xfrm>
          <a:noFill/>
          <a:ln/>
        </p:spPr>
        <p:txBody>
          <a:bodyPr/>
          <a:lstStyle/>
          <a:p>
            <a:pPr marL="0" indent="0">
              <a:spcAft>
                <a:spcPct val="50000"/>
              </a:spcAft>
              <a:buFontTx/>
              <a:buNone/>
            </a:pPr>
            <a:r>
              <a:rPr lang="en-US" sz="2400">
                <a:latin typeface="Times New Roman" pitchFamily="18" charset="0"/>
              </a:rPr>
              <a:t>An effective diversification strategy requires a fit between capabilities (assets, org, activities) and businesses</a:t>
            </a:r>
          </a:p>
          <a:p>
            <a:pPr marL="0" indent="0">
              <a:spcAft>
                <a:spcPct val="50000"/>
              </a:spcAft>
              <a:buFontTx/>
              <a:buNone/>
            </a:pPr>
            <a:r>
              <a:rPr lang="en-US" sz="2400">
                <a:latin typeface="Times New Roman" pitchFamily="18" charset="0"/>
              </a:rPr>
              <a:t>Finding synergies amounts to finding ways to ‘spread’ or leverage in the new business segment: </a:t>
            </a:r>
          </a:p>
          <a:p>
            <a:pPr marL="0" indent="0">
              <a:spcAft>
                <a:spcPct val="50000"/>
              </a:spcAft>
              <a:buFontTx/>
              <a:buNone/>
            </a:pPr>
            <a:r>
              <a:rPr lang="en-US" sz="2400">
                <a:latin typeface="Times New Roman" pitchFamily="18" charset="0"/>
              </a:rPr>
              <a:t>	- capability </a:t>
            </a:r>
          </a:p>
          <a:p>
            <a:pPr marL="0" indent="0">
              <a:spcAft>
                <a:spcPct val="50000"/>
              </a:spcAft>
              <a:buFontTx/>
              <a:buNone/>
            </a:pPr>
            <a:r>
              <a:rPr lang="en-US" sz="2400">
                <a:latin typeface="Times New Roman" pitchFamily="18" charset="0"/>
              </a:rPr>
              <a:t>	- an individual asset  	</a:t>
            </a:r>
          </a:p>
          <a:p>
            <a:pPr marL="0" indent="0">
              <a:spcAft>
                <a:spcPct val="50000"/>
              </a:spcAft>
              <a:buFontTx/>
              <a:buNone/>
            </a:pPr>
            <a:r>
              <a:rPr lang="en-US" sz="2400">
                <a:latin typeface="Times New Roman" pitchFamily="18" charset="0"/>
              </a:rPr>
              <a:t>	- the organization/PARC</a:t>
            </a:r>
          </a:p>
          <a:p>
            <a:pPr marL="0" indent="0">
              <a:spcAft>
                <a:spcPct val="50000"/>
              </a:spcAft>
              <a:buFontTx/>
              <a:buNone/>
            </a:pPr>
            <a:r>
              <a:rPr lang="en-US" sz="2400">
                <a:latin typeface="Times New Roman" pitchFamily="18" charset="0"/>
              </a:rPr>
              <a:t>	- the activitiy configuration.</a:t>
            </a:r>
          </a:p>
        </p:txBody>
      </p:sp>
      <p:sp>
        <p:nvSpPr>
          <p:cNvPr id="490500" name="Rectangle 4"/>
          <p:cNvSpPr>
            <a:spLocks noChangeArrowheads="1"/>
          </p:cNvSpPr>
          <p:nvPr/>
        </p:nvSpPr>
        <p:spPr bwMode="auto">
          <a:xfrm>
            <a:off x="1066800" y="1295400"/>
            <a:ext cx="7848600" cy="674688"/>
          </a:xfrm>
          <a:prstGeom prst="rect">
            <a:avLst/>
          </a:prstGeom>
          <a:noFill/>
          <a:ln w="9525">
            <a:noFill/>
            <a:miter lim="800000"/>
            <a:headEnd/>
            <a:tailEnd/>
          </a:ln>
          <a:effectLst/>
        </p:spPr>
        <p:txBody>
          <a:bodyPr lIns="92075" tIns="46038" rIns="92075" bIns="46038"/>
          <a:lstStyle/>
          <a:p>
            <a:pPr marL="403225" indent="-403225" algn="l" eaLnBrk="1" hangingPunct="1">
              <a:spcAft>
                <a:spcPct val="25000"/>
              </a:spcAft>
              <a:buClr>
                <a:srgbClr val="AA8740"/>
              </a:buClr>
              <a:buSzPct val="80000"/>
              <a:buFont typeface="Wingdings 3" pitchFamily="18" charset="2"/>
              <a:buNone/>
            </a:pPr>
            <a:endParaRPr lang="en-GB" sz="3200">
              <a:latin typeface="Arial"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dirty="0"/>
              <a:t>Corporate Strategy </a:t>
            </a:r>
          </a:p>
        </p:txBody>
      </p:sp>
      <p:sp>
        <p:nvSpPr>
          <p:cNvPr id="517123" name="Rectangle 3"/>
          <p:cNvSpPr>
            <a:spLocks noGrp="1" noChangeArrowheads="1"/>
          </p:cNvSpPr>
          <p:nvPr>
            <p:ph type="body" idx="1"/>
          </p:nvPr>
        </p:nvSpPr>
        <p:spPr/>
        <p:txBody>
          <a:bodyPr/>
          <a:lstStyle/>
          <a:p>
            <a:r>
              <a:rPr lang="en-US"/>
              <a:t>Corporate Strategy: the way a company creates value through the configuration and coordination of its multimarket activities.</a:t>
            </a:r>
          </a:p>
          <a:p>
            <a:pPr lvl="1"/>
            <a:r>
              <a:rPr lang="en-US"/>
              <a:t>Emphasis on value creation</a:t>
            </a:r>
          </a:p>
          <a:p>
            <a:pPr lvl="1"/>
            <a:r>
              <a:rPr lang="en-US"/>
              <a:t>Focus on multimarket scope (configuration)</a:t>
            </a:r>
          </a:p>
          <a:p>
            <a:pPr lvl="2"/>
            <a:r>
              <a:rPr lang="en-US"/>
              <a:t>Product, geographic, and vertical boundaries</a:t>
            </a:r>
          </a:p>
          <a:p>
            <a:pPr lvl="1"/>
            <a:r>
              <a:rPr lang="en-US"/>
              <a:t>How the firm manages its activities and businesses (coordination)</a:t>
            </a:r>
          </a:p>
        </p:txBody>
      </p:sp>
      <p:sp>
        <p:nvSpPr>
          <p:cNvPr id="4" name="3 Marcador de fecha"/>
          <p:cNvSpPr>
            <a:spLocks noGrp="1"/>
          </p:cNvSpPr>
          <p:nvPr>
            <p:ph type="dt" sz="half" idx="10"/>
          </p:nvPr>
        </p:nvSpPr>
        <p:spPr/>
        <p:txBody>
          <a:bodyPr/>
          <a:lstStyle/>
          <a:p>
            <a:fld id="{DBD14B86-736E-4521-9978-9652F264C316}"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t>Matching Capabilities and Businesses</a:t>
            </a:r>
            <a:br>
              <a:rPr lang="en-US"/>
            </a:br>
            <a:endParaRPr lang="en-US"/>
          </a:p>
        </p:txBody>
      </p:sp>
      <p:sp>
        <p:nvSpPr>
          <p:cNvPr id="494595" name="Rectangle 3"/>
          <p:cNvSpPr>
            <a:spLocks noGrp="1" noChangeArrowheads="1"/>
          </p:cNvSpPr>
          <p:nvPr>
            <p:ph type="body" idx="1"/>
          </p:nvPr>
        </p:nvSpPr>
        <p:spPr/>
        <p:txBody>
          <a:bodyPr/>
          <a:lstStyle/>
          <a:p>
            <a:r>
              <a:rPr lang="en-US"/>
              <a:t>Two systematic miscalculations when diversifying</a:t>
            </a:r>
          </a:p>
          <a:p>
            <a:pPr lvl="1"/>
            <a:r>
              <a:rPr lang="en-US"/>
              <a:t>Overestimating the transferability of specific resources or capabilities</a:t>
            </a:r>
          </a:p>
          <a:p>
            <a:pPr lvl="1"/>
            <a:r>
              <a:rPr lang="en-US"/>
              <a:t>Overestimating the value of very general resources or capabilities in creating competitive advantage in a new market.</a:t>
            </a:r>
          </a:p>
          <a:p>
            <a:pPr lvl="2"/>
            <a:r>
              <a:rPr lang="en-US"/>
              <a:t>Example: Bic Corporation</a:t>
            </a:r>
          </a:p>
          <a:p>
            <a:pPr lvl="2"/>
            <a:r>
              <a:rPr lang="en-US"/>
              <a:t>Capabilities: plastic injection molding expertise and mass marketing expertise; plus strong brand</a:t>
            </a:r>
          </a:p>
          <a:p>
            <a:pPr lvl="2"/>
            <a:endParaRPr lang="en-US"/>
          </a:p>
        </p:txBody>
      </p:sp>
      <p:sp>
        <p:nvSpPr>
          <p:cNvPr id="11" name="3 Marcador de fecha"/>
          <p:cNvSpPr>
            <a:spLocks noGrp="1"/>
          </p:cNvSpPr>
          <p:nvPr>
            <p:ph type="dt" sz="half" idx="10"/>
          </p:nvPr>
        </p:nvSpPr>
        <p:spPr/>
        <p:txBody>
          <a:bodyPr/>
          <a:lstStyle/>
          <a:p>
            <a:fld id="{C2E9BBB6-7E56-4F60-B4D1-238E842F34CF}" type="slidenum">
              <a:rPr lang="en-US" smtClean="0"/>
              <a:pPr/>
              <a:t>20</a:t>
            </a:fld>
            <a:endParaRPr lang="en-US"/>
          </a:p>
        </p:txBody>
      </p:sp>
      <p:sp>
        <p:nvSpPr>
          <p:cNvPr id="494597" name="Text Box 5"/>
          <p:cNvSpPr txBox="1">
            <a:spLocks noChangeArrowheads="1"/>
          </p:cNvSpPr>
          <p:nvPr/>
        </p:nvSpPr>
        <p:spPr bwMode="auto">
          <a:xfrm>
            <a:off x="1066800" y="5410200"/>
            <a:ext cx="1676400" cy="822325"/>
          </a:xfrm>
          <a:prstGeom prst="rect">
            <a:avLst/>
          </a:prstGeom>
          <a:noFill/>
          <a:ln w="12700">
            <a:noFill/>
            <a:miter lim="800000"/>
            <a:headEnd type="none" w="sm" len="sm"/>
            <a:tailEnd type="none" w="sm" len="sm"/>
          </a:ln>
          <a:effectLst/>
        </p:spPr>
        <p:txBody>
          <a:bodyPr>
            <a:spAutoFit/>
          </a:bodyPr>
          <a:lstStyle/>
          <a:p>
            <a:pPr>
              <a:spcBef>
                <a:spcPct val="50000"/>
              </a:spcBef>
            </a:pPr>
            <a:r>
              <a:rPr lang="en-US"/>
              <a:t>Disposable Pens (1958)</a:t>
            </a:r>
          </a:p>
        </p:txBody>
      </p:sp>
      <p:sp>
        <p:nvSpPr>
          <p:cNvPr id="494598" name="Line 6"/>
          <p:cNvSpPr>
            <a:spLocks noChangeShapeType="1"/>
          </p:cNvSpPr>
          <p:nvPr/>
        </p:nvSpPr>
        <p:spPr bwMode="auto">
          <a:xfrm>
            <a:off x="2895600" y="5867400"/>
            <a:ext cx="304800" cy="0"/>
          </a:xfrm>
          <a:prstGeom prst="line">
            <a:avLst/>
          </a:prstGeom>
          <a:noFill/>
          <a:ln w="12700">
            <a:solidFill>
              <a:schemeClr val="tx1"/>
            </a:solidFill>
            <a:round/>
            <a:headEnd type="none" w="sm" len="sm"/>
            <a:tailEnd type="triangle" w="sm" len="sm"/>
          </a:ln>
          <a:effectLst/>
        </p:spPr>
        <p:txBody>
          <a:bodyPr/>
          <a:lstStyle/>
          <a:p>
            <a:endParaRPr lang="en-US"/>
          </a:p>
        </p:txBody>
      </p:sp>
      <p:sp>
        <p:nvSpPr>
          <p:cNvPr id="494599" name="Text Box 7"/>
          <p:cNvSpPr txBox="1">
            <a:spLocks noChangeArrowheads="1"/>
          </p:cNvSpPr>
          <p:nvPr/>
        </p:nvSpPr>
        <p:spPr bwMode="auto">
          <a:xfrm>
            <a:off x="3200400" y="5410200"/>
            <a:ext cx="1676400" cy="1187450"/>
          </a:xfrm>
          <a:prstGeom prst="rect">
            <a:avLst/>
          </a:prstGeom>
          <a:noFill/>
          <a:ln w="12700">
            <a:noFill/>
            <a:miter lim="800000"/>
            <a:headEnd type="none" w="sm" len="sm"/>
            <a:tailEnd type="none" w="sm" len="sm"/>
          </a:ln>
          <a:effectLst/>
        </p:spPr>
        <p:txBody>
          <a:bodyPr>
            <a:spAutoFit/>
          </a:bodyPr>
          <a:lstStyle/>
          <a:p>
            <a:pPr>
              <a:spcBef>
                <a:spcPct val="50000"/>
              </a:spcBef>
            </a:pPr>
            <a:r>
              <a:rPr lang="en-US"/>
              <a:t>Disposable Lighters (1973)</a:t>
            </a:r>
          </a:p>
        </p:txBody>
      </p:sp>
      <p:sp>
        <p:nvSpPr>
          <p:cNvPr id="494600" name="Line 8"/>
          <p:cNvSpPr>
            <a:spLocks noChangeShapeType="1"/>
          </p:cNvSpPr>
          <p:nvPr/>
        </p:nvSpPr>
        <p:spPr bwMode="auto">
          <a:xfrm>
            <a:off x="4800600" y="5867400"/>
            <a:ext cx="304800" cy="0"/>
          </a:xfrm>
          <a:prstGeom prst="line">
            <a:avLst/>
          </a:prstGeom>
          <a:noFill/>
          <a:ln w="12700">
            <a:solidFill>
              <a:schemeClr val="tx1"/>
            </a:solidFill>
            <a:round/>
            <a:headEnd type="none" w="sm" len="sm"/>
            <a:tailEnd type="triangle" w="sm" len="sm"/>
          </a:ln>
          <a:effectLst/>
        </p:spPr>
        <p:txBody>
          <a:bodyPr/>
          <a:lstStyle/>
          <a:p>
            <a:endParaRPr lang="en-US"/>
          </a:p>
        </p:txBody>
      </p:sp>
      <p:sp>
        <p:nvSpPr>
          <p:cNvPr id="494601" name="Text Box 9"/>
          <p:cNvSpPr txBox="1">
            <a:spLocks noChangeArrowheads="1"/>
          </p:cNvSpPr>
          <p:nvPr/>
        </p:nvSpPr>
        <p:spPr bwMode="auto">
          <a:xfrm>
            <a:off x="5257800" y="5410200"/>
            <a:ext cx="1676400" cy="1187450"/>
          </a:xfrm>
          <a:prstGeom prst="rect">
            <a:avLst/>
          </a:prstGeom>
          <a:noFill/>
          <a:ln w="12700">
            <a:noFill/>
            <a:miter lim="800000"/>
            <a:headEnd type="none" w="sm" len="sm"/>
            <a:tailEnd type="none" w="sm" len="sm"/>
          </a:ln>
          <a:effectLst/>
        </p:spPr>
        <p:txBody>
          <a:bodyPr>
            <a:spAutoFit/>
          </a:bodyPr>
          <a:lstStyle/>
          <a:p>
            <a:pPr>
              <a:spcBef>
                <a:spcPct val="50000"/>
              </a:spcBef>
            </a:pPr>
            <a:r>
              <a:rPr lang="en-US"/>
              <a:t>Disposable Razors (1974)</a:t>
            </a:r>
          </a:p>
        </p:txBody>
      </p:sp>
      <p:sp>
        <p:nvSpPr>
          <p:cNvPr id="494602" name="Line 10"/>
          <p:cNvSpPr>
            <a:spLocks noChangeShapeType="1"/>
          </p:cNvSpPr>
          <p:nvPr/>
        </p:nvSpPr>
        <p:spPr bwMode="auto">
          <a:xfrm>
            <a:off x="6858000" y="5867400"/>
            <a:ext cx="304800" cy="0"/>
          </a:xfrm>
          <a:prstGeom prst="line">
            <a:avLst/>
          </a:prstGeom>
          <a:noFill/>
          <a:ln w="12700">
            <a:solidFill>
              <a:schemeClr val="tx1"/>
            </a:solidFill>
            <a:round/>
            <a:headEnd type="none" w="sm" len="sm"/>
            <a:tailEnd type="triangle" w="sm" len="sm"/>
          </a:ln>
          <a:effectLst/>
        </p:spPr>
        <p:txBody>
          <a:bodyPr/>
          <a:lstStyle/>
          <a:p>
            <a:endParaRPr lang="en-US"/>
          </a:p>
        </p:txBody>
      </p:sp>
      <p:sp>
        <p:nvSpPr>
          <p:cNvPr id="494603" name="Text Box 11"/>
          <p:cNvSpPr txBox="1">
            <a:spLocks noChangeArrowheads="1"/>
          </p:cNvSpPr>
          <p:nvPr/>
        </p:nvSpPr>
        <p:spPr bwMode="auto">
          <a:xfrm>
            <a:off x="7162800" y="5410200"/>
            <a:ext cx="1676400" cy="822325"/>
          </a:xfrm>
          <a:prstGeom prst="rect">
            <a:avLst/>
          </a:prstGeom>
          <a:noFill/>
          <a:ln w="12700">
            <a:noFill/>
            <a:miter lim="800000"/>
            <a:headEnd type="none" w="sm" len="sm"/>
            <a:tailEnd type="none" w="sm" len="sm"/>
          </a:ln>
          <a:effectLst/>
        </p:spPr>
        <p:txBody>
          <a:bodyPr>
            <a:spAutoFit/>
          </a:bodyPr>
          <a:lstStyle/>
          <a:p>
            <a:pPr>
              <a:spcBef>
                <a:spcPct val="50000"/>
              </a:spcBef>
            </a:pPr>
            <a:r>
              <a:rPr lang="en-US"/>
              <a:t>Pantyhoses (1974)</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n-US"/>
              <a:t>Resources should be related, not products</a:t>
            </a:r>
          </a:p>
        </p:txBody>
      </p:sp>
      <p:sp>
        <p:nvSpPr>
          <p:cNvPr id="541699" name="Rectangle 3"/>
          <p:cNvSpPr>
            <a:spLocks noGrp="1" noChangeArrowheads="1"/>
          </p:cNvSpPr>
          <p:nvPr>
            <p:ph type="body" idx="1"/>
          </p:nvPr>
        </p:nvSpPr>
        <p:spPr/>
        <p:txBody>
          <a:bodyPr/>
          <a:lstStyle/>
          <a:p>
            <a:pPr>
              <a:buNone/>
            </a:pPr>
            <a:r>
              <a:rPr lang="en-US" dirty="0"/>
              <a:t>Example: Thermostat </a:t>
            </a:r>
          </a:p>
          <a:p>
            <a:r>
              <a:rPr lang="en-US" dirty="0"/>
              <a:t>Strong position in industrial thermostat:</a:t>
            </a:r>
          </a:p>
          <a:p>
            <a:pPr lvl="1"/>
            <a:r>
              <a:rPr lang="en-US" dirty="0"/>
              <a:t>Strong R&amp;D capabilities; </a:t>
            </a:r>
          </a:p>
          <a:p>
            <a:pPr lvl="1"/>
            <a:r>
              <a:rPr lang="en-US" dirty="0"/>
              <a:t>Expertise in strict tolerance, made-to-order production;</a:t>
            </a:r>
          </a:p>
          <a:p>
            <a:pPr lvl="1"/>
            <a:r>
              <a:rPr lang="en-US" dirty="0"/>
              <a:t>technically sophisticated sales force of industrial engineers.</a:t>
            </a:r>
          </a:p>
          <a:p>
            <a:endParaRPr lang="en-US" dirty="0"/>
          </a:p>
          <a:p>
            <a:r>
              <a:rPr lang="en-US" dirty="0"/>
              <a:t>Low growth situation –decides to enter into household thermostats</a:t>
            </a:r>
          </a:p>
        </p:txBody>
      </p:sp>
      <p:sp>
        <p:nvSpPr>
          <p:cNvPr id="4" name="3 Marcador de fecha"/>
          <p:cNvSpPr>
            <a:spLocks noGrp="1"/>
          </p:cNvSpPr>
          <p:nvPr>
            <p:ph type="dt" sz="half" idx="10"/>
          </p:nvPr>
        </p:nvSpPr>
        <p:spPr/>
        <p:txBody>
          <a:bodyPr/>
          <a:lstStyle/>
          <a:p>
            <a:fld id="{85A1C256-4CB5-4AA1-A688-024E082A6BE2}" type="slidenum">
              <a:rPr lang="en-US" smtClean="0"/>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109A646C-92CB-4C61-96D2-B02F2D602289}" type="slidenum">
              <a:rPr lang="en-US"/>
              <a:pPr/>
              <a:t>22</a:t>
            </a:fld>
            <a:endParaRPr lang="en-US"/>
          </a:p>
        </p:txBody>
      </p:sp>
      <p:sp>
        <p:nvSpPr>
          <p:cNvPr id="544770" name="Rectangle 2"/>
          <p:cNvSpPr>
            <a:spLocks noGrp="1" noChangeArrowheads="1"/>
          </p:cNvSpPr>
          <p:nvPr>
            <p:ph type="title"/>
          </p:nvPr>
        </p:nvSpPr>
        <p:spPr/>
        <p:txBody>
          <a:bodyPr/>
          <a:lstStyle/>
          <a:p>
            <a:r>
              <a:rPr lang="en-US"/>
              <a:t>Resources should be related, not products</a:t>
            </a:r>
          </a:p>
        </p:txBody>
      </p:sp>
      <p:sp>
        <p:nvSpPr>
          <p:cNvPr id="544771" name="Rectangle 3"/>
          <p:cNvSpPr>
            <a:spLocks noGrp="1" noChangeArrowheads="1"/>
          </p:cNvSpPr>
          <p:nvPr>
            <p:ph type="body" idx="1"/>
          </p:nvPr>
        </p:nvSpPr>
        <p:spPr/>
        <p:txBody>
          <a:bodyPr/>
          <a:lstStyle/>
          <a:p>
            <a:pPr>
              <a:buFontTx/>
              <a:buNone/>
            </a:pPr>
            <a:r>
              <a:rPr lang="en-US"/>
              <a:t>Example:  Thermostat </a:t>
            </a:r>
          </a:p>
          <a:p>
            <a:r>
              <a:rPr lang="en-US"/>
              <a:t>Strong position in industrial thermostat:</a:t>
            </a:r>
          </a:p>
          <a:p>
            <a:pPr lvl="1"/>
            <a:r>
              <a:rPr lang="en-US"/>
              <a:t>Strong R&amp;D capabilities; </a:t>
            </a:r>
          </a:p>
          <a:p>
            <a:pPr lvl="1"/>
            <a:r>
              <a:rPr lang="en-US"/>
              <a:t>Expertise in strict tolerance, made-to-order production;</a:t>
            </a:r>
          </a:p>
          <a:p>
            <a:pPr lvl="1"/>
            <a:r>
              <a:rPr lang="en-US"/>
              <a:t>technically sophisticated sales force of industrial engineers.</a:t>
            </a:r>
          </a:p>
          <a:p>
            <a:pPr lvl="1"/>
            <a:endParaRPr lang="en-US"/>
          </a:p>
          <a:p>
            <a:r>
              <a:rPr lang="en-US"/>
              <a:t>Low growth situation –decides to enter into household thermostats</a:t>
            </a:r>
          </a:p>
          <a:p>
            <a:pPr lvl="1"/>
            <a:r>
              <a:rPr lang="en-US"/>
              <a:t>No expertise in design product appearance or packaging</a:t>
            </a:r>
          </a:p>
          <a:p>
            <a:pPr lvl="1"/>
            <a:r>
              <a:rPr lang="en-US"/>
              <a:t>No mass production capabilities</a:t>
            </a:r>
          </a:p>
          <a:p>
            <a:pPr lvl="1"/>
            <a:r>
              <a:rPr lang="en-US"/>
              <a:t>No ability to distribute products through industry reps.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284984"/>
            <a:ext cx="7467600" cy="1143000"/>
          </a:xfrm>
        </p:spPr>
        <p:txBody>
          <a:bodyPr/>
          <a:lstStyle/>
          <a:p>
            <a:r>
              <a:rPr lang="en-GB" dirty="0"/>
              <a:t>II. Capturing synergies: organizing a multi-business corporation</a:t>
            </a:r>
          </a:p>
        </p:txBody>
      </p:sp>
    </p:spTree>
    <p:extLst>
      <p:ext uri="{BB962C8B-B14F-4D97-AF65-F5344CB8AC3E}">
        <p14:creationId xmlns:p14="http://schemas.microsoft.com/office/powerpoint/2010/main" val="3057782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F1430833-8F94-47CE-9EDD-50CF45044061}" type="slidenum">
              <a:rPr lang="en-US"/>
              <a:pPr/>
              <a:t>24</a:t>
            </a:fld>
            <a:endParaRPr lang="en-US"/>
          </a:p>
        </p:txBody>
      </p:sp>
      <p:sp>
        <p:nvSpPr>
          <p:cNvPr id="535554" name="Rectangle 2"/>
          <p:cNvSpPr>
            <a:spLocks noGrp="1" noChangeArrowheads="1"/>
          </p:cNvSpPr>
          <p:nvPr>
            <p:ph type="title"/>
          </p:nvPr>
        </p:nvSpPr>
        <p:spPr>
          <a:xfrm>
            <a:off x="609600" y="152400"/>
            <a:ext cx="7772400" cy="1143000"/>
          </a:xfrm>
        </p:spPr>
        <p:txBody>
          <a:bodyPr/>
          <a:lstStyle/>
          <a:p>
            <a:r>
              <a:rPr lang="en-US"/>
              <a:t>Test 2: Organizational Costs: Incentives and Influence Costs</a:t>
            </a:r>
          </a:p>
        </p:txBody>
      </p:sp>
      <p:sp>
        <p:nvSpPr>
          <p:cNvPr id="535555" name="Rectangle 3"/>
          <p:cNvSpPr>
            <a:spLocks noGrp="1" noChangeArrowheads="1"/>
          </p:cNvSpPr>
          <p:nvPr>
            <p:ph type="body" idx="1"/>
          </p:nvPr>
        </p:nvSpPr>
        <p:spPr>
          <a:xfrm>
            <a:off x="685800" y="1524000"/>
            <a:ext cx="7620000" cy="4114800"/>
          </a:xfrm>
        </p:spPr>
        <p:txBody>
          <a:bodyPr/>
          <a:lstStyle/>
          <a:p>
            <a:pPr>
              <a:buFontTx/>
              <a:buNone/>
            </a:pPr>
            <a:r>
              <a:rPr lang="en-US" dirty="0"/>
              <a:t>A division nearly always has weaker incentives than a stand-alone business</a:t>
            </a:r>
          </a:p>
          <a:p>
            <a:pPr>
              <a:buFontTx/>
              <a:buNone/>
            </a:pPr>
            <a:endParaRPr lang="en-US" dirty="0"/>
          </a:p>
          <a:p>
            <a:pPr>
              <a:buFontTx/>
              <a:buNone/>
            </a:pPr>
            <a:r>
              <a:rPr lang="en-US" dirty="0"/>
              <a:t>Market avoids internal lobbying among divisions</a:t>
            </a:r>
          </a:p>
          <a:p>
            <a:pPr lvl="2"/>
            <a:endParaRPr lang="en-US" dirty="0"/>
          </a:p>
          <a:p>
            <a:pPr lvl="1"/>
            <a:r>
              <a:rPr lang="en-US" dirty="0"/>
              <a:t>Misdirected efforts within divisions as division managers seek to attain greater resources </a:t>
            </a:r>
          </a:p>
          <a:p>
            <a:pPr lvl="1"/>
            <a:endParaRPr lang="en-US" sz="1000" dirty="0"/>
          </a:p>
          <a:p>
            <a:pPr lvl="1"/>
            <a:r>
              <a:rPr lang="en-US" dirty="0"/>
              <a:t>A less attractive business may absorb profits from a more attractive business  </a:t>
            </a:r>
          </a:p>
          <a:p>
            <a:pPr lvl="2"/>
            <a:r>
              <a:rPr lang="en-US" dirty="0"/>
              <a:t>and focus on these politics rather than on competing</a:t>
            </a:r>
          </a:p>
          <a:p>
            <a:pPr lvl="1"/>
            <a:endParaRPr lang="en-US" sz="1600" dirty="0"/>
          </a:p>
          <a:p>
            <a:pPr lvl="2">
              <a:buFontTx/>
              <a:buNone/>
            </a:pPr>
            <a:endParaRPr lang="en-US" dirty="0"/>
          </a:p>
        </p:txBody>
      </p:sp>
    </p:spTree>
    <p:extLst>
      <p:ext uri="{BB962C8B-B14F-4D97-AF65-F5344CB8AC3E}">
        <p14:creationId xmlns:p14="http://schemas.microsoft.com/office/powerpoint/2010/main" val="193007311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Obtaining synergies: Running a </a:t>
            </a:r>
            <a:r>
              <a:rPr lang="en-GB" dirty="0" err="1"/>
              <a:t>multibusiness</a:t>
            </a:r>
            <a:r>
              <a:rPr lang="en-GB" dirty="0"/>
              <a:t> corporation for synergies</a:t>
            </a:r>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192693325"/>
              </p:ext>
            </p:extLst>
          </p:nvPr>
        </p:nvGraphicFramePr>
        <p:xfrm>
          <a:off x="457200" y="1600200"/>
          <a:ext cx="7467600"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6002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1000" y="6172200"/>
            <a:ext cx="1905000" cy="457200"/>
          </a:xfrm>
          <a:prstGeom prst="rect">
            <a:avLst/>
          </a:prstGeom>
          <a:noFill/>
          <a:ln w="9525">
            <a:noFill/>
            <a:miter lim="800000"/>
            <a:headEnd/>
            <a:tailEnd/>
          </a:ln>
        </p:spPr>
        <p:txBody>
          <a:bodyPr wrap="none" anchor="ctr"/>
          <a:lstStyle/>
          <a:p>
            <a:endParaRPr lang="en-GB"/>
          </a:p>
        </p:txBody>
      </p:sp>
      <p:sp>
        <p:nvSpPr>
          <p:cNvPr id="6147" name="Rectangle 3"/>
          <p:cNvSpPr>
            <a:spLocks noChangeArrowheads="1"/>
          </p:cNvSpPr>
          <p:nvPr/>
        </p:nvSpPr>
        <p:spPr bwMode="auto">
          <a:xfrm>
            <a:off x="3124200" y="6172200"/>
            <a:ext cx="2895600" cy="457200"/>
          </a:xfrm>
          <a:prstGeom prst="rect">
            <a:avLst/>
          </a:prstGeom>
          <a:noFill/>
          <a:ln w="9525">
            <a:noFill/>
            <a:miter lim="800000"/>
            <a:headEnd/>
            <a:tailEnd/>
          </a:ln>
        </p:spPr>
        <p:txBody>
          <a:bodyPr wrap="none" anchor="ctr"/>
          <a:lstStyle/>
          <a:p>
            <a:endParaRPr lang="en-GB"/>
          </a:p>
        </p:txBody>
      </p:sp>
      <p:sp>
        <p:nvSpPr>
          <p:cNvPr id="6148" name="Rectangle 4"/>
          <p:cNvSpPr>
            <a:spLocks noGrp="1" noChangeArrowheads="1"/>
          </p:cNvSpPr>
          <p:nvPr>
            <p:ph type="title"/>
          </p:nvPr>
        </p:nvSpPr>
        <p:spPr/>
        <p:txBody>
          <a:bodyPr/>
          <a:lstStyle/>
          <a:p>
            <a:r>
              <a:rPr lang="en-US" sz="2800"/>
              <a:t>Traditional view: two ways to group units</a:t>
            </a:r>
          </a:p>
        </p:txBody>
      </p:sp>
      <p:sp>
        <p:nvSpPr>
          <p:cNvPr id="6149" name="Rectangle 5"/>
          <p:cNvSpPr>
            <a:spLocks noChangeArrowheads="1"/>
          </p:cNvSpPr>
          <p:nvPr/>
        </p:nvSpPr>
        <p:spPr bwMode="auto">
          <a:xfrm>
            <a:off x="3336925" y="2117725"/>
            <a:ext cx="2690813" cy="457200"/>
          </a:xfrm>
          <a:prstGeom prst="rect">
            <a:avLst/>
          </a:prstGeom>
          <a:noFill/>
          <a:ln w="9525">
            <a:noFill/>
            <a:miter lim="800000"/>
            <a:headEnd/>
            <a:tailEnd/>
          </a:ln>
        </p:spPr>
        <p:txBody>
          <a:bodyPr wrap="none" anchor="ctr"/>
          <a:lstStyle/>
          <a:p>
            <a:endParaRPr lang="en-GB"/>
          </a:p>
        </p:txBody>
      </p:sp>
      <p:sp>
        <p:nvSpPr>
          <p:cNvPr id="6150" name="Rectangle 6"/>
          <p:cNvSpPr>
            <a:spLocks noChangeArrowheads="1"/>
          </p:cNvSpPr>
          <p:nvPr/>
        </p:nvSpPr>
        <p:spPr bwMode="auto">
          <a:xfrm>
            <a:off x="4860925" y="2727325"/>
            <a:ext cx="3132138" cy="822325"/>
          </a:xfrm>
          <a:prstGeom prst="rect">
            <a:avLst/>
          </a:prstGeom>
          <a:noFill/>
          <a:ln w="9525">
            <a:noFill/>
            <a:miter lim="800000"/>
            <a:headEnd/>
            <a:tailEnd/>
          </a:ln>
        </p:spPr>
        <p:txBody>
          <a:bodyPr wrap="none" anchor="ctr"/>
          <a:lstStyle/>
          <a:p>
            <a:endParaRPr lang="en-GB"/>
          </a:p>
        </p:txBody>
      </p:sp>
      <p:sp>
        <p:nvSpPr>
          <p:cNvPr id="6151" name="Line 7"/>
          <p:cNvSpPr>
            <a:spLocks noChangeShapeType="1"/>
          </p:cNvSpPr>
          <p:nvPr/>
        </p:nvSpPr>
        <p:spPr bwMode="auto">
          <a:xfrm>
            <a:off x="2590800" y="1828800"/>
            <a:ext cx="0" cy="2743200"/>
          </a:xfrm>
          <a:prstGeom prst="line">
            <a:avLst/>
          </a:prstGeom>
          <a:noFill/>
          <a:ln w="12700">
            <a:solidFill>
              <a:schemeClr val="tx2"/>
            </a:solidFill>
            <a:round/>
            <a:headEnd type="stealth" w="med" len="lg"/>
            <a:tailEnd type="none" w="sm" len="sm"/>
          </a:ln>
        </p:spPr>
        <p:txBody>
          <a:bodyPr/>
          <a:lstStyle/>
          <a:p>
            <a:endParaRPr lang="en-US"/>
          </a:p>
        </p:txBody>
      </p:sp>
      <p:sp>
        <p:nvSpPr>
          <p:cNvPr id="6152" name="Line 8"/>
          <p:cNvSpPr>
            <a:spLocks noChangeShapeType="1"/>
          </p:cNvSpPr>
          <p:nvPr/>
        </p:nvSpPr>
        <p:spPr bwMode="auto">
          <a:xfrm>
            <a:off x="2590800" y="4572000"/>
            <a:ext cx="3352800" cy="0"/>
          </a:xfrm>
          <a:prstGeom prst="line">
            <a:avLst/>
          </a:prstGeom>
          <a:noFill/>
          <a:ln w="12700">
            <a:solidFill>
              <a:schemeClr val="tx2"/>
            </a:solidFill>
            <a:round/>
            <a:headEnd type="none" w="sm" len="sm"/>
            <a:tailEnd type="stealth" w="med" len="lg"/>
          </a:ln>
        </p:spPr>
        <p:txBody>
          <a:bodyPr/>
          <a:lstStyle/>
          <a:p>
            <a:endParaRPr lang="en-US"/>
          </a:p>
        </p:txBody>
      </p:sp>
      <p:sp>
        <p:nvSpPr>
          <p:cNvPr id="6153" name="Rectangle 9"/>
          <p:cNvSpPr>
            <a:spLocks noChangeArrowheads="1"/>
          </p:cNvSpPr>
          <p:nvPr/>
        </p:nvSpPr>
        <p:spPr bwMode="auto">
          <a:xfrm>
            <a:off x="974725" y="1812925"/>
            <a:ext cx="1676400" cy="822325"/>
          </a:xfrm>
          <a:prstGeom prst="rect">
            <a:avLst/>
          </a:prstGeom>
          <a:noFill/>
          <a:ln w="9525">
            <a:noFill/>
            <a:miter lim="800000"/>
            <a:headEnd/>
            <a:tailEnd/>
          </a:ln>
        </p:spPr>
        <p:txBody>
          <a:bodyPr wrap="none" lIns="92075" tIns="46038" rIns="92075" bIns="46038">
            <a:spAutoFit/>
          </a:bodyPr>
          <a:lstStyle/>
          <a:p>
            <a:pPr algn="l"/>
            <a:r>
              <a:rPr lang="en-US">
                <a:solidFill>
                  <a:schemeClr val="tx2"/>
                </a:solidFill>
                <a:latin typeface="Arial" charset="0"/>
              </a:rPr>
              <a:t>Functional </a:t>
            </a:r>
          </a:p>
          <a:p>
            <a:pPr algn="l"/>
            <a:r>
              <a:rPr lang="en-US">
                <a:solidFill>
                  <a:schemeClr val="tx2"/>
                </a:solidFill>
                <a:latin typeface="Arial" charset="0"/>
              </a:rPr>
              <a:t>focus</a:t>
            </a:r>
          </a:p>
        </p:txBody>
      </p:sp>
      <p:sp>
        <p:nvSpPr>
          <p:cNvPr id="6154" name="Rectangle 10"/>
          <p:cNvSpPr>
            <a:spLocks noChangeArrowheads="1"/>
          </p:cNvSpPr>
          <p:nvPr/>
        </p:nvSpPr>
        <p:spPr bwMode="auto">
          <a:xfrm>
            <a:off x="4937125" y="4632325"/>
            <a:ext cx="3454400" cy="457200"/>
          </a:xfrm>
          <a:prstGeom prst="rect">
            <a:avLst/>
          </a:prstGeom>
          <a:noFill/>
          <a:ln w="9525">
            <a:noFill/>
            <a:miter lim="800000"/>
            <a:headEnd/>
            <a:tailEnd/>
          </a:ln>
        </p:spPr>
        <p:txBody>
          <a:bodyPr wrap="none" lIns="92075" tIns="46038" rIns="92075" bIns="46038">
            <a:spAutoFit/>
          </a:bodyPr>
          <a:lstStyle/>
          <a:p>
            <a:pPr algn="l"/>
            <a:r>
              <a:rPr lang="en-US">
                <a:solidFill>
                  <a:schemeClr val="tx2"/>
                </a:solidFill>
                <a:latin typeface="Arial" charset="0"/>
              </a:rPr>
              <a:t>Customer/Product focus</a:t>
            </a:r>
          </a:p>
        </p:txBody>
      </p:sp>
    </p:spTree>
    <p:extLst>
      <p:ext uri="{BB962C8B-B14F-4D97-AF65-F5344CB8AC3E}">
        <p14:creationId xmlns:p14="http://schemas.microsoft.com/office/powerpoint/2010/main" val="553422518"/>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381000" y="6172200"/>
            <a:ext cx="1905000" cy="457200"/>
          </a:xfrm>
          <a:prstGeom prst="rect">
            <a:avLst/>
          </a:prstGeom>
          <a:noFill/>
          <a:ln w="9525">
            <a:noFill/>
            <a:miter lim="800000"/>
            <a:headEnd/>
            <a:tailEnd/>
          </a:ln>
        </p:spPr>
        <p:txBody>
          <a:bodyPr wrap="none" anchor="ctr"/>
          <a:lstStyle/>
          <a:p>
            <a:endParaRPr lang="en-GB"/>
          </a:p>
        </p:txBody>
      </p:sp>
      <p:sp>
        <p:nvSpPr>
          <p:cNvPr id="1028" name="Rectangle 3"/>
          <p:cNvSpPr>
            <a:spLocks noChangeArrowheads="1"/>
          </p:cNvSpPr>
          <p:nvPr/>
        </p:nvSpPr>
        <p:spPr bwMode="auto">
          <a:xfrm>
            <a:off x="3124200" y="6172200"/>
            <a:ext cx="2895600" cy="457200"/>
          </a:xfrm>
          <a:prstGeom prst="rect">
            <a:avLst/>
          </a:prstGeom>
          <a:noFill/>
          <a:ln w="9525">
            <a:noFill/>
            <a:miter lim="800000"/>
            <a:headEnd/>
            <a:tailEnd/>
          </a:ln>
        </p:spPr>
        <p:txBody>
          <a:bodyPr wrap="none" anchor="ctr"/>
          <a:lstStyle/>
          <a:p>
            <a:endParaRPr lang="en-GB"/>
          </a:p>
        </p:txBody>
      </p:sp>
      <p:sp>
        <p:nvSpPr>
          <p:cNvPr id="1029" name="Rectangle 4"/>
          <p:cNvSpPr>
            <a:spLocks noGrp="1" noChangeArrowheads="1"/>
          </p:cNvSpPr>
          <p:nvPr>
            <p:ph type="title"/>
          </p:nvPr>
        </p:nvSpPr>
        <p:spPr>
          <a:noFill/>
        </p:spPr>
        <p:txBody>
          <a:bodyPr anchor="b"/>
          <a:lstStyle/>
          <a:p>
            <a:r>
              <a:rPr lang="en-US"/>
              <a:t>The Functional organization</a:t>
            </a:r>
          </a:p>
        </p:txBody>
      </p:sp>
      <p:graphicFrame>
        <p:nvGraphicFramePr>
          <p:cNvPr id="1026" name="Object 5"/>
          <p:cNvGraphicFramePr>
            <a:graphicFrameLocks noGrp="1"/>
          </p:cNvGraphicFramePr>
          <p:nvPr>
            <p:ph type="dgm" idx="1"/>
          </p:nvPr>
        </p:nvGraphicFramePr>
        <p:xfrm>
          <a:off x="919163" y="1892300"/>
          <a:ext cx="7326312" cy="3106738"/>
        </p:xfrm>
        <a:graphic>
          <a:graphicData uri="http://schemas.openxmlformats.org/presentationml/2006/ole">
            <mc:AlternateContent xmlns:mc="http://schemas.openxmlformats.org/markup-compatibility/2006">
              <mc:Choice xmlns:v="urn:schemas-microsoft-com:vml" Requires="v">
                <p:oleObj spid="_x0000_s1032" name="MS Org Chart" r:id="rId4" imgW="7454880" imgH="3365280" progId="OrgPlusWOPX.4">
                  <p:embed followColorScheme="full"/>
                </p:oleObj>
              </mc:Choice>
              <mc:Fallback>
                <p:oleObj name="MS Org Chart" r:id="rId4" imgW="7454880" imgH="3365280" progId="OrgPlusWOPX.4">
                  <p:embed followColorScheme="full"/>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163" y="1892300"/>
                        <a:ext cx="7326312" cy="310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3588366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3124200" y="6172200"/>
            <a:ext cx="2895600" cy="457200"/>
          </a:xfrm>
          <a:prstGeom prst="rect">
            <a:avLst/>
          </a:prstGeom>
          <a:noFill/>
          <a:ln w="9525">
            <a:noFill/>
            <a:miter lim="800000"/>
            <a:headEnd/>
            <a:tailEnd/>
          </a:ln>
        </p:spPr>
        <p:txBody>
          <a:bodyPr wrap="none" anchor="ctr"/>
          <a:lstStyle/>
          <a:p>
            <a:endParaRPr lang="en-GB"/>
          </a:p>
        </p:txBody>
      </p:sp>
      <p:sp>
        <p:nvSpPr>
          <p:cNvPr id="7171" name="Rectangle 4"/>
          <p:cNvSpPr>
            <a:spLocks noGrp="1" noChangeArrowheads="1"/>
          </p:cNvSpPr>
          <p:nvPr>
            <p:ph type="title"/>
          </p:nvPr>
        </p:nvSpPr>
        <p:spPr>
          <a:xfrm>
            <a:off x="762000" y="228600"/>
            <a:ext cx="7759700" cy="679450"/>
          </a:xfrm>
          <a:noFill/>
        </p:spPr>
        <p:txBody>
          <a:bodyPr anchor="b"/>
          <a:lstStyle/>
          <a:p>
            <a:r>
              <a:rPr lang="en-US"/>
              <a:t>Functional form</a:t>
            </a:r>
          </a:p>
        </p:txBody>
      </p:sp>
      <p:sp>
        <p:nvSpPr>
          <p:cNvPr id="7172" name="Rectangle 5"/>
          <p:cNvSpPr>
            <a:spLocks noGrp="1" noChangeArrowheads="1"/>
          </p:cNvSpPr>
          <p:nvPr>
            <p:ph type="body" idx="1"/>
          </p:nvPr>
        </p:nvSpPr>
        <p:spPr>
          <a:noFill/>
        </p:spPr>
        <p:txBody>
          <a:bodyPr/>
          <a:lstStyle/>
          <a:p>
            <a:r>
              <a:rPr lang="en-US"/>
              <a:t>Strengths</a:t>
            </a:r>
            <a:endParaRPr lang="en-US" u="sng"/>
          </a:p>
          <a:p>
            <a:pPr lvl="1">
              <a:buSzPct val="75000"/>
            </a:pPr>
            <a:r>
              <a:rPr lang="en-US" u="sng"/>
              <a:t>Centralized expertise</a:t>
            </a:r>
            <a:r>
              <a:rPr lang="en-US"/>
              <a:t>:</a:t>
            </a:r>
          </a:p>
          <a:p>
            <a:pPr lvl="2">
              <a:buSzPct val="75000"/>
            </a:pPr>
            <a:r>
              <a:rPr lang="en-US"/>
              <a:t> good flow of information and knowledge within function </a:t>
            </a:r>
          </a:p>
          <a:p>
            <a:pPr lvl="2">
              <a:buSzPct val="75000"/>
            </a:pPr>
            <a:r>
              <a:rPr lang="en-US"/>
              <a:t>Clear career paths building on individual expertise</a:t>
            </a:r>
          </a:p>
          <a:p>
            <a:pPr lvl="2">
              <a:buSzPct val="75000"/>
            </a:pPr>
            <a:r>
              <a:rPr lang="en-US"/>
              <a:t>Clearly defined responsibilities and tasks</a:t>
            </a:r>
          </a:p>
          <a:p>
            <a:r>
              <a:rPr lang="en-US"/>
              <a:t>Weaknesses</a:t>
            </a:r>
          </a:p>
          <a:p>
            <a:pPr lvl="1">
              <a:buSzPct val="75000"/>
            </a:pPr>
            <a:r>
              <a:rPr lang="en-US"/>
              <a:t>Cross functional decisions only possible at the highest levels</a:t>
            </a:r>
          </a:p>
          <a:p>
            <a:pPr lvl="1">
              <a:buSzPct val="75000"/>
            </a:pPr>
            <a:r>
              <a:rPr lang="en-US"/>
              <a:t>Possibly weakened incentives: profit &amp; loss remote</a:t>
            </a:r>
          </a:p>
        </p:txBody>
      </p:sp>
    </p:spTree>
    <p:extLst>
      <p:ext uri="{BB962C8B-B14F-4D97-AF65-F5344CB8AC3E}">
        <p14:creationId xmlns:p14="http://schemas.microsoft.com/office/powerpoint/2010/main" val="178986939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381000" y="6172200"/>
            <a:ext cx="1905000" cy="457200"/>
          </a:xfrm>
          <a:prstGeom prst="rect">
            <a:avLst/>
          </a:prstGeom>
          <a:noFill/>
          <a:ln w="9525">
            <a:noFill/>
            <a:miter lim="800000"/>
            <a:headEnd/>
            <a:tailEnd/>
          </a:ln>
        </p:spPr>
        <p:txBody>
          <a:bodyPr wrap="none" anchor="ctr"/>
          <a:lstStyle/>
          <a:p>
            <a:endParaRPr lang="en-GB"/>
          </a:p>
        </p:txBody>
      </p:sp>
      <p:sp>
        <p:nvSpPr>
          <p:cNvPr id="2052" name="Rectangle 3"/>
          <p:cNvSpPr>
            <a:spLocks noChangeArrowheads="1"/>
          </p:cNvSpPr>
          <p:nvPr/>
        </p:nvSpPr>
        <p:spPr bwMode="auto">
          <a:xfrm>
            <a:off x="3124200" y="6172200"/>
            <a:ext cx="2895600" cy="457200"/>
          </a:xfrm>
          <a:prstGeom prst="rect">
            <a:avLst/>
          </a:prstGeom>
          <a:noFill/>
          <a:ln w="9525">
            <a:noFill/>
            <a:miter lim="800000"/>
            <a:headEnd/>
            <a:tailEnd/>
          </a:ln>
        </p:spPr>
        <p:txBody>
          <a:bodyPr wrap="none" anchor="ctr"/>
          <a:lstStyle/>
          <a:p>
            <a:endParaRPr lang="en-GB"/>
          </a:p>
        </p:txBody>
      </p:sp>
      <p:sp>
        <p:nvSpPr>
          <p:cNvPr id="2053" name="Rectangle 4"/>
          <p:cNvSpPr>
            <a:spLocks noGrp="1" noChangeArrowheads="1"/>
          </p:cNvSpPr>
          <p:nvPr>
            <p:ph type="title"/>
          </p:nvPr>
        </p:nvSpPr>
        <p:spPr>
          <a:noFill/>
        </p:spPr>
        <p:txBody>
          <a:bodyPr anchor="b">
            <a:normAutofit fontScale="90000"/>
          </a:bodyPr>
          <a:lstStyle/>
          <a:p>
            <a:r>
              <a:rPr lang="en-US" sz="2800"/>
              <a:t>Product focus– </a:t>
            </a:r>
            <a:br>
              <a:rPr lang="en-US" sz="2800"/>
            </a:br>
            <a:r>
              <a:rPr lang="en-US" sz="2800"/>
              <a:t>Divisional  organization</a:t>
            </a:r>
          </a:p>
        </p:txBody>
      </p:sp>
      <p:graphicFrame>
        <p:nvGraphicFramePr>
          <p:cNvPr id="2050" name="Object 5"/>
          <p:cNvGraphicFramePr>
            <a:graphicFrameLocks noGrp="1"/>
          </p:cNvGraphicFramePr>
          <p:nvPr>
            <p:ph type="dgm" idx="1"/>
          </p:nvPr>
        </p:nvGraphicFramePr>
        <p:xfrm>
          <a:off x="744538" y="1892300"/>
          <a:ext cx="7615237" cy="3089275"/>
        </p:xfrm>
        <a:graphic>
          <a:graphicData uri="http://schemas.openxmlformats.org/presentationml/2006/ole">
            <mc:AlternateContent xmlns:mc="http://schemas.openxmlformats.org/markup-compatibility/2006">
              <mc:Choice xmlns:v="urn:schemas-microsoft-com:vml" Requires="v">
                <p:oleObj spid="_x0000_s2056" name="MS Org Chart" r:id="rId4" imgW="5943600" imgH="2133360" progId="OrgPlusWOPX.4">
                  <p:embed followColorScheme="full"/>
                </p:oleObj>
              </mc:Choice>
              <mc:Fallback>
                <p:oleObj name="MS Org Chart" r:id="rId4" imgW="5943600" imgH="2133360" progId="OrgPlusWOPX.4">
                  <p:embed followColorScheme="full"/>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538" y="1892300"/>
                        <a:ext cx="7615237" cy="308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4674819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en-US"/>
              <a:t>Diversification and value creation</a:t>
            </a:r>
          </a:p>
        </p:txBody>
      </p:sp>
      <p:sp>
        <p:nvSpPr>
          <p:cNvPr id="519171" name="Rectangle 3"/>
          <p:cNvSpPr>
            <a:spLocks noGrp="1" noChangeArrowheads="1"/>
          </p:cNvSpPr>
          <p:nvPr>
            <p:ph type="body" idx="1"/>
          </p:nvPr>
        </p:nvSpPr>
        <p:spPr/>
        <p:txBody>
          <a:bodyPr/>
          <a:lstStyle/>
          <a:p>
            <a:r>
              <a:rPr lang="en-US"/>
              <a:t>Does diversification generally create value?</a:t>
            </a:r>
          </a:p>
          <a:p>
            <a:pPr lvl="1"/>
            <a:r>
              <a:rPr lang="en-US"/>
              <a:t>In general: NO</a:t>
            </a:r>
          </a:p>
          <a:p>
            <a:pPr lvl="2"/>
            <a:r>
              <a:rPr lang="en-US"/>
              <a:t>20% diversification discount</a:t>
            </a:r>
          </a:p>
          <a:p>
            <a:pPr lvl="1"/>
            <a:endParaRPr lang="en-US"/>
          </a:p>
          <a:p>
            <a:pPr lvl="1"/>
            <a:r>
              <a:rPr lang="en-US"/>
              <a:t>Compares the actual stock market capitalization of a multibusiness corporation to the sum of the imputed value of its business segments</a:t>
            </a:r>
          </a:p>
          <a:p>
            <a:pPr lvl="2"/>
            <a:r>
              <a:rPr lang="en-US"/>
              <a:t>Selection bias – the firms that did focus might have some reason to not spread themselves out –</a:t>
            </a:r>
          </a:p>
          <a:p>
            <a:pPr lvl="3"/>
            <a:r>
              <a:rPr lang="en-US"/>
              <a:t>True question: how much would the BU of the diversified firm command on their own?</a:t>
            </a:r>
          </a:p>
          <a:p>
            <a:pPr lvl="1"/>
            <a:endParaRPr lang="en-US"/>
          </a:p>
          <a:p>
            <a:pPr lvl="1"/>
            <a:r>
              <a:rPr lang="en-US"/>
              <a:t>Obviously, that is an average</a:t>
            </a:r>
          </a:p>
          <a:p>
            <a:pPr lvl="2"/>
            <a:r>
              <a:rPr lang="en-US"/>
              <a:t>For some firms, the whole is worth more than the sum of the parts</a:t>
            </a:r>
          </a:p>
        </p:txBody>
      </p:sp>
      <p:sp>
        <p:nvSpPr>
          <p:cNvPr id="4" name="3 Marcador de fecha"/>
          <p:cNvSpPr>
            <a:spLocks noGrp="1"/>
          </p:cNvSpPr>
          <p:nvPr>
            <p:ph type="dt" sz="half" idx="10"/>
          </p:nvPr>
        </p:nvSpPr>
        <p:spPr/>
        <p:txBody>
          <a:bodyPr/>
          <a:lstStyle/>
          <a:p>
            <a:fld id="{184735B3-0884-47CA-B3EB-503FABB72A56}" type="slidenum">
              <a:rPr lang="en-US" smtClean="0"/>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1000" y="6172200"/>
            <a:ext cx="1905000" cy="457200"/>
          </a:xfrm>
          <a:prstGeom prst="rect">
            <a:avLst/>
          </a:prstGeom>
          <a:noFill/>
          <a:ln w="9525">
            <a:noFill/>
            <a:miter lim="800000"/>
            <a:headEnd/>
            <a:tailEnd/>
          </a:ln>
        </p:spPr>
        <p:txBody>
          <a:bodyPr wrap="none" anchor="ctr"/>
          <a:lstStyle/>
          <a:p>
            <a:endParaRPr lang="en-GB"/>
          </a:p>
        </p:txBody>
      </p:sp>
      <p:sp>
        <p:nvSpPr>
          <p:cNvPr id="8195" name="Rectangle 3"/>
          <p:cNvSpPr>
            <a:spLocks noChangeArrowheads="1"/>
          </p:cNvSpPr>
          <p:nvPr/>
        </p:nvSpPr>
        <p:spPr bwMode="auto">
          <a:xfrm>
            <a:off x="3124200" y="6172200"/>
            <a:ext cx="2895600" cy="457200"/>
          </a:xfrm>
          <a:prstGeom prst="rect">
            <a:avLst/>
          </a:prstGeom>
          <a:noFill/>
          <a:ln w="9525">
            <a:noFill/>
            <a:miter lim="800000"/>
            <a:headEnd/>
            <a:tailEnd/>
          </a:ln>
        </p:spPr>
        <p:txBody>
          <a:bodyPr wrap="none" anchor="ctr"/>
          <a:lstStyle/>
          <a:p>
            <a:endParaRPr lang="en-GB"/>
          </a:p>
        </p:txBody>
      </p:sp>
      <p:sp>
        <p:nvSpPr>
          <p:cNvPr id="8196" name="Rectangle 4"/>
          <p:cNvSpPr>
            <a:spLocks noGrp="1" noChangeArrowheads="1"/>
          </p:cNvSpPr>
          <p:nvPr>
            <p:ph type="title"/>
          </p:nvPr>
        </p:nvSpPr>
        <p:spPr>
          <a:noFill/>
        </p:spPr>
        <p:txBody>
          <a:bodyPr anchor="b"/>
          <a:lstStyle/>
          <a:p>
            <a:r>
              <a:rPr lang="en-US"/>
              <a:t>Divisional Form</a:t>
            </a:r>
          </a:p>
        </p:txBody>
      </p:sp>
      <p:sp>
        <p:nvSpPr>
          <p:cNvPr id="8197" name="Rectangle 5"/>
          <p:cNvSpPr>
            <a:spLocks noGrp="1" noChangeArrowheads="1"/>
          </p:cNvSpPr>
          <p:nvPr>
            <p:ph type="body" idx="1"/>
          </p:nvPr>
        </p:nvSpPr>
        <p:spPr>
          <a:noFill/>
        </p:spPr>
        <p:txBody>
          <a:bodyPr/>
          <a:lstStyle/>
          <a:p>
            <a:r>
              <a:rPr lang="en-US"/>
              <a:t>Strengths</a:t>
            </a:r>
          </a:p>
          <a:p>
            <a:pPr lvl="1">
              <a:buSzPct val="75000"/>
            </a:pPr>
            <a:r>
              <a:rPr lang="en-US"/>
              <a:t>Good information flow about product– </a:t>
            </a:r>
          </a:p>
          <a:p>
            <a:pPr lvl="2">
              <a:buSzPct val="75000"/>
            </a:pPr>
            <a:r>
              <a:rPr lang="en-US"/>
              <a:t>closer coordination among product related decisions</a:t>
            </a:r>
          </a:p>
          <a:p>
            <a:pPr lvl="2">
              <a:buSzPct val="75000"/>
            </a:pPr>
            <a:r>
              <a:rPr lang="en-US"/>
              <a:t>Integrative decisions pushed much further down in the organization</a:t>
            </a:r>
          </a:p>
          <a:p>
            <a:pPr lvl="2">
              <a:buSzPct val="75000"/>
            </a:pPr>
            <a:r>
              <a:rPr lang="en-US"/>
              <a:t>Managers much closer to profit and loss</a:t>
            </a:r>
          </a:p>
          <a:p>
            <a:endParaRPr lang="en-US"/>
          </a:p>
          <a:p>
            <a:r>
              <a:rPr lang="en-US"/>
              <a:t>Weaknesses</a:t>
            </a:r>
          </a:p>
          <a:p>
            <a:pPr lvl="1">
              <a:buSzPct val="75000"/>
            </a:pPr>
            <a:r>
              <a:rPr lang="en-US"/>
              <a:t>Duplication of expertise</a:t>
            </a:r>
          </a:p>
          <a:p>
            <a:pPr lvl="1">
              <a:buSzPct val="75000"/>
            </a:pPr>
            <a:r>
              <a:rPr lang="en-US"/>
              <a:t>Failure to share key insights across the company</a:t>
            </a:r>
          </a:p>
        </p:txBody>
      </p:sp>
    </p:spTree>
    <p:extLst>
      <p:ext uri="{BB962C8B-B14F-4D97-AF65-F5344CB8AC3E}">
        <p14:creationId xmlns:p14="http://schemas.microsoft.com/office/powerpoint/2010/main" val="722747875"/>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Doing both</a:t>
            </a:r>
          </a:p>
        </p:txBody>
      </p:sp>
      <p:sp>
        <p:nvSpPr>
          <p:cNvPr id="9219" name="Rectangle 3"/>
          <p:cNvSpPr>
            <a:spLocks noGrp="1" noChangeArrowheads="1"/>
          </p:cNvSpPr>
          <p:nvPr>
            <p:ph type="body" idx="1"/>
          </p:nvPr>
        </p:nvSpPr>
        <p:spPr/>
        <p:txBody>
          <a:bodyPr/>
          <a:lstStyle/>
          <a:p>
            <a:pPr marL="381000" indent="-381000">
              <a:buFontTx/>
              <a:buNone/>
            </a:pPr>
            <a:r>
              <a:rPr lang="en-US"/>
              <a:t>Rarely only one principle used</a:t>
            </a:r>
          </a:p>
          <a:p>
            <a:pPr marL="381000" indent="-381000">
              <a:buFontTx/>
              <a:buNone/>
            </a:pPr>
            <a:endParaRPr lang="en-US"/>
          </a:p>
          <a:p>
            <a:pPr marL="381000" indent="-381000">
              <a:buFontTx/>
              <a:buNone/>
            </a:pPr>
            <a:r>
              <a:rPr lang="en-US"/>
              <a:t>I. Divisional Hybrids: Functional principle at some level, business at another</a:t>
            </a:r>
          </a:p>
          <a:p>
            <a:pPr marL="381000" indent="-381000">
              <a:buFontTx/>
              <a:buNone/>
            </a:pPr>
            <a:endParaRPr lang="en-US"/>
          </a:p>
          <a:p>
            <a:pPr marL="381000" indent="-381000">
              <a:buFontTx/>
              <a:buNone/>
            </a:pPr>
            <a:r>
              <a:rPr lang="en-US"/>
              <a:t>II. Using specialized coordinators: </a:t>
            </a:r>
          </a:p>
          <a:p>
            <a:pPr marL="381000" indent="-381000">
              <a:buFontTx/>
              <a:buNone/>
            </a:pPr>
            <a:r>
              <a:rPr lang="en-US"/>
              <a:t>	One principle has priority, with coordinating devices: Teams, centers of excellence, and other intermediate coordination devices</a:t>
            </a:r>
          </a:p>
          <a:p>
            <a:pPr marL="381000" indent="-381000">
              <a:buFontTx/>
              <a:buNone/>
            </a:pPr>
            <a:endParaRPr lang="en-US"/>
          </a:p>
          <a:p>
            <a:pPr marL="381000" indent="-381000">
              <a:buFontTx/>
              <a:buNone/>
            </a:pPr>
            <a:r>
              <a:rPr lang="en-US"/>
              <a:t>III. Matrix: Both at the same time</a:t>
            </a:r>
          </a:p>
        </p:txBody>
      </p:sp>
    </p:spTree>
    <p:extLst>
      <p:ext uri="{BB962C8B-B14F-4D97-AF65-F5344CB8AC3E}">
        <p14:creationId xmlns:p14="http://schemas.microsoft.com/office/powerpoint/2010/main" val="181296766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GB"/>
          </a:p>
        </p:txBody>
      </p:sp>
      <p:sp>
        <p:nvSpPr>
          <p:cNvPr id="10243"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GB"/>
          </a:p>
        </p:txBody>
      </p:sp>
      <p:sp>
        <p:nvSpPr>
          <p:cNvPr id="10244" name="Rectangle 6"/>
          <p:cNvSpPr>
            <a:spLocks noGrp="1" noChangeArrowheads="1"/>
          </p:cNvSpPr>
          <p:nvPr>
            <p:ph type="title"/>
          </p:nvPr>
        </p:nvSpPr>
        <p:spPr>
          <a:noFill/>
        </p:spPr>
        <p:txBody>
          <a:bodyPr anchor="b"/>
          <a:lstStyle/>
          <a:p>
            <a:r>
              <a:rPr lang="en-US"/>
              <a:t>Trying to do both</a:t>
            </a:r>
          </a:p>
        </p:txBody>
      </p:sp>
      <p:sp>
        <p:nvSpPr>
          <p:cNvPr id="10245" name="Line 7"/>
          <p:cNvSpPr>
            <a:spLocks noChangeShapeType="1"/>
          </p:cNvSpPr>
          <p:nvPr/>
        </p:nvSpPr>
        <p:spPr bwMode="auto">
          <a:xfrm>
            <a:off x="2514600" y="2209800"/>
            <a:ext cx="0" cy="2743200"/>
          </a:xfrm>
          <a:prstGeom prst="line">
            <a:avLst/>
          </a:prstGeom>
          <a:noFill/>
          <a:ln w="12700">
            <a:solidFill>
              <a:schemeClr val="tx2"/>
            </a:solidFill>
            <a:round/>
            <a:headEnd type="stealth" w="med" len="lg"/>
            <a:tailEnd type="none" w="sm" len="sm"/>
          </a:ln>
        </p:spPr>
        <p:txBody>
          <a:bodyPr/>
          <a:lstStyle/>
          <a:p>
            <a:endParaRPr lang="en-US"/>
          </a:p>
        </p:txBody>
      </p:sp>
      <p:sp>
        <p:nvSpPr>
          <p:cNvPr id="10246" name="Line 8"/>
          <p:cNvSpPr>
            <a:spLocks noChangeShapeType="1"/>
          </p:cNvSpPr>
          <p:nvPr/>
        </p:nvSpPr>
        <p:spPr bwMode="auto">
          <a:xfrm>
            <a:off x="2514600" y="4953000"/>
            <a:ext cx="3352800" cy="0"/>
          </a:xfrm>
          <a:prstGeom prst="line">
            <a:avLst/>
          </a:prstGeom>
          <a:noFill/>
          <a:ln w="12700">
            <a:solidFill>
              <a:schemeClr val="tx2"/>
            </a:solidFill>
            <a:round/>
            <a:headEnd type="none" w="sm" len="sm"/>
            <a:tailEnd type="stealth" w="med" len="lg"/>
          </a:ln>
        </p:spPr>
        <p:txBody>
          <a:bodyPr/>
          <a:lstStyle/>
          <a:p>
            <a:endParaRPr lang="en-US"/>
          </a:p>
        </p:txBody>
      </p:sp>
      <p:sp>
        <p:nvSpPr>
          <p:cNvPr id="10247" name="Rectangle 9"/>
          <p:cNvSpPr>
            <a:spLocks noChangeArrowheads="1"/>
          </p:cNvSpPr>
          <p:nvPr/>
        </p:nvSpPr>
        <p:spPr bwMode="auto">
          <a:xfrm>
            <a:off x="1219200" y="1676400"/>
            <a:ext cx="1301750" cy="641350"/>
          </a:xfrm>
          <a:prstGeom prst="rect">
            <a:avLst/>
          </a:prstGeom>
          <a:noFill/>
          <a:ln w="9525">
            <a:noFill/>
            <a:miter lim="800000"/>
            <a:headEnd/>
            <a:tailEnd/>
          </a:ln>
        </p:spPr>
        <p:txBody>
          <a:bodyPr wrap="none" lIns="92075" tIns="46038" rIns="92075" bIns="46038">
            <a:spAutoFit/>
          </a:bodyPr>
          <a:lstStyle/>
          <a:p>
            <a:pPr algn="l"/>
            <a:r>
              <a:rPr lang="en-US" sz="1800">
                <a:solidFill>
                  <a:schemeClr val="tx2"/>
                </a:solidFill>
                <a:latin typeface="Arial" charset="0"/>
              </a:rPr>
              <a:t>Functional </a:t>
            </a:r>
          </a:p>
          <a:p>
            <a:pPr algn="l"/>
            <a:r>
              <a:rPr lang="en-US" sz="1800">
                <a:solidFill>
                  <a:schemeClr val="tx2"/>
                </a:solidFill>
                <a:latin typeface="Arial" charset="0"/>
              </a:rPr>
              <a:t>focus</a:t>
            </a:r>
          </a:p>
        </p:txBody>
      </p:sp>
      <p:sp>
        <p:nvSpPr>
          <p:cNvPr id="10248" name="Rectangle 10"/>
          <p:cNvSpPr>
            <a:spLocks noChangeArrowheads="1"/>
          </p:cNvSpPr>
          <p:nvPr/>
        </p:nvSpPr>
        <p:spPr bwMode="auto">
          <a:xfrm>
            <a:off x="3505200" y="5105400"/>
            <a:ext cx="2609850" cy="366713"/>
          </a:xfrm>
          <a:prstGeom prst="rect">
            <a:avLst/>
          </a:prstGeom>
          <a:noFill/>
          <a:ln w="9525">
            <a:noFill/>
            <a:miter lim="800000"/>
            <a:headEnd/>
            <a:tailEnd/>
          </a:ln>
        </p:spPr>
        <p:txBody>
          <a:bodyPr wrap="none" lIns="92075" tIns="46038" rIns="92075" bIns="46038">
            <a:spAutoFit/>
          </a:bodyPr>
          <a:lstStyle/>
          <a:p>
            <a:pPr algn="l"/>
            <a:r>
              <a:rPr lang="en-US" sz="1800">
                <a:solidFill>
                  <a:schemeClr val="tx2"/>
                </a:solidFill>
                <a:latin typeface="Arial" charset="0"/>
              </a:rPr>
              <a:t>Customer/product focus</a:t>
            </a:r>
          </a:p>
        </p:txBody>
      </p:sp>
      <p:sp>
        <p:nvSpPr>
          <p:cNvPr id="10249" name="Arc 11"/>
          <p:cNvSpPr>
            <a:spLocks/>
          </p:cNvSpPr>
          <p:nvPr/>
        </p:nvSpPr>
        <p:spPr bwMode="auto">
          <a:xfrm>
            <a:off x="2514600" y="2592388"/>
            <a:ext cx="3048000" cy="2362200"/>
          </a:xfrm>
          <a:custGeom>
            <a:avLst/>
            <a:gdLst>
              <a:gd name="T0" fmla="*/ 0 w 21600"/>
              <a:gd name="T1" fmla="*/ 0 h 21600"/>
              <a:gd name="T2" fmla="*/ 3048000 w 21600"/>
              <a:gd name="T3" fmla="*/ 2362200 h 21600"/>
              <a:gd name="T4" fmla="*/ 0 w 21600"/>
              <a:gd name="T5" fmla="*/ 23622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2"/>
            </a:solidFill>
            <a:round/>
            <a:headEnd type="none" w="sm" len="sm"/>
            <a:tailEnd type="none" w="sm" len="sm"/>
          </a:ln>
        </p:spPr>
        <p:txBody>
          <a:bodyPr/>
          <a:lstStyle/>
          <a:p>
            <a:endParaRPr lang="en-US"/>
          </a:p>
        </p:txBody>
      </p:sp>
      <p:sp>
        <p:nvSpPr>
          <p:cNvPr id="10250" name="Oval 12"/>
          <p:cNvSpPr>
            <a:spLocks noChangeArrowheads="1"/>
          </p:cNvSpPr>
          <p:nvPr/>
        </p:nvSpPr>
        <p:spPr bwMode="auto">
          <a:xfrm>
            <a:off x="5187950" y="2825750"/>
            <a:ext cx="139700" cy="139700"/>
          </a:xfrm>
          <a:prstGeom prst="ellipse">
            <a:avLst/>
          </a:prstGeom>
          <a:solidFill>
            <a:schemeClr val="accent1"/>
          </a:solidFill>
          <a:ln w="12700">
            <a:solidFill>
              <a:schemeClr val="tx2"/>
            </a:solidFill>
            <a:round/>
            <a:headEnd/>
            <a:tailEnd/>
          </a:ln>
        </p:spPr>
        <p:txBody>
          <a:bodyPr wrap="none" anchor="ctr"/>
          <a:lstStyle/>
          <a:p>
            <a:endParaRPr lang="en-GB"/>
          </a:p>
        </p:txBody>
      </p:sp>
      <p:sp>
        <p:nvSpPr>
          <p:cNvPr id="10251" name="Rectangle 13"/>
          <p:cNvSpPr>
            <a:spLocks noChangeArrowheads="1"/>
          </p:cNvSpPr>
          <p:nvPr/>
        </p:nvSpPr>
        <p:spPr bwMode="auto">
          <a:xfrm>
            <a:off x="5791200" y="1676400"/>
            <a:ext cx="3994150" cy="1616075"/>
          </a:xfrm>
          <a:prstGeom prst="rect">
            <a:avLst/>
          </a:prstGeom>
          <a:noFill/>
          <a:ln w="9525">
            <a:noFill/>
            <a:miter lim="800000"/>
            <a:headEnd/>
            <a:tailEnd/>
          </a:ln>
        </p:spPr>
        <p:txBody>
          <a:bodyPr wrap="none" lIns="92075" tIns="46038" rIns="92075" bIns="46038">
            <a:spAutoFit/>
          </a:bodyPr>
          <a:lstStyle/>
          <a:p>
            <a:pPr algn="l"/>
            <a:endParaRPr lang="en-US" sz="2000">
              <a:solidFill>
                <a:schemeClr val="tx2"/>
              </a:solidFill>
              <a:latin typeface="Arial" charset="0"/>
            </a:endParaRPr>
          </a:p>
          <a:p>
            <a:pPr algn="l"/>
            <a:endParaRPr lang="en-US" sz="2000">
              <a:solidFill>
                <a:schemeClr val="tx2"/>
              </a:solidFill>
              <a:latin typeface="Arial" charset="0"/>
            </a:endParaRPr>
          </a:p>
          <a:p>
            <a:pPr algn="l"/>
            <a:r>
              <a:rPr lang="en-US" sz="2000">
                <a:solidFill>
                  <a:schemeClr val="tx2"/>
                </a:solidFill>
                <a:latin typeface="Arial" charset="0"/>
              </a:rPr>
              <a:t>Divisional hybrid</a:t>
            </a:r>
          </a:p>
          <a:p>
            <a:pPr algn="l"/>
            <a:r>
              <a:rPr lang="en-US" sz="2000">
                <a:solidFill>
                  <a:schemeClr val="tx2"/>
                </a:solidFill>
                <a:latin typeface="Arial" charset="0"/>
              </a:rPr>
              <a:t>Teams/other coordinating devices</a:t>
            </a:r>
          </a:p>
          <a:p>
            <a:pPr algn="l"/>
            <a:r>
              <a:rPr lang="en-US" sz="2000">
                <a:solidFill>
                  <a:schemeClr val="tx2"/>
                </a:solidFill>
                <a:latin typeface="Arial" charset="0"/>
              </a:rPr>
              <a:t>Matrix </a:t>
            </a:r>
          </a:p>
        </p:txBody>
      </p:sp>
      <p:sp>
        <p:nvSpPr>
          <p:cNvPr id="10252" name="Rectangle 16"/>
          <p:cNvSpPr>
            <a:spLocks noChangeArrowheads="1"/>
          </p:cNvSpPr>
          <p:nvPr/>
        </p:nvSpPr>
        <p:spPr bwMode="auto">
          <a:xfrm>
            <a:off x="5394325" y="2606675"/>
            <a:ext cx="382588" cy="519113"/>
          </a:xfrm>
          <a:prstGeom prst="rect">
            <a:avLst/>
          </a:prstGeom>
          <a:noFill/>
          <a:ln w="9525">
            <a:noFill/>
            <a:miter lim="800000"/>
            <a:headEnd/>
            <a:tailEnd/>
          </a:ln>
        </p:spPr>
        <p:txBody>
          <a:bodyPr wrap="none" lIns="92075" tIns="46038" rIns="92075" bIns="46038">
            <a:spAutoFit/>
          </a:bodyPr>
          <a:lstStyle/>
          <a:p>
            <a:pPr algn="l"/>
            <a:r>
              <a:rPr lang="en-US" sz="2800">
                <a:solidFill>
                  <a:schemeClr val="tx2"/>
                </a:solidFill>
                <a:latin typeface="Arial" charset="0"/>
              </a:rPr>
              <a:t>?</a:t>
            </a:r>
          </a:p>
        </p:txBody>
      </p:sp>
    </p:spTree>
    <p:extLst>
      <p:ext uri="{BB962C8B-B14F-4D97-AF65-F5344CB8AC3E}">
        <p14:creationId xmlns:p14="http://schemas.microsoft.com/office/powerpoint/2010/main" val="1271378521"/>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2800"/>
              <a:t>I. Divisional Hybrids</a:t>
            </a:r>
          </a:p>
        </p:txBody>
      </p:sp>
      <p:sp>
        <p:nvSpPr>
          <p:cNvPr id="415747" name="Rectangle 3"/>
          <p:cNvSpPr>
            <a:spLocks noGrp="1" noChangeArrowheads="1"/>
          </p:cNvSpPr>
          <p:nvPr>
            <p:ph type="body" idx="1"/>
          </p:nvPr>
        </p:nvSpPr>
        <p:spPr>
          <a:xfrm>
            <a:off x="685800" y="1447800"/>
            <a:ext cx="7772400" cy="4343400"/>
          </a:xfrm>
        </p:spPr>
        <p:txBody>
          <a:bodyPr/>
          <a:lstStyle/>
          <a:p>
            <a:pPr>
              <a:buFontTx/>
              <a:buNone/>
            </a:pPr>
            <a:r>
              <a:rPr lang="en-US"/>
              <a:t>	Multi-product firms (or multi-national firms) are generally divisional</a:t>
            </a:r>
          </a:p>
          <a:p>
            <a:pPr marL="800100" lvl="1" indent="-342900">
              <a:buFontTx/>
              <a:buNone/>
            </a:pPr>
            <a:r>
              <a:rPr lang="en-US"/>
              <a:t>	but try to appropriate some synergies by </a:t>
            </a:r>
            <a:r>
              <a:rPr lang="en-US" b="1"/>
              <a:t>integrating functional activities</a:t>
            </a:r>
            <a:r>
              <a:rPr lang="en-US"/>
              <a:t> (such as R&amp;D, Manufacturing, Marketing, distribution) across business units.</a:t>
            </a:r>
          </a:p>
          <a:p>
            <a:pPr>
              <a:buFontTx/>
              <a:buNone/>
            </a:pPr>
            <a:endParaRPr lang="en-US"/>
          </a:p>
          <a:p>
            <a:pPr marL="800100" lvl="1" indent="-342900">
              <a:buFontTx/>
              <a:buNone/>
            </a:pPr>
            <a:r>
              <a:rPr lang="en-US"/>
              <a:t>	This integration often requires some form of </a:t>
            </a:r>
            <a:r>
              <a:rPr lang="en-US" b="1"/>
              <a:t>centralization</a:t>
            </a:r>
            <a:r>
              <a:rPr lang="en-US"/>
              <a:t>: </a:t>
            </a:r>
            <a:br>
              <a:rPr lang="en-US"/>
            </a:br>
            <a:r>
              <a:rPr lang="en-US"/>
              <a:t>Making functional managers responsible for implementing standardization, thereby limiting business unit’s managers authority.</a:t>
            </a:r>
          </a:p>
          <a:p>
            <a:pPr>
              <a:buFontTx/>
              <a:buNone/>
            </a:pPr>
            <a:endParaRPr lang="en-US"/>
          </a:p>
          <a:p>
            <a:endParaRPr lang="en-US" sz="2400"/>
          </a:p>
          <a:p>
            <a:pPr>
              <a:buFontTx/>
              <a:buNone/>
            </a:pPr>
            <a:endParaRPr lang="en-US"/>
          </a:p>
          <a:p>
            <a:pPr>
              <a:buFontTx/>
              <a:buNone/>
            </a:pPr>
            <a:endParaRPr lang="en-US"/>
          </a:p>
        </p:txBody>
      </p:sp>
    </p:spTree>
    <p:extLst>
      <p:ext uri="{BB962C8B-B14F-4D97-AF65-F5344CB8AC3E}">
        <p14:creationId xmlns:p14="http://schemas.microsoft.com/office/powerpoint/2010/main" val="24058282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5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5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5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2800" dirty="0"/>
              <a:t>Divisional Hybrids: two questions</a:t>
            </a:r>
          </a:p>
        </p:txBody>
      </p:sp>
      <p:sp>
        <p:nvSpPr>
          <p:cNvPr id="477187" name="Rectangle 3"/>
          <p:cNvSpPr>
            <a:spLocks noGrp="1" noChangeArrowheads="1"/>
          </p:cNvSpPr>
          <p:nvPr>
            <p:ph type="body" idx="1"/>
          </p:nvPr>
        </p:nvSpPr>
        <p:spPr>
          <a:xfrm>
            <a:off x="685800" y="1447800"/>
            <a:ext cx="7772400" cy="4343400"/>
          </a:xfrm>
        </p:spPr>
        <p:txBody>
          <a:bodyPr/>
          <a:lstStyle/>
          <a:p>
            <a:pPr>
              <a:buFontTx/>
              <a:buNone/>
            </a:pPr>
            <a:endParaRPr lang="en-US"/>
          </a:p>
          <a:p>
            <a:pPr>
              <a:buFontTx/>
              <a:buNone/>
            </a:pPr>
            <a:r>
              <a:rPr lang="en-US" b="1"/>
              <a:t>Central questions</a:t>
            </a:r>
            <a:r>
              <a:rPr lang="en-US"/>
              <a:t>:</a:t>
            </a:r>
          </a:p>
          <a:p>
            <a:pPr>
              <a:buFontTx/>
              <a:buNone/>
            </a:pPr>
            <a:endParaRPr lang="en-US"/>
          </a:p>
          <a:p>
            <a:pPr marL="800100" lvl="1" indent="-342900">
              <a:buFontTx/>
              <a:buAutoNum type="arabicPeriod"/>
            </a:pPr>
            <a:r>
              <a:rPr lang="en-US"/>
              <a:t>Which functions (e.g. R&amp;D, Manufacturing, Marketing, ….) to centralize, which functions to leave decentralized at the business unit level </a:t>
            </a:r>
            <a:r>
              <a:rPr lang="en-US" i="1"/>
              <a:t>(market facing units)</a:t>
            </a:r>
            <a:r>
              <a:rPr lang="en-US"/>
              <a:t>?</a:t>
            </a:r>
            <a:br>
              <a:rPr lang="en-US"/>
            </a:br>
            <a:endParaRPr lang="en-US"/>
          </a:p>
          <a:p>
            <a:pPr marL="800100" lvl="1" indent="-342900">
              <a:buFontTx/>
              <a:buAutoNum type="arabicPeriod"/>
            </a:pPr>
            <a:r>
              <a:rPr lang="en-US"/>
              <a:t>How much authority, should be allocated to these functional units </a:t>
            </a:r>
            <a:r>
              <a:rPr lang="en-US" i="1"/>
              <a:t>(operating core units</a:t>
            </a:r>
            <a:r>
              <a:rPr lang="en-US"/>
              <a:t>)?</a:t>
            </a:r>
          </a:p>
          <a:p>
            <a:endParaRPr lang="en-US" sz="2400"/>
          </a:p>
          <a:p>
            <a:endParaRPr lang="en-US" sz="2400"/>
          </a:p>
          <a:p>
            <a:pPr>
              <a:buFontTx/>
              <a:buNone/>
            </a:pPr>
            <a:endParaRPr lang="en-US"/>
          </a:p>
          <a:p>
            <a:pPr>
              <a:buFontTx/>
              <a:buNone/>
            </a:pPr>
            <a:endParaRPr lang="en-US"/>
          </a:p>
        </p:txBody>
      </p:sp>
    </p:spTree>
    <p:extLst>
      <p:ext uri="{BB962C8B-B14F-4D97-AF65-F5344CB8AC3E}">
        <p14:creationId xmlns:p14="http://schemas.microsoft.com/office/powerpoint/2010/main" val="26607247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771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718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71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2800"/>
              <a:t>Unit Structure in the Multi-Divisional Organization</a:t>
            </a:r>
          </a:p>
        </p:txBody>
      </p:sp>
      <p:pic>
        <p:nvPicPr>
          <p:cNvPr id="13315" name="Picture 4"/>
          <p:cNvPicPr>
            <a:picLocks noChangeAspect="1" noChangeArrowheads="1"/>
          </p:cNvPicPr>
          <p:nvPr/>
        </p:nvPicPr>
        <p:blipFill>
          <a:blip r:embed="rId3" cstate="print"/>
          <a:srcRect/>
          <a:stretch>
            <a:fillRect/>
          </a:stretch>
        </p:blipFill>
        <p:spPr bwMode="auto">
          <a:xfrm>
            <a:off x="233363" y="1406525"/>
            <a:ext cx="8605837" cy="4689475"/>
          </a:xfrm>
          <a:prstGeom prst="rect">
            <a:avLst/>
          </a:prstGeom>
          <a:noFill/>
          <a:ln w="25400">
            <a:noFill/>
            <a:miter lim="800000"/>
            <a:headEnd/>
            <a:tailEnd/>
          </a:ln>
        </p:spPr>
      </p:pic>
      <p:sp>
        <p:nvSpPr>
          <p:cNvPr id="13316" name="Text Box 6"/>
          <p:cNvSpPr txBox="1">
            <a:spLocks noChangeArrowheads="1"/>
          </p:cNvSpPr>
          <p:nvPr/>
        </p:nvSpPr>
        <p:spPr bwMode="auto">
          <a:xfrm>
            <a:off x="5611813" y="6324600"/>
            <a:ext cx="3227387" cy="304800"/>
          </a:xfrm>
          <a:prstGeom prst="rect">
            <a:avLst/>
          </a:prstGeom>
          <a:noFill/>
          <a:ln w="12700">
            <a:noFill/>
            <a:miter lim="800000"/>
            <a:headEnd type="none" w="sm" len="sm"/>
            <a:tailEnd type="none" w="sm" len="sm"/>
          </a:ln>
        </p:spPr>
        <p:txBody>
          <a:bodyPr wrap="none">
            <a:spAutoFit/>
          </a:bodyPr>
          <a:lstStyle/>
          <a:p>
            <a:r>
              <a:rPr lang="en-US" sz="1400"/>
              <a:t>Source: Dessein, Garicano, Gertner (2006)</a:t>
            </a:r>
          </a:p>
        </p:txBody>
      </p:sp>
      <p:sp>
        <p:nvSpPr>
          <p:cNvPr id="13317" name="Text Box 7"/>
          <p:cNvSpPr txBox="1">
            <a:spLocks noChangeArrowheads="1"/>
          </p:cNvSpPr>
          <p:nvPr/>
        </p:nvSpPr>
        <p:spPr bwMode="auto">
          <a:xfrm>
            <a:off x="0" y="1700808"/>
            <a:ext cx="8718550" cy="396875"/>
          </a:xfrm>
          <a:prstGeom prst="rect">
            <a:avLst/>
          </a:prstGeom>
          <a:noFill/>
          <a:ln w="12700">
            <a:noFill/>
            <a:miter lim="800000"/>
            <a:headEnd type="none" w="sm" len="sm"/>
            <a:tailEnd type="none" w="sm" len="sm"/>
          </a:ln>
        </p:spPr>
        <p:txBody>
          <a:bodyPr>
            <a:spAutoFit/>
          </a:bodyPr>
          <a:lstStyle/>
          <a:p>
            <a:r>
              <a:rPr lang="en-US" sz="2000" dirty="0">
                <a:latin typeface="Arial" charset="0"/>
              </a:rPr>
              <a:t>Q1: Which functions should be centralized?</a:t>
            </a:r>
          </a:p>
        </p:txBody>
      </p:sp>
    </p:spTree>
    <p:extLst>
      <p:ext uri="{BB962C8B-B14F-4D97-AF65-F5344CB8AC3E}">
        <p14:creationId xmlns:p14="http://schemas.microsoft.com/office/powerpoint/2010/main" val="420445697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2800" dirty="0"/>
              <a:t>Unit Structure in the Multi-Divisional Organization</a:t>
            </a:r>
          </a:p>
        </p:txBody>
      </p:sp>
      <p:sp>
        <p:nvSpPr>
          <p:cNvPr id="14339" name="Text Box 4"/>
          <p:cNvSpPr txBox="1">
            <a:spLocks noChangeArrowheads="1"/>
          </p:cNvSpPr>
          <p:nvPr/>
        </p:nvSpPr>
        <p:spPr bwMode="auto">
          <a:xfrm>
            <a:off x="5611813" y="6324600"/>
            <a:ext cx="3227387" cy="304800"/>
          </a:xfrm>
          <a:prstGeom prst="rect">
            <a:avLst/>
          </a:prstGeom>
          <a:noFill/>
          <a:ln w="12700">
            <a:noFill/>
            <a:miter lim="800000"/>
            <a:headEnd type="none" w="sm" len="sm"/>
            <a:tailEnd type="none" w="sm" len="sm"/>
          </a:ln>
        </p:spPr>
        <p:txBody>
          <a:bodyPr wrap="none">
            <a:spAutoFit/>
          </a:bodyPr>
          <a:lstStyle/>
          <a:p>
            <a:r>
              <a:rPr lang="en-US" sz="1400"/>
              <a:t>Source: Dessein, Garicano, Gertner (2006)</a:t>
            </a:r>
          </a:p>
        </p:txBody>
      </p:sp>
      <p:pic>
        <p:nvPicPr>
          <p:cNvPr id="14340" name="Picture 5"/>
          <p:cNvPicPr>
            <a:picLocks noChangeAspect="1" noChangeArrowheads="1"/>
          </p:cNvPicPr>
          <p:nvPr/>
        </p:nvPicPr>
        <p:blipFill>
          <a:blip r:embed="rId3" cstate="print"/>
          <a:srcRect/>
          <a:stretch>
            <a:fillRect/>
          </a:stretch>
        </p:blipFill>
        <p:spPr bwMode="auto">
          <a:xfrm>
            <a:off x="251520" y="1556792"/>
            <a:ext cx="8615363" cy="4818063"/>
          </a:xfrm>
          <a:prstGeom prst="rect">
            <a:avLst/>
          </a:prstGeom>
          <a:noFill/>
          <a:ln w="25400">
            <a:noFill/>
            <a:miter lim="800000"/>
            <a:headEnd/>
            <a:tailEnd/>
          </a:ln>
        </p:spPr>
      </p:pic>
      <p:sp>
        <p:nvSpPr>
          <p:cNvPr id="14341" name="Text Box 6"/>
          <p:cNvSpPr txBox="1">
            <a:spLocks noChangeArrowheads="1"/>
          </p:cNvSpPr>
          <p:nvPr/>
        </p:nvSpPr>
        <p:spPr bwMode="auto">
          <a:xfrm>
            <a:off x="0" y="1412776"/>
            <a:ext cx="8718550" cy="396875"/>
          </a:xfrm>
          <a:prstGeom prst="rect">
            <a:avLst/>
          </a:prstGeom>
          <a:noFill/>
          <a:ln w="12700">
            <a:noFill/>
            <a:miter lim="800000"/>
            <a:headEnd type="none" w="sm" len="sm"/>
            <a:tailEnd type="none" w="sm" len="sm"/>
          </a:ln>
        </p:spPr>
        <p:txBody>
          <a:bodyPr>
            <a:spAutoFit/>
          </a:bodyPr>
          <a:lstStyle/>
          <a:p>
            <a:r>
              <a:rPr lang="en-US" sz="2000" dirty="0">
                <a:latin typeface="Arial" charset="0"/>
              </a:rPr>
              <a:t>Q2: How much authority should be allocated to functional units?</a:t>
            </a:r>
          </a:p>
        </p:txBody>
      </p:sp>
    </p:spTree>
    <p:extLst>
      <p:ext uri="{BB962C8B-B14F-4D97-AF65-F5344CB8AC3E}">
        <p14:creationId xmlns:p14="http://schemas.microsoft.com/office/powerpoint/2010/main" val="428609544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2800"/>
              <a:t>Centralization and Unit Structure in the </a:t>
            </a:r>
            <a:br>
              <a:rPr lang="en-US" sz="2800"/>
            </a:br>
            <a:r>
              <a:rPr lang="en-US" sz="2800"/>
              <a:t>Multi-divisional Organization</a:t>
            </a:r>
          </a:p>
        </p:txBody>
      </p:sp>
      <p:sp>
        <p:nvSpPr>
          <p:cNvPr id="413699" name="Rectangle 3"/>
          <p:cNvSpPr>
            <a:spLocks noGrp="1" noChangeArrowheads="1"/>
          </p:cNvSpPr>
          <p:nvPr>
            <p:ph type="body" idx="1"/>
          </p:nvPr>
        </p:nvSpPr>
        <p:spPr>
          <a:xfrm>
            <a:off x="685800" y="1447800"/>
            <a:ext cx="7772400" cy="4343400"/>
          </a:xfrm>
        </p:spPr>
        <p:txBody>
          <a:bodyPr/>
          <a:lstStyle/>
          <a:p>
            <a:pPr>
              <a:buFontTx/>
              <a:buNone/>
            </a:pPr>
            <a:endParaRPr lang="en-US"/>
          </a:p>
          <a:p>
            <a:pPr>
              <a:buFontTx/>
              <a:buNone/>
            </a:pPr>
            <a:r>
              <a:rPr lang="en-US"/>
              <a:t>Examples</a:t>
            </a:r>
            <a:br>
              <a:rPr lang="en-US"/>
            </a:br>
            <a:r>
              <a:rPr lang="en-US"/>
              <a:t> </a:t>
            </a:r>
          </a:p>
          <a:p>
            <a:r>
              <a:rPr lang="en-US"/>
              <a:t>AOL– Time Warner</a:t>
            </a:r>
          </a:p>
          <a:p>
            <a:r>
              <a:rPr lang="en-US"/>
              <a:t>Bank of America and United Trust</a:t>
            </a:r>
          </a:p>
          <a:p>
            <a:r>
              <a:rPr lang="en-US"/>
              <a:t>Daimler Chrysler Commercial Vehicle division</a:t>
            </a:r>
          </a:p>
        </p:txBody>
      </p:sp>
    </p:spTree>
    <p:extLst>
      <p:ext uri="{BB962C8B-B14F-4D97-AF65-F5344CB8AC3E}">
        <p14:creationId xmlns:p14="http://schemas.microsoft.com/office/powerpoint/2010/main" val="29838207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369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369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69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Central Trade-off</a:t>
            </a:r>
          </a:p>
        </p:txBody>
      </p:sp>
      <p:sp>
        <p:nvSpPr>
          <p:cNvPr id="417795" name="Rectangle 3"/>
          <p:cNvSpPr>
            <a:spLocks noGrp="1" noChangeArrowheads="1"/>
          </p:cNvSpPr>
          <p:nvPr>
            <p:ph type="body" idx="1"/>
          </p:nvPr>
        </p:nvSpPr>
        <p:spPr/>
        <p:txBody>
          <a:bodyPr>
            <a:normAutofit fontScale="85000" lnSpcReduction="20000"/>
          </a:bodyPr>
          <a:lstStyle/>
          <a:p>
            <a:r>
              <a:rPr lang="en-US" dirty="0"/>
              <a:t>Motivating managers requires narrowly-focused incentives around their area of responsibility, leading to distorted reward systems:</a:t>
            </a:r>
          </a:p>
          <a:p>
            <a:pPr lvl="1"/>
            <a:r>
              <a:rPr lang="en-US" dirty="0"/>
              <a:t>Functional managers become biased towards excessive standardization</a:t>
            </a:r>
          </a:p>
          <a:p>
            <a:pPr lvl="1"/>
            <a:r>
              <a:rPr lang="en-US" dirty="0"/>
              <a:t>Business unit managers may misrepresent information to limit standardization</a:t>
            </a:r>
          </a:p>
          <a:p>
            <a:pPr lvl="1"/>
            <a:endParaRPr lang="en-US" dirty="0"/>
          </a:p>
          <a:p>
            <a:r>
              <a:rPr lang="en-US" dirty="0"/>
              <a:t>Coordination- Initiative Trade-off: </a:t>
            </a:r>
          </a:p>
          <a:p>
            <a:endParaRPr lang="en-US" dirty="0"/>
          </a:p>
          <a:p>
            <a:r>
              <a:rPr lang="en-US" dirty="0">
                <a:sym typeface="Wingdings" pitchFamily="2" charset="2"/>
              </a:rPr>
              <a:t>High-powered incentives  are most attractive when business units are independent (but this requires giving up synergies) </a:t>
            </a:r>
          </a:p>
          <a:p>
            <a:endParaRPr lang="en-US" dirty="0">
              <a:sym typeface="Wingdings" pitchFamily="2" charset="2"/>
            </a:endParaRPr>
          </a:p>
          <a:p>
            <a:r>
              <a:rPr lang="en-US" dirty="0"/>
              <a:t>Efficient realization of synergies typically requires centralizing authority in operating core (functional) units, and provide low powered incentives </a:t>
            </a:r>
            <a:br>
              <a:rPr lang="en-US" dirty="0"/>
            </a:br>
            <a:r>
              <a:rPr lang="en-US" dirty="0"/>
              <a:t>(to avoid YGWYPF)</a:t>
            </a:r>
          </a:p>
          <a:p>
            <a:endParaRPr lang="en-US" dirty="0"/>
          </a:p>
        </p:txBody>
      </p:sp>
    </p:spTree>
    <p:extLst>
      <p:ext uri="{BB962C8B-B14F-4D97-AF65-F5344CB8AC3E}">
        <p14:creationId xmlns:p14="http://schemas.microsoft.com/office/powerpoint/2010/main" val="22390987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7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7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7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77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77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7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US"/>
              <a:t>Unit Structure in the </a:t>
            </a:r>
            <a:br>
              <a:rPr lang="en-US"/>
            </a:br>
            <a:r>
              <a:rPr lang="en-US"/>
              <a:t>Multi-divisional Organization: Building blocks</a:t>
            </a:r>
          </a:p>
        </p:txBody>
      </p:sp>
      <p:sp>
        <p:nvSpPr>
          <p:cNvPr id="409603" name="Rectangle 3"/>
          <p:cNvSpPr>
            <a:spLocks noGrp="1" noChangeArrowheads="1"/>
          </p:cNvSpPr>
          <p:nvPr>
            <p:ph type="body" idx="1"/>
          </p:nvPr>
        </p:nvSpPr>
        <p:spPr/>
        <p:txBody>
          <a:bodyPr>
            <a:normAutofit/>
          </a:bodyPr>
          <a:lstStyle/>
          <a:p>
            <a:r>
              <a:rPr lang="en-US" dirty="0"/>
              <a:t>Building blocks of unit structure</a:t>
            </a:r>
          </a:p>
          <a:p>
            <a:pPr lvl="1"/>
            <a:r>
              <a:rPr lang="en-US" dirty="0"/>
              <a:t>Market facing units </a:t>
            </a:r>
            <a:br>
              <a:rPr lang="en-US" dirty="0"/>
            </a:br>
            <a:r>
              <a:rPr lang="en-US" dirty="0"/>
              <a:t>(Business units defined by product, region, customer)</a:t>
            </a:r>
          </a:p>
          <a:p>
            <a:pPr lvl="2"/>
            <a:r>
              <a:rPr lang="en-US" dirty="0"/>
              <a:t>Clusters of the firm’s resources designed to respond directly to the preference and desires of the customer.</a:t>
            </a:r>
          </a:p>
          <a:p>
            <a:pPr lvl="2"/>
            <a:r>
              <a:rPr lang="en-US" dirty="0"/>
              <a:t>Play a critical role in absorbing information from markets and delivering goods and services. Critical interface.</a:t>
            </a:r>
          </a:p>
          <a:p>
            <a:pPr lvl="1"/>
            <a:r>
              <a:rPr lang="en-US" dirty="0"/>
              <a:t>Operating-core units (Functional units)</a:t>
            </a:r>
          </a:p>
          <a:p>
            <a:pPr lvl="2"/>
            <a:r>
              <a:rPr lang="en-US" dirty="0"/>
              <a:t>Centralized clusters of resources that provide shared products and services to market-facing units.</a:t>
            </a:r>
          </a:p>
          <a:p>
            <a:pPr lvl="2"/>
            <a:r>
              <a:rPr lang="en-US" dirty="0"/>
              <a:t>Responsible for standardizing work processes, applying best practices, ensuring efficiencies through economies of scale and scope (synergies)</a:t>
            </a:r>
          </a:p>
          <a:p>
            <a:endParaRPr lang="en-US" dirty="0"/>
          </a:p>
        </p:txBody>
      </p:sp>
    </p:spTree>
    <p:extLst>
      <p:ext uri="{BB962C8B-B14F-4D97-AF65-F5344CB8AC3E}">
        <p14:creationId xmlns:p14="http://schemas.microsoft.com/office/powerpoint/2010/main" val="14755065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0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6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normAutofit fontScale="90000"/>
          </a:bodyPr>
          <a:lstStyle/>
          <a:p>
            <a:br>
              <a:rPr lang="en-US" dirty="0"/>
            </a:br>
            <a:r>
              <a:rPr lang="en-US" dirty="0"/>
              <a:t>Rationales Given for (or against) Horizontal Integration</a:t>
            </a:r>
          </a:p>
        </p:txBody>
      </p:sp>
      <p:sp>
        <p:nvSpPr>
          <p:cNvPr id="525315" name="Rectangle 3"/>
          <p:cNvSpPr>
            <a:spLocks noGrp="1" noChangeArrowheads="1"/>
          </p:cNvSpPr>
          <p:nvPr>
            <p:ph type="body" idx="1"/>
          </p:nvPr>
        </p:nvSpPr>
        <p:spPr/>
        <p:txBody>
          <a:bodyPr/>
          <a:lstStyle/>
          <a:p>
            <a:r>
              <a:rPr lang="en-US" dirty="0"/>
              <a:t>Synergies: Economics of scale and scope  (+)</a:t>
            </a:r>
          </a:p>
          <a:p>
            <a:pPr lvl="1"/>
            <a:endParaRPr lang="en-US" dirty="0"/>
          </a:p>
          <a:p>
            <a:r>
              <a:rPr lang="en-US" dirty="0"/>
              <a:t>Reducing competition, Increasing bargaining power (+)</a:t>
            </a:r>
          </a:p>
          <a:p>
            <a:pPr lvl="1"/>
            <a:r>
              <a:rPr lang="en-US" dirty="0"/>
              <a:t>~ competitive  strategy</a:t>
            </a:r>
          </a:p>
          <a:p>
            <a:pPr lvl="1"/>
            <a:r>
              <a:rPr lang="en-US" dirty="0"/>
              <a:t>Subject to anti-trust scrutiny!</a:t>
            </a:r>
          </a:p>
          <a:p>
            <a:pPr lvl="1"/>
            <a:endParaRPr lang="en-US" dirty="0"/>
          </a:p>
          <a:p>
            <a:r>
              <a:rPr lang="en-US" dirty="0"/>
              <a:t>Incentives  and  Influence costs (-)</a:t>
            </a:r>
          </a:p>
          <a:p>
            <a:r>
              <a:rPr lang="en-US" dirty="0"/>
              <a:t>Risk??</a:t>
            </a:r>
          </a:p>
          <a:p>
            <a:pPr lvl="1"/>
            <a:r>
              <a:rPr lang="en-US" dirty="0"/>
              <a:t>But stockholders can cheaply hold the portfolio!</a:t>
            </a:r>
          </a:p>
          <a:p>
            <a:pPr lvl="1"/>
            <a:endParaRPr lang="en-US" dirty="0"/>
          </a:p>
        </p:txBody>
      </p:sp>
      <p:sp>
        <p:nvSpPr>
          <p:cNvPr id="4" name="3 Marcador de fecha"/>
          <p:cNvSpPr>
            <a:spLocks noGrp="1"/>
          </p:cNvSpPr>
          <p:nvPr>
            <p:ph type="dt" sz="half" idx="10"/>
          </p:nvPr>
        </p:nvSpPr>
        <p:spPr/>
        <p:txBody>
          <a:bodyPr/>
          <a:lstStyle/>
          <a:p>
            <a:fld id="{05583A6A-B0EA-43FB-98AB-E2D746D8C6C7}" type="slidenum">
              <a:rPr lang="en-US" smtClean="0"/>
              <a:pPr/>
              <a:t>4</a:t>
            </a:fld>
            <a:endParaRPr lang="en-US"/>
          </a:p>
        </p:txBody>
      </p:sp>
      <p:sp>
        <p:nvSpPr>
          <p:cNvPr id="525314" name="Rectangle 2"/>
          <p:cNvSpPr>
            <a:spLocks noChangeArrowheads="1"/>
          </p:cNvSpPr>
          <p:nvPr/>
        </p:nvSpPr>
        <p:spPr bwMode="auto">
          <a:xfrm>
            <a:off x="685800" y="0"/>
            <a:ext cx="7772400" cy="1219200"/>
          </a:xfrm>
          <a:prstGeom prst="rect">
            <a:avLst/>
          </a:prstGeom>
          <a:noFill/>
          <a:ln w="9525">
            <a:noFill/>
            <a:miter lim="800000"/>
            <a:headEnd/>
            <a:tailEnd/>
          </a:ln>
          <a:effectLst/>
        </p:spPr>
        <p:txBody>
          <a:bodyPr anchor="ctr"/>
          <a:lstStyle/>
          <a:p>
            <a:pPr algn="l"/>
            <a:endParaRPr lang="en-US" dirty="0">
              <a:solidFill>
                <a:schemeClr val="tx2"/>
              </a:solidFill>
            </a:endParaRPr>
          </a:p>
        </p:txBody>
      </p:sp>
    </p:spTree>
    <p:extLst>
      <p:ext uri="{BB962C8B-B14F-4D97-AF65-F5344CB8AC3E}">
        <p14:creationId xmlns:p14="http://schemas.microsoft.com/office/powerpoint/2010/main" val="226374954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Conflict of interests between function and products</a:t>
            </a:r>
          </a:p>
        </p:txBody>
      </p:sp>
      <p:sp>
        <p:nvSpPr>
          <p:cNvPr id="318467" name="Rectangle 3"/>
          <p:cNvSpPr>
            <a:spLocks noGrp="1" noChangeArrowheads="1"/>
          </p:cNvSpPr>
          <p:nvPr>
            <p:ph type="body" idx="1"/>
          </p:nvPr>
        </p:nvSpPr>
        <p:spPr/>
        <p:txBody>
          <a:bodyPr>
            <a:normAutofit fontScale="85000" lnSpcReduction="10000"/>
          </a:bodyPr>
          <a:lstStyle/>
          <a:p>
            <a:r>
              <a:rPr lang="en-US" dirty="0"/>
              <a:t>Building block and incentives: Motivating managers requires narrowly-focused incentives around their area of responsibility, leading to distorted reward systems</a:t>
            </a:r>
          </a:p>
          <a:p>
            <a:endParaRPr lang="en-US" dirty="0"/>
          </a:p>
          <a:p>
            <a:pPr lvl="1"/>
            <a:r>
              <a:rPr lang="en-US" dirty="0"/>
              <a:t>Market facing units: biased towards responsiveness, “adaptation”.</a:t>
            </a:r>
          </a:p>
          <a:p>
            <a:pPr lvl="2"/>
            <a:r>
              <a:rPr lang="en-US" dirty="0"/>
              <a:t>Reward systems of unit’s leaders biased towards maximizing customer responsiveness. Want control of marketing and sales, production, new product development</a:t>
            </a:r>
          </a:p>
          <a:p>
            <a:pPr lvl="2"/>
            <a:r>
              <a:rPr lang="en-US" dirty="0"/>
              <a:t>Giving too much control to market facing units creates duplication of functions. Cost efficiencies of economies of scale and scope are sacrificed.</a:t>
            </a:r>
          </a:p>
          <a:p>
            <a:pPr lvl="2"/>
            <a:endParaRPr lang="en-US" dirty="0"/>
          </a:p>
          <a:p>
            <a:pPr lvl="1"/>
            <a:r>
              <a:rPr lang="en-US" dirty="0"/>
              <a:t>Operating-core units: biased towards standardization, “synergies”</a:t>
            </a:r>
          </a:p>
          <a:p>
            <a:pPr lvl="2"/>
            <a:r>
              <a:rPr lang="en-US" dirty="0"/>
              <a:t>Reward systems of unit’s leaders biased towards centralizing and consolidating operations in order to drive economies of scale/scope and best practices.</a:t>
            </a:r>
          </a:p>
          <a:p>
            <a:pPr lvl="2"/>
            <a:r>
              <a:rPr lang="en-US" dirty="0"/>
              <a:t>Giving too much control/resources to operating core units weaken responsiveness to customers.</a:t>
            </a:r>
          </a:p>
        </p:txBody>
      </p:sp>
    </p:spTree>
    <p:extLst>
      <p:ext uri="{BB962C8B-B14F-4D97-AF65-F5344CB8AC3E}">
        <p14:creationId xmlns:p14="http://schemas.microsoft.com/office/powerpoint/2010/main" val="3084625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84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84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84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846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846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8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Building blocks: Trade-offs and Strategy</a:t>
            </a:r>
          </a:p>
        </p:txBody>
      </p:sp>
      <p:sp>
        <p:nvSpPr>
          <p:cNvPr id="319491" name="Rectangle 3"/>
          <p:cNvSpPr>
            <a:spLocks noGrp="1" noChangeArrowheads="1"/>
          </p:cNvSpPr>
          <p:nvPr>
            <p:ph type="body" idx="1"/>
          </p:nvPr>
        </p:nvSpPr>
        <p:spPr/>
        <p:txBody>
          <a:bodyPr>
            <a:normAutofit fontScale="77500" lnSpcReduction="20000"/>
          </a:bodyPr>
          <a:lstStyle/>
          <a:p>
            <a:pPr lvl="2"/>
            <a:endParaRPr lang="en-US" dirty="0"/>
          </a:p>
          <a:p>
            <a:pPr>
              <a:buNone/>
            </a:pPr>
            <a:r>
              <a:rPr lang="en-US" dirty="0"/>
              <a:t>Building blocks and Strategy: Two questions</a:t>
            </a:r>
          </a:p>
          <a:p>
            <a:r>
              <a:rPr lang="en-US" dirty="0"/>
              <a:t>What attributes do our customer value the most</a:t>
            </a:r>
          </a:p>
          <a:p>
            <a:r>
              <a:rPr lang="en-US" dirty="0"/>
              <a:t>How can we deploy resources to deliver customer value in a way that maximizes economic returns.</a:t>
            </a:r>
          </a:p>
          <a:p>
            <a:endParaRPr lang="en-US" dirty="0"/>
          </a:p>
          <a:p>
            <a:pPr>
              <a:buNone/>
            </a:pPr>
            <a:r>
              <a:rPr lang="en-US" dirty="0"/>
              <a:t>Examples:</a:t>
            </a:r>
          </a:p>
          <a:p>
            <a:r>
              <a:rPr lang="en-US" dirty="0"/>
              <a:t>Strategies that appeal to customer desire for local product formulations, high service levels, or customization tilt balance towards responsiveness.  </a:t>
            </a:r>
            <a:br>
              <a:rPr lang="en-US" dirty="0"/>
            </a:br>
            <a:r>
              <a:rPr lang="en-US" dirty="0"/>
              <a:t>Operating core managers (functional mangers) are given a relatively narrow span of control</a:t>
            </a:r>
          </a:p>
          <a:p>
            <a:endParaRPr lang="en-US" dirty="0"/>
          </a:p>
          <a:p>
            <a:r>
              <a:rPr lang="en-US" dirty="0"/>
              <a:t>Strategies that appeal to low price, consistent brand standards, or advanced technology, tilt balance in the opposite direction – towards specialization and cost efficiencies. </a:t>
            </a:r>
            <a:br>
              <a:rPr lang="en-US" dirty="0"/>
            </a:br>
            <a:r>
              <a:rPr lang="en-US" dirty="0"/>
              <a:t>Market-facing managers (business unit managers) are given a relatively narrow span of control</a:t>
            </a:r>
          </a:p>
          <a:p>
            <a:endParaRPr lang="en-US" dirty="0"/>
          </a:p>
        </p:txBody>
      </p:sp>
    </p:spTree>
    <p:extLst>
      <p:ext uri="{BB962C8B-B14F-4D97-AF65-F5344CB8AC3E}">
        <p14:creationId xmlns:p14="http://schemas.microsoft.com/office/powerpoint/2010/main" val="16833626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9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94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94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94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949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9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457200"/>
            <a:ext cx="7772400" cy="838200"/>
          </a:xfrm>
        </p:spPr>
        <p:txBody>
          <a:bodyPr>
            <a:normAutofit fontScale="90000"/>
          </a:bodyPr>
          <a:lstStyle/>
          <a:p>
            <a:r>
              <a:rPr lang="en-US" sz="2800"/>
              <a:t>Building blocks: Trade-off between </a:t>
            </a:r>
            <a:br>
              <a:rPr lang="en-US" sz="2800"/>
            </a:br>
            <a:r>
              <a:rPr lang="en-US" sz="2800"/>
              <a:t>Responsiveness/adaptation vs synergies/efficiency</a:t>
            </a:r>
          </a:p>
        </p:txBody>
      </p:sp>
      <p:sp>
        <p:nvSpPr>
          <p:cNvPr id="20483" name="Line 3"/>
          <p:cNvSpPr>
            <a:spLocks noChangeShapeType="1"/>
          </p:cNvSpPr>
          <p:nvPr/>
        </p:nvSpPr>
        <p:spPr bwMode="auto">
          <a:xfrm>
            <a:off x="762000" y="1371600"/>
            <a:ext cx="7772400" cy="0"/>
          </a:xfrm>
          <a:prstGeom prst="line">
            <a:avLst/>
          </a:prstGeom>
          <a:noFill/>
          <a:ln w="9525">
            <a:solidFill>
              <a:schemeClr val="tx1"/>
            </a:solidFill>
            <a:round/>
            <a:headEnd/>
            <a:tailEnd/>
          </a:ln>
        </p:spPr>
        <p:txBody>
          <a:bodyPr/>
          <a:lstStyle/>
          <a:p>
            <a:endParaRPr lang="en-US"/>
          </a:p>
        </p:txBody>
      </p:sp>
      <p:grpSp>
        <p:nvGrpSpPr>
          <p:cNvPr id="2" name="Group 15"/>
          <p:cNvGrpSpPr>
            <a:grpSpLocks/>
          </p:cNvGrpSpPr>
          <p:nvPr/>
        </p:nvGrpSpPr>
        <p:grpSpPr bwMode="auto">
          <a:xfrm>
            <a:off x="1063625" y="1676400"/>
            <a:ext cx="7089775" cy="3984625"/>
            <a:chOff x="288" y="960"/>
            <a:chExt cx="4466" cy="2510"/>
          </a:xfrm>
        </p:grpSpPr>
        <p:sp>
          <p:nvSpPr>
            <p:cNvPr id="20489" name="Line 16"/>
            <p:cNvSpPr>
              <a:spLocks noChangeShapeType="1"/>
            </p:cNvSpPr>
            <p:nvPr/>
          </p:nvSpPr>
          <p:spPr bwMode="auto">
            <a:xfrm>
              <a:off x="1106" y="1218"/>
              <a:ext cx="0" cy="2252"/>
            </a:xfrm>
            <a:prstGeom prst="line">
              <a:avLst/>
            </a:prstGeom>
            <a:noFill/>
            <a:ln w="38100">
              <a:solidFill>
                <a:schemeClr val="tx1"/>
              </a:solidFill>
              <a:round/>
              <a:headEnd type="triangle" w="med" len="med"/>
              <a:tailEnd/>
            </a:ln>
          </p:spPr>
          <p:txBody>
            <a:bodyPr/>
            <a:lstStyle/>
            <a:p>
              <a:endParaRPr lang="en-US"/>
            </a:p>
          </p:txBody>
        </p:sp>
        <p:sp>
          <p:nvSpPr>
            <p:cNvPr id="20490" name="Line 17"/>
            <p:cNvSpPr>
              <a:spLocks noChangeShapeType="1"/>
            </p:cNvSpPr>
            <p:nvPr/>
          </p:nvSpPr>
          <p:spPr bwMode="auto">
            <a:xfrm>
              <a:off x="1106" y="3470"/>
              <a:ext cx="3648" cy="0"/>
            </a:xfrm>
            <a:prstGeom prst="line">
              <a:avLst/>
            </a:prstGeom>
            <a:noFill/>
            <a:ln w="38100">
              <a:solidFill>
                <a:schemeClr val="tx1"/>
              </a:solidFill>
              <a:round/>
              <a:headEnd/>
              <a:tailEnd type="triangle" w="med" len="med"/>
            </a:ln>
          </p:spPr>
          <p:txBody>
            <a:bodyPr/>
            <a:lstStyle/>
            <a:p>
              <a:endParaRPr lang="en-US"/>
            </a:p>
          </p:txBody>
        </p:sp>
        <p:sp>
          <p:nvSpPr>
            <p:cNvPr id="20491" name="Freeform 18"/>
            <p:cNvSpPr>
              <a:spLocks/>
            </p:cNvSpPr>
            <p:nvPr/>
          </p:nvSpPr>
          <p:spPr bwMode="auto">
            <a:xfrm>
              <a:off x="1106" y="1521"/>
              <a:ext cx="3264" cy="1949"/>
            </a:xfrm>
            <a:custGeom>
              <a:avLst/>
              <a:gdLst>
                <a:gd name="T0" fmla="*/ 0 w 3264"/>
                <a:gd name="T1" fmla="*/ 0 h 2160"/>
                <a:gd name="T2" fmla="*/ 2256 w 3264"/>
                <a:gd name="T3" fmla="*/ 432 h 2160"/>
                <a:gd name="T4" fmla="*/ 3264 w 3264"/>
                <a:gd name="T5" fmla="*/ 2160 h 2160"/>
                <a:gd name="T6" fmla="*/ 0 60000 65536"/>
                <a:gd name="T7" fmla="*/ 0 60000 65536"/>
                <a:gd name="T8" fmla="*/ 0 60000 65536"/>
                <a:gd name="T9" fmla="*/ 0 w 3264"/>
                <a:gd name="T10" fmla="*/ 0 h 2160"/>
                <a:gd name="T11" fmla="*/ 3264 w 3264"/>
                <a:gd name="T12" fmla="*/ 2160 h 2160"/>
              </a:gdLst>
              <a:ahLst/>
              <a:cxnLst>
                <a:cxn ang="T6">
                  <a:pos x="T0" y="T1"/>
                </a:cxn>
                <a:cxn ang="T7">
                  <a:pos x="T2" y="T3"/>
                </a:cxn>
                <a:cxn ang="T8">
                  <a:pos x="T4" y="T5"/>
                </a:cxn>
              </a:cxnLst>
              <a:rect l="T9" t="T10" r="T11" b="T12"/>
              <a:pathLst>
                <a:path w="3264" h="2160">
                  <a:moveTo>
                    <a:pt x="0" y="0"/>
                  </a:moveTo>
                  <a:cubicBezTo>
                    <a:pt x="856" y="36"/>
                    <a:pt x="1712" y="72"/>
                    <a:pt x="2256" y="432"/>
                  </a:cubicBezTo>
                  <a:cubicBezTo>
                    <a:pt x="2800" y="792"/>
                    <a:pt x="3032" y="1476"/>
                    <a:pt x="3264" y="2160"/>
                  </a:cubicBezTo>
                </a:path>
              </a:pathLst>
            </a:custGeom>
            <a:noFill/>
            <a:ln w="9525">
              <a:solidFill>
                <a:schemeClr val="tx1"/>
              </a:solidFill>
              <a:round/>
              <a:headEnd/>
              <a:tailEnd/>
            </a:ln>
          </p:spPr>
          <p:txBody>
            <a:bodyPr/>
            <a:lstStyle/>
            <a:p>
              <a:endParaRPr lang="en-US"/>
            </a:p>
          </p:txBody>
        </p:sp>
        <p:sp>
          <p:nvSpPr>
            <p:cNvPr id="20492" name="Text Box 19"/>
            <p:cNvSpPr txBox="1">
              <a:spLocks noChangeArrowheads="1"/>
            </p:cNvSpPr>
            <p:nvPr/>
          </p:nvSpPr>
          <p:spPr bwMode="auto">
            <a:xfrm>
              <a:off x="288" y="960"/>
              <a:ext cx="914" cy="288"/>
            </a:xfrm>
            <a:prstGeom prst="rect">
              <a:avLst/>
            </a:prstGeom>
            <a:noFill/>
            <a:ln w="9525">
              <a:noFill/>
              <a:miter lim="800000"/>
              <a:headEnd/>
              <a:tailEnd/>
            </a:ln>
          </p:spPr>
          <p:txBody>
            <a:bodyPr wrap="none">
              <a:spAutoFit/>
            </a:bodyPr>
            <a:lstStyle/>
            <a:p>
              <a:pPr algn="l" eaLnBrk="1" hangingPunct="1"/>
              <a:r>
                <a:rPr lang="en-US"/>
                <a:t>Efficiency</a:t>
              </a:r>
            </a:p>
          </p:txBody>
        </p:sp>
      </p:grpSp>
      <p:sp>
        <p:nvSpPr>
          <p:cNvPr id="20485" name="Line 20"/>
          <p:cNvSpPr>
            <a:spLocks noChangeShapeType="1"/>
          </p:cNvSpPr>
          <p:nvPr/>
        </p:nvSpPr>
        <p:spPr bwMode="auto">
          <a:xfrm flipV="1">
            <a:off x="2362200" y="3581400"/>
            <a:ext cx="5791200" cy="2057400"/>
          </a:xfrm>
          <a:prstGeom prst="line">
            <a:avLst/>
          </a:prstGeom>
          <a:noFill/>
          <a:ln w="9525">
            <a:solidFill>
              <a:schemeClr val="tx1"/>
            </a:solidFill>
            <a:round/>
            <a:headEnd/>
            <a:tailEnd/>
          </a:ln>
        </p:spPr>
        <p:txBody>
          <a:bodyPr/>
          <a:lstStyle/>
          <a:p>
            <a:endParaRPr lang="en-US"/>
          </a:p>
        </p:txBody>
      </p:sp>
      <p:sp>
        <p:nvSpPr>
          <p:cNvPr id="20486" name="Text Box 21"/>
          <p:cNvSpPr txBox="1">
            <a:spLocks noChangeArrowheads="1"/>
          </p:cNvSpPr>
          <p:nvPr/>
        </p:nvSpPr>
        <p:spPr bwMode="auto">
          <a:xfrm>
            <a:off x="6937375" y="5867400"/>
            <a:ext cx="1536700" cy="457200"/>
          </a:xfrm>
          <a:prstGeom prst="rect">
            <a:avLst/>
          </a:prstGeom>
          <a:noFill/>
          <a:ln w="9525">
            <a:noFill/>
            <a:miter lim="800000"/>
            <a:headEnd/>
            <a:tailEnd/>
          </a:ln>
        </p:spPr>
        <p:txBody>
          <a:bodyPr wrap="none">
            <a:spAutoFit/>
          </a:bodyPr>
          <a:lstStyle/>
          <a:p>
            <a:pPr algn="l" eaLnBrk="1" hangingPunct="1"/>
            <a:r>
              <a:rPr lang="en-US"/>
              <a:t>Adaptation</a:t>
            </a:r>
          </a:p>
        </p:txBody>
      </p:sp>
      <p:sp>
        <p:nvSpPr>
          <p:cNvPr id="20487" name="Text Box 22"/>
          <p:cNvSpPr txBox="1">
            <a:spLocks noChangeArrowheads="1"/>
          </p:cNvSpPr>
          <p:nvPr/>
        </p:nvSpPr>
        <p:spPr bwMode="auto">
          <a:xfrm>
            <a:off x="2438400" y="2743200"/>
            <a:ext cx="1512888" cy="1187450"/>
          </a:xfrm>
          <a:prstGeom prst="rect">
            <a:avLst/>
          </a:prstGeom>
          <a:noFill/>
          <a:ln w="9525">
            <a:noFill/>
            <a:miter lim="800000"/>
            <a:headEnd/>
            <a:tailEnd/>
          </a:ln>
        </p:spPr>
        <p:txBody>
          <a:bodyPr wrap="none">
            <a:spAutoFit/>
          </a:bodyPr>
          <a:lstStyle/>
          <a:p>
            <a:pPr algn="l" eaLnBrk="1" hangingPunct="1"/>
            <a:r>
              <a:rPr lang="en-US"/>
              <a:t>Operating</a:t>
            </a:r>
          </a:p>
          <a:p>
            <a:pPr algn="l" eaLnBrk="1" hangingPunct="1"/>
            <a:r>
              <a:rPr lang="en-US"/>
              <a:t>Core Units</a:t>
            </a:r>
          </a:p>
          <a:p>
            <a:pPr algn="l" eaLnBrk="1" hangingPunct="1"/>
            <a:r>
              <a:rPr lang="en-US"/>
              <a:t>dominate</a:t>
            </a:r>
          </a:p>
        </p:txBody>
      </p:sp>
      <p:sp>
        <p:nvSpPr>
          <p:cNvPr id="20488" name="Text Box 23"/>
          <p:cNvSpPr txBox="1">
            <a:spLocks noChangeArrowheads="1"/>
          </p:cNvSpPr>
          <p:nvPr/>
        </p:nvSpPr>
        <p:spPr bwMode="auto">
          <a:xfrm>
            <a:off x="5791200" y="4343400"/>
            <a:ext cx="2705100" cy="822325"/>
          </a:xfrm>
          <a:prstGeom prst="rect">
            <a:avLst/>
          </a:prstGeom>
          <a:noFill/>
          <a:ln w="9525">
            <a:noFill/>
            <a:miter lim="800000"/>
            <a:headEnd/>
            <a:tailEnd/>
          </a:ln>
        </p:spPr>
        <p:txBody>
          <a:bodyPr wrap="none">
            <a:spAutoFit/>
          </a:bodyPr>
          <a:lstStyle/>
          <a:p>
            <a:pPr algn="l" eaLnBrk="1" hangingPunct="1"/>
            <a:r>
              <a:rPr lang="en-US"/>
              <a:t>Market Facing Units</a:t>
            </a:r>
          </a:p>
          <a:p>
            <a:pPr algn="l" eaLnBrk="1" hangingPunct="1"/>
            <a:r>
              <a:rPr lang="en-US"/>
              <a:t>dominate</a:t>
            </a:r>
          </a:p>
        </p:txBody>
      </p:sp>
    </p:spTree>
    <p:extLst>
      <p:ext uri="{BB962C8B-B14F-4D97-AF65-F5344CB8AC3E}">
        <p14:creationId xmlns:p14="http://schemas.microsoft.com/office/powerpoint/2010/main" val="2749938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Unit structure: Low Cost</a:t>
            </a:r>
          </a:p>
        </p:txBody>
      </p:sp>
      <p:sp>
        <p:nvSpPr>
          <p:cNvPr id="364547" name="Rectangle 3"/>
          <p:cNvSpPr>
            <a:spLocks noGrp="1" noChangeArrowheads="1"/>
          </p:cNvSpPr>
          <p:nvPr>
            <p:ph type="body" idx="1"/>
          </p:nvPr>
        </p:nvSpPr>
        <p:spPr/>
        <p:txBody>
          <a:bodyPr/>
          <a:lstStyle/>
          <a:p>
            <a:r>
              <a:rPr lang="en-US"/>
              <a:t>Competitive advantages: consistency and low cost </a:t>
            </a:r>
          </a:p>
          <a:p>
            <a:pPr lvl="1"/>
            <a:r>
              <a:rPr lang="en-US"/>
              <a:t>Wal-Mart, TJX Stores, Dell Computer, Vanguard, Amazon.com, Staples, Home Depot, fast food restaurants</a:t>
            </a:r>
          </a:p>
        </p:txBody>
      </p:sp>
      <p:pic>
        <p:nvPicPr>
          <p:cNvPr id="364549" name="Picture 5"/>
          <p:cNvPicPr>
            <a:picLocks noChangeAspect="1" noChangeArrowheads="1"/>
          </p:cNvPicPr>
          <p:nvPr/>
        </p:nvPicPr>
        <p:blipFill>
          <a:blip r:embed="rId3" cstate="print"/>
          <a:srcRect/>
          <a:stretch>
            <a:fillRect/>
          </a:stretch>
        </p:blipFill>
        <p:spPr bwMode="auto">
          <a:xfrm>
            <a:off x="830263" y="3079750"/>
            <a:ext cx="7932737" cy="2863850"/>
          </a:xfrm>
          <a:prstGeom prst="rect">
            <a:avLst/>
          </a:prstGeom>
          <a:noFill/>
          <a:ln w="12700">
            <a:noFill/>
            <a:miter lim="800000"/>
            <a:headEnd type="none" w="sm" len="sm"/>
            <a:tailEnd type="none" w="sm" len="sm"/>
          </a:ln>
        </p:spPr>
      </p:pic>
      <p:sp>
        <p:nvSpPr>
          <p:cNvPr id="21509" name="Text Box 6"/>
          <p:cNvSpPr txBox="1">
            <a:spLocks noChangeArrowheads="1"/>
          </p:cNvSpPr>
          <p:nvPr/>
        </p:nvSpPr>
        <p:spPr bwMode="auto">
          <a:xfrm>
            <a:off x="6165850" y="6186488"/>
            <a:ext cx="2139950" cy="366712"/>
          </a:xfrm>
          <a:prstGeom prst="rect">
            <a:avLst/>
          </a:prstGeom>
          <a:noFill/>
          <a:ln w="12700">
            <a:noFill/>
            <a:miter lim="800000"/>
            <a:headEnd type="none" w="sm" len="sm"/>
            <a:tailEnd type="none" w="sm" len="sm"/>
          </a:ln>
        </p:spPr>
        <p:txBody>
          <a:bodyPr wrap="none">
            <a:spAutoFit/>
          </a:bodyPr>
          <a:lstStyle/>
          <a:p>
            <a:r>
              <a:rPr lang="en-US" sz="1800"/>
              <a:t>Source: Simons 2005</a:t>
            </a:r>
          </a:p>
        </p:txBody>
      </p:sp>
    </p:spTree>
    <p:extLst>
      <p:ext uri="{BB962C8B-B14F-4D97-AF65-F5344CB8AC3E}">
        <p14:creationId xmlns:p14="http://schemas.microsoft.com/office/powerpoint/2010/main" val="10726784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45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Unit structure: Low Cost (II)</a:t>
            </a:r>
          </a:p>
        </p:txBody>
      </p:sp>
      <p:pic>
        <p:nvPicPr>
          <p:cNvPr id="22531" name="Picture 4"/>
          <p:cNvPicPr>
            <a:picLocks noChangeAspect="1" noChangeArrowheads="1"/>
          </p:cNvPicPr>
          <p:nvPr/>
        </p:nvPicPr>
        <p:blipFill>
          <a:blip r:embed="rId3" cstate="print"/>
          <a:srcRect/>
          <a:stretch>
            <a:fillRect/>
          </a:stretch>
        </p:blipFill>
        <p:spPr bwMode="auto">
          <a:xfrm>
            <a:off x="1691680" y="1844824"/>
            <a:ext cx="6114256" cy="4281288"/>
          </a:xfrm>
          <a:prstGeom prst="rect">
            <a:avLst/>
          </a:prstGeom>
          <a:noFill/>
          <a:ln w="12700">
            <a:noFill/>
            <a:miter lim="800000"/>
            <a:headEnd type="none" w="sm" len="sm"/>
            <a:tailEnd type="none" w="sm" len="sm"/>
          </a:ln>
        </p:spPr>
      </p:pic>
      <p:sp>
        <p:nvSpPr>
          <p:cNvPr id="22532" name="Text Box 6"/>
          <p:cNvSpPr txBox="1">
            <a:spLocks noChangeArrowheads="1"/>
          </p:cNvSpPr>
          <p:nvPr/>
        </p:nvSpPr>
        <p:spPr bwMode="auto">
          <a:xfrm>
            <a:off x="6165850" y="6186488"/>
            <a:ext cx="2139950" cy="366712"/>
          </a:xfrm>
          <a:prstGeom prst="rect">
            <a:avLst/>
          </a:prstGeom>
          <a:noFill/>
          <a:ln w="12700">
            <a:noFill/>
            <a:miter lim="800000"/>
            <a:headEnd type="none" w="sm" len="sm"/>
            <a:tailEnd type="none" w="sm" len="sm"/>
          </a:ln>
        </p:spPr>
        <p:txBody>
          <a:bodyPr wrap="none">
            <a:spAutoFit/>
          </a:bodyPr>
          <a:lstStyle/>
          <a:p>
            <a:r>
              <a:rPr lang="en-US" sz="1800"/>
              <a:t>Source: Simons 2005</a:t>
            </a:r>
          </a:p>
        </p:txBody>
      </p:sp>
    </p:spTree>
    <p:extLst>
      <p:ext uri="{BB962C8B-B14F-4D97-AF65-F5344CB8AC3E}">
        <p14:creationId xmlns:p14="http://schemas.microsoft.com/office/powerpoint/2010/main" val="277426177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Unit Structure: High WTP (1): adaptation</a:t>
            </a:r>
          </a:p>
        </p:txBody>
      </p:sp>
      <p:sp>
        <p:nvSpPr>
          <p:cNvPr id="388099" name="Rectangle 3"/>
          <p:cNvSpPr>
            <a:spLocks noGrp="1" noChangeArrowheads="1"/>
          </p:cNvSpPr>
          <p:nvPr>
            <p:ph type="body" idx="1"/>
          </p:nvPr>
        </p:nvSpPr>
        <p:spPr>
          <a:xfrm>
            <a:off x="683568" y="1268760"/>
            <a:ext cx="7772400" cy="1676400"/>
          </a:xfrm>
        </p:spPr>
        <p:txBody>
          <a:bodyPr/>
          <a:lstStyle/>
          <a:p>
            <a:r>
              <a:rPr lang="en-US" sz="1600" dirty="0"/>
              <a:t>Competitive advantage: local adaptation</a:t>
            </a:r>
          </a:p>
          <a:p>
            <a:pPr lvl="1"/>
            <a:r>
              <a:rPr lang="en-US" sz="1600" b="1" dirty="0"/>
              <a:t>International food manufacturers</a:t>
            </a:r>
            <a:r>
              <a:rPr lang="en-US" sz="1600" dirty="0"/>
              <a:t> (Nestle, </a:t>
            </a:r>
            <a:r>
              <a:rPr lang="en-US" sz="1600" dirty="0" err="1"/>
              <a:t>Procter&amp;Gamble</a:t>
            </a:r>
            <a:r>
              <a:rPr lang="en-US" sz="1600" dirty="0"/>
              <a:t>), global accounting firms (PWC), Automakers</a:t>
            </a:r>
          </a:p>
        </p:txBody>
      </p:sp>
      <p:pic>
        <p:nvPicPr>
          <p:cNvPr id="388102" name="Picture 6"/>
          <p:cNvPicPr>
            <a:picLocks noChangeAspect="1" noChangeArrowheads="1"/>
          </p:cNvPicPr>
          <p:nvPr/>
        </p:nvPicPr>
        <p:blipFill>
          <a:blip r:embed="rId3" cstate="print"/>
          <a:srcRect/>
          <a:stretch>
            <a:fillRect/>
          </a:stretch>
        </p:blipFill>
        <p:spPr bwMode="auto">
          <a:xfrm>
            <a:off x="2133600" y="2190750"/>
            <a:ext cx="6629400" cy="4514850"/>
          </a:xfrm>
          <a:prstGeom prst="rect">
            <a:avLst/>
          </a:prstGeom>
          <a:noFill/>
          <a:ln w="12700">
            <a:noFill/>
            <a:miter lim="800000"/>
            <a:headEnd type="none" w="sm" len="sm"/>
            <a:tailEnd type="none" w="sm" len="sm"/>
          </a:ln>
        </p:spPr>
      </p:pic>
      <p:sp>
        <p:nvSpPr>
          <p:cNvPr id="23557" name="Text Box 7"/>
          <p:cNvSpPr txBox="1">
            <a:spLocks noChangeArrowheads="1"/>
          </p:cNvSpPr>
          <p:nvPr/>
        </p:nvSpPr>
        <p:spPr bwMode="auto">
          <a:xfrm>
            <a:off x="6659563" y="2247900"/>
            <a:ext cx="1925637" cy="336550"/>
          </a:xfrm>
          <a:prstGeom prst="rect">
            <a:avLst/>
          </a:prstGeom>
          <a:noFill/>
          <a:ln w="12700">
            <a:noFill/>
            <a:miter lim="800000"/>
            <a:headEnd type="none" w="sm" len="sm"/>
            <a:tailEnd type="none" w="sm" len="sm"/>
          </a:ln>
        </p:spPr>
        <p:txBody>
          <a:bodyPr wrap="none">
            <a:spAutoFit/>
          </a:bodyPr>
          <a:lstStyle/>
          <a:p>
            <a:r>
              <a:rPr lang="en-US" sz="1600">
                <a:solidFill>
                  <a:schemeClr val="bg2"/>
                </a:solidFill>
              </a:rPr>
              <a:t>Source: Simons 2005</a:t>
            </a:r>
          </a:p>
        </p:txBody>
      </p:sp>
    </p:spTree>
    <p:extLst>
      <p:ext uri="{BB962C8B-B14F-4D97-AF65-F5344CB8AC3E}">
        <p14:creationId xmlns:p14="http://schemas.microsoft.com/office/powerpoint/2010/main" val="36361352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8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8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Unit Structure: High WTP (2): Innovation</a:t>
            </a:r>
          </a:p>
        </p:txBody>
      </p:sp>
      <p:sp>
        <p:nvSpPr>
          <p:cNvPr id="390147" name="Rectangle 3"/>
          <p:cNvSpPr>
            <a:spLocks noGrp="1" noChangeArrowheads="1"/>
          </p:cNvSpPr>
          <p:nvPr>
            <p:ph type="body" idx="1"/>
          </p:nvPr>
        </p:nvSpPr>
        <p:spPr>
          <a:xfrm>
            <a:off x="457200" y="1600200"/>
            <a:ext cx="2530624" cy="4873752"/>
          </a:xfrm>
        </p:spPr>
        <p:txBody>
          <a:bodyPr/>
          <a:lstStyle/>
          <a:p>
            <a:r>
              <a:rPr lang="en-US" dirty="0"/>
              <a:t>Competitive Advantage: (1) advanced, unique technology (2) strong brand </a:t>
            </a:r>
          </a:p>
          <a:p>
            <a:pPr lvl="1"/>
            <a:r>
              <a:rPr lang="en-US" dirty="0"/>
              <a:t>Intel, Boeing, American Express, Estee lauder, General Electric</a:t>
            </a:r>
          </a:p>
        </p:txBody>
      </p:sp>
      <p:pic>
        <p:nvPicPr>
          <p:cNvPr id="390149" name="Picture 5"/>
          <p:cNvPicPr>
            <a:picLocks noChangeAspect="1" noChangeArrowheads="1"/>
          </p:cNvPicPr>
          <p:nvPr/>
        </p:nvPicPr>
        <p:blipFill>
          <a:blip r:embed="rId3" cstate="print"/>
          <a:srcRect/>
          <a:stretch>
            <a:fillRect/>
          </a:stretch>
        </p:blipFill>
        <p:spPr bwMode="auto">
          <a:xfrm>
            <a:off x="2843808" y="1196752"/>
            <a:ext cx="5491336" cy="4176464"/>
          </a:xfrm>
          <a:prstGeom prst="rect">
            <a:avLst/>
          </a:prstGeom>
          <a:noFill/>
          <a:ln w="12700">
            <a:noFill/>
            <a:miter lim="800000"/>
            <a:headEnd type="none" w="sm" len="sm"/>
            <a:tailEnd type="none" w="sm" len="sm"/>
          </a:ln>
        </p:spPr>
      </p:pic>
      <p:sp>
        <p:nvSpPr>
          <p:cNvPr id="24581" name="Text Box 7"/>
          <p:cNvSpPr txBox="1">
            <a:spLocks noChangeArrowheads="1"/>
          </p:cNvSpPr>
          <p:nvPr/>
        </p:nvSpPr>
        <p:spPr bwMode="auto">
          <a:xfrm>
            <a:off x="6913563" y="2559050"/>
            <a:ext cx="1925637" cy="336550"/>
          </a:xfrm>
          <a:prstGeom prst="rect">
            <a:avLst/>
          </a:prstGeom>
          <a:noFill/>
          <a:ln w="12700">
            <a:noFill/>
            <a:miter lim="800000"/>
            <a:headEnd type="none" w="sm" len="sm"/>
            <a:tailEnd type="none" w="sm" len="sm"/>
          </a:ln>
        </p:spPr>
        <p:txBody>
          <a:bodyPr wrap="none">
            <a:spAutoFit/>
          </a:bodyPr>
          <a:lstStyle/>
          <a:p>
            <a:r>
              <a:rPr lang="en-US" sz="1600">
                <a:solidFill>
                  <a:schemeClr val="bg2"/>
                </a:solidFill>
              </a:rPr>
              <a:t>Source: Simons 2005</a:t>
            </a:r>
          </a:p>
        </p:txBody>
      </p:sp>
    </p:spTree>
    <p:extLst>
      <p:ext uri="{BB962C8B-B14F-4D97-AF65-F5344CB8AC3E}">
        <p14:creationId xmlns:p14="http://schemas.microsoft.com/office/powerpoint/2010/main" val="26380313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0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0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Unit Structure: High WTP (3): Relationship</a:t>
            </a:r>
          </a:p>
        </p:txBody>
      </p:sp>
      <p:sp>
        <p:nvSpPr>
          <p:cNvPr id="392195" name="Rectangle 3"/>
          <p:cNvSpPr>
            <a:spLocks noGrp="1" noChangeArrowheads="1"/>
          </p:cNvSpPr>
          <p:nvPr>
            <p:ph type="body" idx="1"/>
          </p:nvPr>
        </p:nvSpPr>
        <p:spPr>
          <a:xfrm>
            <a:off x="323528" y="1556792"/>
            <a:ext cx="3610744" cy="4925144"/>
          </a:xfrm>
        </p:spPr>
        <p:txBody>
          <a:bodyPr>
            <a:normAutofit fontScale="92500" lnSpcReduction="10000"/>
          </a:bodyPr>
          <a:lstStyle/>
          <a:p>
            <a:r>
              <a:rPr lang="en-US" dirty="0"/>
              <a:t>Competitive advantage Compete by offering important customers a long-term service relationship. </a:t>
            </a:r>
          </a:p>
          <a:p>
            <a:pPr lvl="1"/>
            <a:r>
              <a:rPr lang="en-US" dirty="0"/>
              <a:t>Products and services are part of a continuing relationship aimed at generating solutions that have enduring value to the customer.</a:t>
            </a:r>
          </a:p>
          <a:p>
            <a:pPr lvl="1"/>
            <a:r>
              <a:rPr lang="en-US" dirty="0"/>
              <a:t>Strategy consulting firms (McKinsey, BCG), investment </a:t>
            </a:r>
            <a:r>
              <a:rPr lang="en-US"/>
              <a:t>bankers (Goldman), </a:t>
            </a:r>
            <a:r>
              <a:rPr lang="en-US" dirty="0"/>
              <a:t>information technology companies (SAP, IBM)</a:t>
            </a:r>
          </a:p>
        </p:txBody>
      </p:sp>
      <p:pic>
        <p:nvPicPr>
          <p:cNvPr id="392197" name="Picture 5"/>
          <p:cNvPicPr>
            <a:picLocks noChangeAspect="1" noChangeArrowheads="1"/>
          </p:cNvPicPr>
          <p:nvPr/>
        </p:nvPicPr>
        <p:blipFill>
          <a:blip r:embed="rId3" cstate="print"/>
          <a:srcRect/>
          <a:stretch>
            <a:fillRect/>
          </a:stretch>
        </p:blipFill>
        <p:spPr bwMode="auto">
          <a:xfrm>
            <a:off x="3657004" y="1556792"/>
            <a:ext cx="5486996" cy="4680520"/>
          </a:xfrm>
          <a:prstGeom prst="rect">
            <a:avLst/>
          </a:prstGeom>
          <a:noFill/>
          <a:ln w="12700">
            <a:noFill/>
            <a:miter lim="800000"/>
            <a:headEnd type="none" w="sm" len="sm"/>
            <a:tailEnd type="none" w="sm" len="sm"/>
          </a:ln>
        </p:spPr>
      </p:pic>
      <p:sp>
        <p:nvSpPr>
          <p:cNvPr id="25605" name="Text Box 6"/>
          <p:cNvSpPr txBox="1">
            <a:spLocks noChangeArrowheads="1"/>
          </p:cNvSpPr>
          <p:nvPr/>
        </p:nvSpPr>
        <p:spPr bwMode="auto">
          <a:xfrm>
            <a:off x="6653213" y="6286500"/>
            <a:ext cx="1925637" cy="336550"/>
          </a:xfrm>
          <a:prstGeom prst="rect">
            <a:avLst/>
          </a:prstGeom>
          <a:noFill/>
          <a:ln w="12700">
            <a:noFill/>
            <a:miter lim="800000"/>
            <a:headEnd type="none" w="sm" len="sm"/>
            <a:tailEnd type="none" w="sm" len="sm"/>
          </a:ln>
        </p:spPr>
        <p:txBody>
          <a:bodyPr wrap="none">
            <a:spAutoFit/>
          </a:bodyPr>
          <a:lstStyle/>
          <a:p>
            <a:r>
              <a:rPr lang="en-US" sz="1600"/>
              <a:t>Source: Simons 2005</a:t>
            </a:r>
          </a:p>
        </p:txBody>
      </p:sp>
    </p:spTree>
    <p:extLst>
      <p:ext uri="{BB962C8B-B14F-4D97-AF65-F5344CB8AC3E}">
        <p14:creationId xmlns:p14="http://schemas.microsoft.com/office/powerpoint/2010/main" val="3603986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1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219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2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GB"/>
          </a:p>
        </p:txBody>
      </p:sp>
      <p:sp>
        <p:nvSpPr>
          <p:cNvPr id="35843"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GB"/>
          </a:p>
        </p:txBody>
      </p:sp>
      <p:sp>
        <p:nvSpPr>
          <p:cNvPr id="35844" name="Rectangle 4"/>
          <p:cNvSpPr>
            <a:spLocks noGrp="1" noChangeArrowheads="1"/>
          </p:cNvSpPr>
          <p:nvPr>
            <p:ph type="title"/>
          </p:nvPr>
        </p:nvSpPr>
        <p:spPr>
          <a:noFill/>
        </p:spPr>
        <p:txBody>
          <a:bodyPr anchor="b"/>
          <a:lstStyle/>
          <a:p>
            <a:r>
              <a:rPr lang="en-US" sz="2800" dirty="0"/>
              <a:t>In general, need rest of the organization to support the structure</a:t>
            </a:r>
          </a:p>
        </p:txBody>
      </p:sp>
      <p:sp>
        <p:nvSpPr>
          <p:cNvPr id="35845" name="Rectangle 5"/>
          <p:cNvSpPr>
            <a:spLocks noGrp="1" noChangeArrowheads="1"/>
          </p:cNvSpPr>
          <p:nvPr>
            <p:ph type="body" idx="1"/>
          </p:nvPr>
        </p:nvSpPr>
        <p:spPr>
          <a:noFill/>
        </p:spPr>
        <p:txBody>
          <a:bodyPr/>
          <a:lstStyle/>
          <a:p>
            <a:pPr>
              <a:lnSpc>
                <a:spcPct val="90000"/>
              </a:lnSpc>
            </a:pPr>
            <a:r>
              <a:rPr lang="en-US" dirty="0"/>
              <a:t>Pick your strength strategically:</a:t>
            </a:r>
          </a:p>
          <a:p>
            <a:pPr lvl="1">
              <a:lnSpc>
                <a:spcPct val="90000"/>
              </a:lnSpc>
            </a:pPr>
            <a:r>
              <a:rPr lang="en-US" dirty="0"/>
              <a:t>Organize along the dimension that is competitively most important</a:t>
            </a:r>
          </a:p>
          <a:p>
            <a:pPr lvl="1">
              <a:lnSpc>
                <a:spcPct val="90000"/>
              </a:lnSpc>
            </a:pPr>
            <a:endParaRPr lang="en-US" dirty="0"/>
          </a:p>
          <a:p>
            <a:pPr>
              <a:lnSpc>
                <a:spcPct val="90000"/>
              </a:lnSpc>
            </a:pPr>
            <a:r>
              <a:rPr lang="en-US" dirty="0"/>
              <a:t>Manage the weaknesses of the structure that results</a:t>
            </a:r>
          </a:p>
          <a:p>
            <a:pPr lvl="1">
              <a:lnSpc>
                <a:spcPct val="90000"/>
              </a:lnSpc>
            </a:pPr>
            <a:r>
              <a:rPr lang="en-US" dirty="0"/>
              <a:t>Use teams if appropriate (but sparingly!)</a:t>
            </a:r>
          </a:p>
          <a:p>
            <a:pPr lvl="1">
              <a:lnSpc>
                <a:spcPct val="90000"/>
              </a:lnSpc>
            </a:pPr>
            <a:r>
              <a:rPr lang="en-US" dirty="0"/>
              <a:t>“Rebalance” organization over time</a:t>
            </a:r>
          </a:p>
          <a:p>
            <a:pPr lvl="1">
              <a:lnSpc>
                <a:spcPct val="90000"/>
              </a:lnSpc>
            </a:pPr>
            <a:r>
              <a:rPr lang="en-US" dirty="0"/>
              <a:t>Continually invest in centers of excellence</a:t>
            </a:r>
          </a:p>
          <a:p>
            <a:pPr>
              <a:lnSpc>
                <a:spcPct val="90000"/>
              </a:lnSpc>
            </a:pPr>
            <a:endParaRPr lang="en-US" dirty="0"/>
          </a:p>
          <a:p>
            <a:pPr>
              <a:lnSpc>
                <a:spcPct val="90000"/>
              </a:lnSpc>
            </a:pPr>
            <a:r>
              <a:rPr lang="en-US" dirty="0"/>
              <a:t>And ensure that other aspects of the organization support the structure </a:t>
            </a:r>
          </a:p>
        </p:txBody>
      </p:sp>
    </p:spTree>
    <p:extLst>
      <p:ext uri="{BB962C8B-B14F-4D97-AF65-F5344CB8AC3E}">
        <p14:creationId xmlns:p14="http://schemas.microsoft.com/office/powerpoint/2010/main" val="2666819733"/>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2800" dirty="0"/>
              <a:t>Using incentives and monitoring to support structure</a:t>
            </a:r>
          </a:p>
        </p:txBody>
      </p:sp>
      <p:sp>
        <p:nvSpPr>
          <p:cNvPr id="36867" name="Rectangle 3"/>
          <p:cNvSpPr>
            <a:spLocks noGrp="1" noChangeArrowheads="1"/>
          </p:cNvSpPr>
          <p:nvPr>
            <p:ph type="body" idx="1"/>
          </p:nvPr>
        </p:nvSpPr>
        <p:spPr/>
        <p:txBody>
          <a:bodyPr/>
          <a:lstStyle/>
          <a:p>
            <a:r>
              <a:rPr lang="en-US"/>
              <a:t>Make people accountable for what they do not control: ‘stretch targets’</a:t>
            </a:r>
          </a:p>
          <a:p>
            <a:pPr lvl="1"/>
            <a:r>
              <a:rPr lang="en-US"/>
              <a:t>e.g. Siebel</a:t>
            </a:r>
          </a:p>
          <a:p>
            <a:pPr lvl="1"/>
            <a:endParaRPr lang="en-US"/>
          </a:p>
          <a:p>
            <a:r>
              <a:rPr lang="en-US"/>
              <a:t>Use accounting and transfer pricing  to make people worry about what others do: 	</a:t>
            </a:r>
          </a:p>
          <a:p>
            <a:pPr lvl="1"/>
            <a:r>
              <a:rPr lang="en-US"/>
              <a:t>allocate indirect costs to units not directly responsible</a:t>
            </a:r>
          </a:p>
          <a:p>
            <a:pPr lvl="1"/>
            <a:r>
              <a:rPr lang="en-US"/>
              <a:t>set transfer prices so that a unit will worry about what it is paying to other units</a:t>
            </a:r>
          </a:p>
          <a:p>
            <a:pPr lvl="1"/>
            <a:endParaRPr lang="en-US"/>
          </a:p>
        </p:txBody>
      </p:sp>
    </p:spTree>
    <p:extLst>
      <p:ext uri="{BB962C8B-B14F-4D97-AF65-F5344CB8AC3E}">
        <p14:creationId xmlns:p14="http://schemas.microsoft.com/office/powerpoint/2010/main" val="22016896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9" name="Rectangle 3"/>
          <p:cNvSpPr>
            <a:spLocks noGrp="1" noChangeArrowheads="1"/>
          </p:cNvSpPr>
          <p:nvPr>
            <p:ph type="title"/>
          </p:nvPr>
        </p:nvSpPr>
        <p:spPr/>
        <p:txBody>
          <a:bodyPr/>
          <a:lstStyle/>
          <a:p>
            <a:r>
              <a:rPr lang="en-US"/>
              <a:t>When does diversification create value?</a:t>
            </a:r>
            <a:endParaRPr lang="en-US" dirty="0"/>
          </a:p>
        </p:txBody>
      </p:sp>
      <p:graphicFrame>
        <p:nvGraphicFramePr>
          <p:cNvPr id="3" name="Content Placeholder 2"/>
          <p:cNvGraphicFramePr>
            <a:graphicFrameLocks noGrp="1"/>
          </p:cNvGraphicFramePr>
          <p:nvPr>
            <p:ph sz="quarter" idx="1"/>
            <p:extLst>
              <p:ext uri="{D42A27DB-BD31-4B8C-83A1-F6EECF244321}">
                <p14:modId xmlns:p14="http://schemas.microsoft.com/office/powerpoint/2010/main" val="4145616984"/>
              </p:ext>
            </p:extLst>
          </p:nvPr>
        </p:nvGraphicFramePr>
        <p:xfrm>
          <a:off x="457200" y="1600200"/>
          <a:ext cx="7467600" cy="48737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3 Marcador de fecha"/>
          <p:cNvSpPr>
            <a:spLocks noGrp="1"/>
          </p:cNvSpPr>
          <p:nvPr>
            <p:ph type="dt" sz="half" idx="10"/>
          </p:nvPr>
        </p:nvSpPr>
        <p:spPr/>
        <p:txBody>
          <a:bodyPr/>
          <a:lstStyle/>
          <a:p>
            <a:fld id="{151AF262-96A1-4688-9185-8899D8B48E96}" type="slidenum">
              <a:rPr lang="en-US" smtClean="0"/>
              <a:pPr/>
              <a:t>5</a:t>
            </a:fld>
            <a:endParaRPr lang="en-US"/>
          </a:p>
        </p:txBody>
      </p:sp>
      <p:sp useBgFill="1">
        <p:nvSpPr>
          <p:cNvPr id="521218" name="Rectangle 2"/>
          <p:cNvSpPr>
            <a:spLocks noChangeArrowheads="1"/>
          </p:cNvSpPr>
          <p:nvPr/>
        </p:nvSpPr>
        <p:spPr bwMode="auto">
          <a:xfrm>
            <a:off x="7872413" y="1219200"/>
            <a:ext cx="1271587" cy="695325"/>
          </a:xfrm>
          <a:prstGeom prst="rect">
            <a:avLst/>
          </a:prstGeom>
          <a:ln w="12700">
            <a:noFill/>
            <a:miter lim="800000"/>
            <a:headEnd type="none" w="sm" len="sm"/>
            <a:tailEnd type="none" w="sm" len="sm"/>
          </a:ln>
          <a:effectLst/>
        </p:spPr>
        <p:txBody>
          <a:bodyPr wrap="none" anchor="ctr"/>
          <a:lstStyle/>
          <a:p>
            <a:endParaRPr lang="en-US"/>
          </a:p>
        </p:txBody>
      </p:sp>
      <p:sp>
        <p:nvSpPr>
          <p:cNvPr id="521220" name="Rectangle 4"/>
          <p:cNvSpPr>
            <a:spLocks noChangeArrowheads="1"/>
          </p:cNvSpPr>
          <p:nvPr/>
        </p:nvSpPr>
        <p:spPr bwMode="auto">
          <a:xfrm>
            <a:off x="0" y="1412776"/>
            <a:ext cx="7848600" cy="3795713"/>
          </a:xfrm>
          <a:prstGeom prst="rect">
            <a:avLst/>
          </a:prstGeom>
          <a:noFill/>
          <a:ln w="9525">
            <a:noFill/>
            <a:miter lim="800000"/>
            <a:headEnd/>
            <a:tailEnd/>
          </a:ln>
          <a:effectLst/>
        </p:spPr>
        <p:txBody>
          <a:bodyPr lIns="92075" tIns="46038" rIns="92075" bIns="46038"/>
          <a:lstStyle/>
          <a:p>
            <a:pPr marL="1195388" lvl="2" indent="-228600" algn="l">
              <a:spcBef>
                <a:spcPct val="20000"/>
              </a:spcBef>
              <a:spcAft>
                <a:spcPct val="50000"/>
              </a:spcAft>
            </a:pPr>
            <a:endParaRPr lang="en-US" sz="2000"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Subeconomy</a:t>
            </a:r>
          </a:p>
        </p:txBody>
      </p:sp>
      <p:sp>
        <p:nvSpPr>
          <p:cNvPr id="37891" name="Rectangle 3"/>
          <p:cNvSpPr>
            <a:spLocks noGrp="1" noChangeArrowheads="1"/>
          </p:cNvSpPr>
          <p:nvPr>
            <p:ph type="body" idx="1"/>
          </p:nvPr>
        </p:nvSpPr>
        <p:spPr/>
        <p:txBody>
          <a:bodyPr>
            <a:normAutofit lnSpcReduction="10000"/>
          </a:bodyPr>
          <a:lstStyle/>
          <a:p>
            <a:pPr>
              <a:lnSpc>
                <a:spcPct val="90000"/>
              </a:lnSpc>
              <a:buFontTx/>
              <a:buNone/>
            </a:pPr>
            <a:r>
              <a:rPr lang="en-US" dirty="0"/>
              <a:t>It is not just the unit structure! 	</a:t>
            </a:r>
          </a:p>
          <a:p>
            <a:pPr>
              <a:lnSpc>
                <a:spcPct val="90000"/>
              </a:lnSpc>
              <a:buFontTx/>
              <a:buNone/>
            </a:pPr>
            <a:r>
              <a:rPr lang="en-US" dirty="0"/>
              <a:t>	(complementarities </a:t>
            </a:r>
            <a:r>
              <a:rPr lang="en-US" dirty="0" err="1"/>
              <a:t>redux</a:t>
            </a:r>
            <a:r>
              <a:rPr lang="en-US" dirty="0"/>
              <a:t>)</a:t>
            </a:r>
          </a:p>
          <a:p>
            <a:pPr>
              <a:lnSpc>
                <a:spcPct val="90000"/>
              </a:lnSpc>
              <a:buFontTx/>
              <a:buNone/>
            </a:pPr>
            <a:endParaRPr lang="en-US" dirty="0"/>
          </a:p>
          <a:p>
            <a:pPr>
              <a:lnSpc>
                <a:spcPct val="90000"/>
              </a:lnSpc>
              <a:buFontTx/>
              <a:buNone/>
            </a:pPr>
            <a:r>
              <a:rPr lang="en-US" dirty="0"/>
              <a:t>To make organization work need to consider</a:t>
            </a:r>
          </a:p>
          <a:p>
            <a:pPr>
              <a:lnSpc>
                <a:spcPct val="90000"/>
              </a:lnSpc>
              <a:buFontTx/>
              <a:buNone/>
            </a:pPr>
            <a:r>
              <a:rPr lang="en-US" dirty="0"/>
              <a:t>	 people hired 	</a:t>
            </a:r>
          </a:p>
          <a:p>
            <a:pPr>
              <a:lnSpc>
                <a:spcPct val="90000"/>
              </a:lnSpc>
              <a:buFontTx/>
              <a:buNone/>
            </a:pPr>
            <a:r>
              <a:rPr lang="en-US" dirty="0"/>
              <a:t>	decision rights</a:t>
            </a:r>
          </a:p>
          <a:p>
            <a:pPr>
              <a:lnSpc>
                <a:spcPct val="90000"/>
              </a:lnSpc>
              <a:buFontTx/>
              <a:buNone/>
            </a:pPr>
            <a:r>
              <a:rPr lang="en-US" dirty="0"/>
              <a:t>	incentives</a:t>
            </a:r>
          </a:p>
          <a:p>
            <a:pPr>
              <a:lnSpc>
                <a:spcPct val="90000"/>
              </a:lnSpc>
              <a:buFontTx/>
              <a:buNone/>
            </a:pPr>
            <a:r>
              <a:rPr lang="en-US" dirty="0"/>
              <a:t>		measurement mechanisms</a:t>
            </a:r>
          </a:p>
          <a:p>
            <a:pPr>
              <a:lnSpc>
                <a:spcPct val="90000"/>
              </a:lnSpc>
              <a:buFontTx/>
              <a:buNone/>
            </a:pPr>
            <a:r>
              <a:rPr lang="en-US" dirty="0"/>
              <a:t>	information flows</a:t>
            </a:r>
          </a:p>
          <a:p>
            <a:pPr>
              <a:lnSpc>
                <a:spcPct val="90000"/>
              </a:lnSpc>
              <a:buFontTx/>
              <a:buNone/>
            </a:pPr>
            <a:r>
              <a:rPr lang="en-US" dirty="0"/>
              <a:t>	culture</a:t>
            </a:r>
          </a:p>
          <a:p>
            <a:pPr>
              <a:lnSpc>
                <a:spcPct val="90000"/>
              </a:lnSpc>
              <a:buFontTx/>
              <a:buNone/>
            </a:pPr>
            <a:r>
              <a:rPr lang="en-US" dirty="0"/>
              <a:t>	dispute resolution mechanisms</a:t>
            </a:r>
          </a:p>
          <a:p>
            <a:pPr>
              <a:lnSpc>
                <a:spcPct val="90000"/>
              </a:lnSpc>
              <a:buFontTx/>
              <a:buNone/>
            </a:pPr>
            <a:r>
              <a:rPr lang="en-US" dirty="0"/>
              <a:t>	other informal mechanisms</a:t>
            </a:r>
          </a:p>
          <a:p>
            <a:pPr>
              <a:lnSpc>
                <a:spcPct val="90000"/>
              </a:lnSpc>
              <a:buFontTx/>
              <a:buNone/>
            </a:pPr>
            <a:r>
              <a:rPr lang="en-US" dirty="0"/>
              <a:t>	</a:t>
            </a:r>
          </a:p>
        </p:txBody>
      </p:sp>
    </p:spTree>
    <p:extLst>
      <p:ext uri="{BB962C8B-B14F-4D97-AF65-F5344CB8AC3E}">
        <p14:creationId xmlns:p14="http://schemas.microsoft.com/office/powerpoint/2010/main" val="65525159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normAutofit/>
          </a:bodyPr>
          <a:lstStyle/>
          <a:p>
            <a:br>
              <a:rPr lang="en-US" sz="2800" dirty="0"/>
            </a:br>
            <a:r>
              <a:rPr lang="en-US" dirty="0"/>
              <a:t>Multi-business organization</a:t>
            </a:r>
          </a:p>
        </p:txBody>
      </p:sp>
      <p:sp>
        <p:nvSpPr>
          <p:cNvPr id="537603" name="Rectangle 3"/>
          <p:cNvSpPr>
            <a:spLocks noGrp="1" noChangeArrowheads="1"/>
          </p:cNvSpPr>
          <p:nvPr>
            <p:ph sz="quarter" idx="1"/>
          </p:nvPr>
        </p:nvSpPr>
        <p:spPr>
          <a:noFill/>
          <a:ln/>
        </p:spPr>
        <p:txBody>
          <a:bodyPr lIns="91440" tIns="45720" rIns="91440" bIns="45720"/>
          <a:lstStyle/>
          <a:p>
            <a:pPr marL="381000" indent="-381000"/>
            <a:r>
              <a:rPr lang="en-US" dirty="0"/>
              <a:t>Benefits : Economics of scale and scope</a:t>
            </a:r>
          </a:p>
          <a:p>
            <a:pPr marL="838200" lvl="1" indent="-381000"/>
            <a:r>
              <a:rPr lang="en-US" dirty="0"/>
              <a:t>Be skeptical of revenue synergies!</a:t>
            </a:r>
          </a:p>
          <a:p>
            <a:pPr marL="838200" lvl="1" indent="-381000"/>
            <a:r>
              <a:rPr lang="en-US" dirty="0"/>
              <a:t>Organizational costs of realizing synergies </a:t>
            </a:r>
          </a:p>
          <a:p>
            <a:pPr marL="1295400" lvl="2" indent="-381000"/>
            <a:r>
              <a:rPr lang="en-US" dirty="0"/>
              <a:t>Often requires centralization  </a:t>
            </a:r>
            <a:r>
              <a:rPr lang="en-US" dirty="0">
                <a:sym typeface="Wingdings" pitchFamily="2" charset="2"/>
              </a:rPr>
              <a:t> </a:t>
            </a:r>
            <a:r>
              <a:rPr lang="en-US" dirty="0"/>
              <a:t> weakened incentives and  loss of local knowledge </a:t>
            </a:r>
          </a:p>
          <a:p>
            <a:pPr marL="381000" indent="-381000"/>
            <a:r>
              <a:rPr lang="en-US" dirty="0"/>
              <a:t>Costs: Organization and Incentives</a:t>
            </a:r>
          </a:p>
          <a:p>
            <a:pPr marL="838200" lvl="1" indent="-381000"/>
            <a:r>
              <a:rPr lang="en-US" dirty="0"/>
              <a:t>A division nearly always has weaker incentives than a stand-alone business</a:t>
            </a:r>
          </a:p>
          <a:p>
            <a:pPr marL="838200" lvl="1" indent="-381000"/>
            <a:r>
              <a:rPr lang="en-US" dirty="0"/>
              <a:t>A less attractive business may absorb profits from a more attractive business  (and focus on these rather than on competing!)</a:t>
            </a:r>
          </a:p>
          <a:p>
            <a:pPr marL="381000" indent="-381000">
              <a:lnSpc>
                <a:spcPct val="90000"/>
              </a:lnSpc>
            </a:pPr>
            <a:endParaRPr lang="en-US" sz="1800" dirty="0"/>
          </a:p>
          <a:p>
            <a:pPr marL="838200" lvl="1" indent="-381000">
              <a:lnSpc>
                <a:spcPct val="90000"/>
              </a:lnSpc>
            </a:pPr>
            <a:endParaRPr lang="en-US" sz="1800" dirty="0"/>
          </a:p>
          <a:p>
            <a:pPr marL="1295400" lvl="2" indent="-381000">
              <a:lnSpc>
                <a:spcPct val="90000"/>
              </a:lnSpc>
            </a:pPr>
            <a:endParaRPr lang="en-US" dirty="0"/>
          </a:p>
        </p:txBody>
      </p:sp>
      <p:sp>
        <p:nvSpPr>
          <p:cNvPr id="4" name="3 Marcador de fecha"/>
          <p:cNvSpPr>
            <a:spLocks noGrp="1"/>
          </p:cNvSpPr>
          <p:nvPr>
            <p:ph type="dt" sz="half" idx="4294967295"/>
          </p:nvPr>
        </p:nvSpPr>
        <p:spPr>
          <a:xfrm>
            <a:off x="8534400" y="5734050"/>
            <a:ext cx="609600" cy="520700"/>
          </a:xfrm>
          <a:prstGeom prst="rect">
            <a:avLst/>
          </a:prstGeom>
        </p:spPr>
        <p:txBody>
          <a:bodyPr/>
          <a:lstStyle/>
          <a:p>
            <a:fld id="{8A2A517E-BCE7-4408-8CEE-56A995D88A4E}" type="slidenum">
              <a:rPr lang="en-US"/>
              <a:pPr/>
              <a:t>51</a:t>
            </a:fld>
            <a:endParaRPr lang="en-US"/>
          </a:p>
        </p:txBody>
      </p:sp>
    </p:spTree>
    <p:extLst>
      <p:ext uri="{BB962C8B-B14F-4D97-AF65-F5344CB8AC3E}">
        <p14:creationId xmlns:p14="http://schemas.microsoft.com/office/powerpoint/2010/main" val="163588376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t>Scope: conclusions</a:t>
            </a:r>
          </a:p>
        </p:txBody>
      </p:sp>
      <p:sp>
        <p:nvSpPr>
          <p:cNvPr id="539651" name="Rectangle 3"/>
          <p:cNvSpPr>
            <a:spLocks noGrp="1" noChangeArrowheads="1"/>
          </p:cNvSpPr>
          <p:nvPr>
            <p:ph type="body" idx="1"/>
          </p:nvPr>
        </p:nvSpPr>
        <p:spPr/>
        <p:txBody>
          <a:bodyPr/>
          <a:lstStyle/>
          <a:p>
            <a:pPr>
              <a:buNone/>
            </a:pPr>
            <a:r>
              <a:rPr lang="en-US" dirty="0"/>
              <a:t>1. It is the synergies!</a:t>
            </a:r>
          </a:p>
          <a:p>
            <a:endParaRPr lang="en-US" dirty="0"/>
          </a:p>
          <a:p>
            <a:endParaRPr lang="en-US" dirty="0"/>
          </a:p>
          <a:p>
            <a:pPr>
              <a:buNone/>
            </a:pPr>
            <a:r>
              <a:rPr lang="en-US" dirty="0"/>
              <a:t>2. Sources of synergies: Understanding Capabilities</a:t>
            </a:r>
          </a:p>
          <a:p>
            <a:endParaRPr lang="en-US" dirty="0"/>
          </a:p>
          <a:p>
            <a:endParaRPr lang="en-US" dirty="0"/>
          </a:p>
          <a:p>
            <a:pPr>
              <a:buNone/>
            </a:pPr>
            <a:r>
              <a:rPr lang="en-US" dirty="0"/>
              <a:t>3. Matching business with capabilities</a:t>
            </a:r>
          </a:p>
          <a:p>
            <a:pPr>
              <a:buNone/>
            </a:pPr>
            <a:endParaRPr lang="en-US" dirty="0"/>
          </a:p>
          <a:p>
            <a:pPr>
              <a:buNone/>
            </a:pPr>
            <a:r>
              <a:rPr lang="en-US" dirty="0"/>
              <a:t>4. Use formal and informal elements, incentives, etc. to support the structure, </a:t>
            </a:r>
            <a:r>
              <a:rPr lang="en-US"/>
              <a:t>address weaknesses</a:t>
            </a:r>
            <a:endParaRPr lang="en-US" dirty="0"/>
          </a:p>
        </p:txBody>
      </p:sp>
      <p:sp>
        <p:nvSpPr>
          <p:cNvPr id="4" name="3 Marcador de fecha"/>
          <p:cNvSpPr>
            <a:spLocks noGrp="1"/>
          </p:cNvSpPr>
          <p:nvPr>
            <p:ph type="dt" sz="half" idx="10"/>
          </p:nvPr>
        </p:nvSpPr>
        <p:spPr/>
        <p:txBody>
          <a:bodyPr/>
          <a:lstStyle/>
          <a:p>
            <a:fld id="{2EE2CF87-CA24-4DB2-8161-5B03E84F7626}" type="slidenum">
              <a:rPr lang="en-US" smtClean="0"/>
              <a:pPr/>
              <a:t>52</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284984"/>
            <a:ext cx="7467600" cy="1143000"/>
          </a:xfrm>
        </p:spPr>
        <p:txBody>
          <a:bodyPr/>
          <a:lstStyle/>
          <a:p>
            <a:r>
              <a:rPr lang="en-GB" dirty="0"/>
              <a:t>I. Synergies</a:t>
            </a:r>
          </a:p>
        </p:txBody>
      </p:sp>
    </p:spTree>
    <p:extLst>
      <p:ext uri="{BB962C8B-B14F-4D97-AF65-F5344CB8AC3E}">
        <p14:creationId xmlns:p14="http://schemas.microsoft.com/office/powerpoint/2010/main" val="2667914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Synergies</a:t>
            </a:r>
          </a:p>
        </p:txBody>
      </p:sp>
      <p:sp>
        <p:nvSpPr>
          <p:cNvPr id="523267" name="Rectangle 3"/>
          <p:cNvSpPr>
            <a:spLocks noGrp="1" noChangeArrowheads="1"/>
          </p:cNvSpPr>
          <p:nvPr>
            <p:ph type="body" idx="1"/>
          </p:nvPr>
        </p:nvSpPr>
        <p:spPr/>
        <p:txBody>
          <a:bodyPr/>
          <a:lstStyle/>
          <a:p>
            <a:r>
              <a:rPr lang="en-US"/>
              <a:t>A single firm should perform two activities, say A and B, only if the profits that result in a single firm exceed the sum of the profits that two separate firms would earn if they were to do one activity each.</a:t>
            </a:r>
          </a:p>
          <a:p>
            <a:endParaRPr lang="en-US"/>
          </a:p>
          <a:p>
            <a:pPr lvl="1"/>
            <a:r>
              <a:rPr lang="en-US"/>
              <a:t>Economic profits!</a:t>
            </a:r>
          </a:p>
          <a:p>
            <a:pPr lvl="1"/>
            <a:endParaRPr lang="en-US"/>
          </a:p>
          <a:p>
            <a:pPr lvl="1"/>
            <a:r>
              <a:rPr lang="en-US"/>
              <a:t>Should include the cost of combining activities (cost of acquiring another firm or cost of building the business) </a:t>
            </a:r>
            <a:endParaRPr lang="en-US" dirty="0"/>
          </a:p>
        </p:txBody>
      </p:sp>
      <p:sp>
        <p:nvSpPr>
          <p:cNvPr id="4" name="3 Marcador de fecha"/>
          <p:cNvSpPr>
            <a:spLocks noGrp="1"/>
          </p:cNvSpPr>
          <p:nvPr>
            <p:ph type="dt" sz="half" idx="10"/>
          </p:nvPr>
        </p:nvSpPr>
        <p:spPr/>
        <p:txBody>
          <a:bodyPr/>
          <a:lstStyle/>
          <a:p>
            <a:fld id="{5DD4BB5A-DAB0-4673-A2F3-85963C3B67ED}" type="slidenum">
              <a:rPr lang="en-US" smtClean="0"/>
              <a:pPr/>
              <a:t>7</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539552" y="332656"/>
            <a:ext cx="7467600" cy="1143000"/>
          </a:xfrm>
        </p:spPr>
        <p:txBody>
          <a:bodyPr/>
          <a:lstStyle/>
          <a:p>
            <a:r>
              <a:rPr lang="en-US" dirty="0"/>
              <a:t>Economics of scale and scope</a:t>
            </a:r>
          </a:p>
        </p:txBody>
      </p:sp>
      <p:sp>
        <p:nvSpPr>
          <p:cNvPr id="527363" name="Rectangle 3"/>
          <p:cNvSpPr>
            <a:spLocks noGrp="1" noChangeArrowheads="1"/>
          </p:cNvSpPr>
          <p:nvPr>
            <p:ph type="body" idx="1"/>
          </p:nvPr>
        </p:nvSpPr>
        <p:spPr/>
        <p:txBody>
          <a:bodyPr/>
          <a:lstStyle/>
          <a:p>
            <a:r>
              <a:rPr lang="en-US" dirty="0"/>
              <a:t>Cost of doing A and B jointly is lower than doing them separately</a:t>
            </a:r>
          </a:p>
          <a:p>
            <a:endParaRPr lang="en-US" dirty="0"/>
          </a:p>
          <a:p>
            <a:r>
              <a:rPr lang="en-US" dirty="0"/>
              <a:t>Key source = sharing activities, resources or inputs</a:t>
            </a:r>
          </a:p>
          <a:p>
            <a:pPr lvl="1"/>
            <a:r>
              <a:rPr lang="en-US" dirty="0"/>
              <a:t>Share overhead costs with all businesses</a:t>
            </a:r>
          </a:p>
          <a:p>
            <a:pPr lvl="1"/>
            <a:r>
              <a:rPr lang="en-US" dirty="0"/>
              <a:t>Share distribution space (selling tennis and ski equipment)</a:t>
            </a:r>
          </a:p>
          <a:p>
            <a:pPr lvl="1"/>
            <a:r>
              <a:rPr lang="en-US" dirty="0"/>
              <a:t>Share management</a:t>
            </a:r>
          </a:p>
          <a:p>
            <a:pPr lvl="1"/>
            <a:r>
              <a:rPr lang="en-US" dirty="0">
                <a:sym typeface="Wingdings" pitchFamily="2" charset="2"/>
              </a:rPr>
              <a:t> </a:t>
            </a:r>
            <a:r>
              <a:rPr lang="en-US" dirty="0"/>
              <a:t>cost synergies</a:t>
            </a:r>
          </a:p>
          <a:p>
            <a:pPr lvl="1"/>
            <a:endParaRPr lang="en-US" dirty="0"/>
          </a:p>
        </p:txBody>
      </p:sp>
      <p:sp>
        <p:nvSpPr>
          <p:cNvPr id="4" name="3 Marcador de fecha"/>
          <p:cNvSpPr>
            <a:spLocks noGrp="1"/>
          </p:cNvSpPr>
          <p:nvPr>
            <p:ph type="dt" sz="half" idx="10"/>
          </p:nvPr>
        </p:nvSpPr>
        <p:spPr/>
        <p:txBody>
          <a:bodyPr/>
          <a:lstStyle/>
          <a:p>
            <a:fld id="{FCBC8FB0-2237-49C8-A346-9AA8FCBC5257}" type="slidenum">
              <a:rPr lang="en-US" smtClean="0"/>
              <a:pPr/>
              <a:t>8</a:t>
            </a:fld>
            <a:endParaRPr lang="en-US"/>
          </a:p>
        </p:txBody>
      </p:sp>
      <p:sp>
        <p:nvSpPr>
          <p:cNvPr id="527362" name="Rectangle 2"/>
          <p:cNvSpPr>
            <a:spLocks noChangeArrowheads="1"/>
          </p:cNvSpPr>
          <p:nvPr/>
        </p:nvSpPr>
        <p:spPr bwMode="auto">
          <a:xfrm>
            <a:off x="685800" y="0"/>
            <a:ext cx="7772400" cy="1219200"/>
          </a:xfrm>
          <a:prstGeom prst="rect">
            <a:avLst/>
          </a:prstGeom>
          <a:noFill/>
          <a:ln w="9525">
            <a:noFill/>
            <a:miter lim="800000"/>
            <a:headEnd/>
            <a:tailEnd/>
          </a:ln>
          <a:effectLst/>
        </p:spPr>
        <p:txBody>
          <a:bodyPr anchor="ctr"/>
          <a:lstStyle/>
          <a:p>
            <a:pPr algn="l"/>
            <a:br>
              <a:rPr lang="en-US" dirty="0">
                <a:solidFill>
                  <a:schemeClr val="tx2"/>
                </a:solidFill>
              </a:rPr>
            </a:br>
            <a:endParaRPr lang="en-US" dirty="0">
              <a:solidFill>
                <a:schemeClr val="tx2"/>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6 Título"/>
          <p:cNvSpPr>
            <a:spLocks noGrp="1"/>
          </p:cNvSpPr>
          <p:nvPr>
            <p:ph type="title"/>
          </p:nvPr>
        </p:nvSpPr>
        <p:spPr/>
        <p:txBody>
          <a:bodyPr/>
          <a:lstStyle/>
          <a:p>
            <a:r>
              <a:rPr lang="en-US"/>
              <a:t>Economics of scale and scope (II)</a:t>
            </a:r>
            <a:endParaRPr lang="en-US" dirty="0"/>
          </a:p>
        </p:txBody>
      </p:sp>
      <p:sp>
        <p:nvSpPr>
          <p:cNvPr id="529411" name="Rectangle 3"/>
          <p:cNvSpPr>
            <a:spLocks noGrp="1" noChangeArrowheads="1"/>
          </p:cNvSpPr>
          <p:nvPr>
            <p:ph type="body" idx="1"/>
          </p:nvPr>
        </p:nvSpPr>
        <p:spPr/>
        <p:txBody>
          <a:bodyPr/>
          <a:lstStyle/>
          <a:p>
            <a:r>
              <a:rPr lang="en-US"/>
              <a:t>Cost synergies: Pay attention to organizational costs!</a:t>
            </a:r>
          </a:p>
          <a:p>
            <a:pPr lvl="1"/>
            <a:r>
              <a:rPr lang="en-US"/>
              <a:t>Realizing synergies typically requires centralization</a:t>
            </a:r>
          </a:p>
          <a:p>
            <a:pPr lvl="2"/>
            <a:r>
              <a:rPr lang="en-US"/>
              <a:t>Weakens incentives, loss of local knowledge</a:t>
            </a:r>
          </a:p>
          <a:p>
            <a:pPr lvl="2"/>
            <a:endParaRPr lang="en-US"/>
          </a:p>
          <a:p>
            <a:pPr lvl="1"/>
            <a:r>
              <a:rPr lang="en-US"/>
              <a:t>Eternal conflict between synergies and local motivation</a:t>
            </a:r>
          </a:p>
          <a:p>
            <a:pPr lvl="2"/>
            <a:r>
              <a:rPr lang="en-US"/>
              <a:t>If you impose synergetic actions, they become excuses for lower performance</a:t>
            </a:r>
          </a:p>
          <a:p>
            <a:pPr lvl="2"/>
            <a:r>
              <a:rPr lang="en-US"/>
              <a:t>If you don’t impose , you get only win-win synergies</a:t>
            </a:r>
          </a:p>
          <a:p>
            <a:pPr lvl="2"/>
            <a:endParaRPr lang="en-US"/>
          </a:p>
          <a:p>
            <a:pPr lvl="2"/>
            <a:endParaRPr lang="en-US"/>
          </a:p>
        </p:txBody>
      </p:sp>
      <p:sp>
        <p:nvSpPr>
          <p:cNvPr id="4" name="3 Marcador de fecha"/>
          <p:cNvSpPr>
            <a:spLocks noGrp="1"/>
          </p:cNvSpPr>
          <p:nvPr>
            <p:ph type="dt" sz="half" idx="10"/>
          </p:nvPr>
        </p:nvSpPr>
        <p:spPr/>
        <p:txBody>
          <a:bodyPr/>
          <a:lstStyle/>
          <a:p>
            <a:fld id="{5687DCF7-C8F0-432D-BBC0-D97CE16D5C2A}" type="slidenum">
              <a:rPr lang="en-US" smtClean="0"/>
              <a:pPr/>
              <a:t>9</a:t>
            </a:fld>
            <a:endParaRPr lang="en-US"/>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6000</TotalTime>
  <Words>3201</Words>
  <Application>Microsoft Office PowerPoint</Application>
  <PresentationFormat>On-screen Show (4:3)</PresentationFormat>
  <Paragraphs>455</Paragraphs>
  <Slides>52</Slides>
  <Notes>46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2" baseType="lpstr">
      <vt:lpstr>Arial</vt:lpstr>
      <vt:lpstr>Calibri</vt:lpstr>
      <vt:lpstr>Century Schoolbook</vt:lpstr>
      <vt:lpstr>Monotype Sorts</vt:lpstr>
      <vt:lpstr>Times New Roman</vt:lpstr>
      <vt:lpstr>Wingdings</vt:lpstr>
      <vt:lpstr>Wingdings 2</vt:lpstr>
      <vt:lpstr>Wingdings 3</vt:lpstr>
      <vt:lpstr>Mirador</vt:lpstr>
      <vt:lpstr>MS Org Chart</vt:lpstr>
      <vt:lpstr>Session 8. Corporate strategy: Scope  and Diversification Newell</vt:lpstr>
      <vt:lpstr>Corporate Strategy </vt:lpstr>
      <vt:lpstr>Diversification and value creation</vt:lpstr>
      <vt:lpstr> Rationales Given for (or against) Horizontal Integration</vt:lpstr>
      <vt:lpstr>When does diversification create value?</vt:lpstr>
      <vt:lpstr>I. Synergies</vt:lpstr>
      <vt:lpstr>Synergies</vt:lpstr>
      <vt:lpstr>Economics of scale and scope</vt:lpstr>
      <vt:lpstr>Economics of scale and scope (II)</vt:lpstr>
      <vt:lpstr>Economics of scale and scope (III)</vt:lpstr>
      <vt:lpstr>Economics of scale and scope (IV)</vt:lpstr>
      <vt:lpstr>Identifying Economies of Scope: understanding firms capabilities</vt:lpstr>
      <vt:lpstr>Capabilities of firm:</vt:lpstr>
      <vt:lpstr>A general framework</vt:lpstr>
      <vt:lpstr>1. a. Tangible Assets</vt:lpstr>
      <vt:lpstr>1.b. Intangible Assets</vt:lpstr>
      <vt:lpstr>2. Activities</vt:lpstr>
      <vt:lpstr>3. PARC</vt:lpstr>
      <vt:lpstr>Finding Synergies: Matching Capabilities and Businesses. </vt:lpstr>
      <vt:lpstr>Matching Capabilities and Businesses </vt:lpstr>
      <vt:lpstr>Resources should be related, not products</vt:lpstr>
      <vt:lpstr>Resources should be related, not products</vt:lpstr>
      <vt:lpstr>II. Capturing synergies: organizing a multi-business corporation</vt:lpstr>
      <vt:lpstr>Test 2: Organizational Costs: Incentives and Influence Costs</vt:lpstr>
      <vt:lpstr>Obtaining synergies: Running a multibusiness corporation for synergies</vt:lpstr>
      <vt:lpstr>Traditional view: two ways to group units</vt:lpstr>
      <vt:lpstr>The Functional organization</vt:lpstr>
      <vt:lpstr>Functional form</vt:lpstr>
      <vt:lpstr>Product focus–  Divisional  organization</vt:lpstr>
      <vt:lpstr>Divisional Form</vt:lpstr>
      <vt:lpstr>Doing both</vt:lpstr>
      <vt:lpstr>Trying to do both</vt:lpstr>
      <vt:lpstr>I. Divisional Hybrids</vt:lpstr>
      <vt:lpstr>Divisional Hybrids: two questions</vt:lpstr>
      <vt:lpstr>Unit Structure in the Multi-Divisional Organization</vt:lpstr>
      <vt:lpstr>Unit Structure in the Multi-Divisional Organization</vt:lpstr>
      <vt:lpstr>Centralization and Unit Structure in the  Multi-divisional Organization</vt:lpstr>
      <vt:lpstr>Central Trade-off</vt:lpstr>
      <vt:lpstr>Unit Structure in the  Multi-divisional Organization: Building blocks</vt:lpstr>
      <vt:lpstr>Conflict of interests between function and products</vt:lpstr>
      <vt:lpstr>Building blocks: Trade-offs and Strategy</vt:lpstr>
      <vt:lpstr>Building blocks: Trade-off between  Responsiveness/adaptation vs synergies/efficiency</vt:lpstr>
      <vt:lpstr>Unit structure: Low Cost</vt:lpstr>
      <vt:lpstr>Unit structure: Low Cost (II)</vt:lpstr>
      <vt:lpstr>Unit Structure: High WTP (1): adaptation</vt:lpstr>
      <vt:lpstr>Unit Structure: High WTP (2): Innovation</vt:lpstr>
      <vt:lpstr>Unit Structure: High WTP (3): Relationship</vt:lpstr>
      <vt:lpstr>In general, need rest of the organization to support the structure</vt:lpstr>
      <vt:lpstr>Using incentives and monitoring to support structure</vt:lpstr>
      <vt:lpstr>Subeconomy</vt:lpstr>
      <vt:lpstr> Multi-business organization</vt:lpstr>
      <vt:lpstr>Scope: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Una negociación para salvar al Euro: ¿qué implican las propuestas de INET para España?</dc:title>
  <dc:creator>Luis Garicano</dc:creator>
  <cp:lastModifiedBy>Luis Garicano</cp:lastModifiedBy>
  <cp:revision>31</cp:revision>
  <dcterms:created xsi:type="dcterms:W3CDTF">2012-08-30T17:56:18Z</dcterms:created>
  <dcterms:modified xsi:type="dcterms:W3CDTF">2020-12-07T16:38:09Z</dcterms:modified>
</cp:coreProperties>
</file>