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072" autoAdjust="0"/>
  </p:normalViewPr>
  <p:slideViewPr>
    <p:cSldViewPr>
      <p:cViewPr varScale="1">
        <p:scale>
          <a:sx n="77" d="100"/>
          <a:sy n="77" d="100"/>
        </p:scale>
        <p:origin x="-17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4101B47-5304-4B95-9EC5-09A195BBA31D}" type="datetimeFigureOut">
              <a:rPr lang="en-US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A6F108-0D3A-497A-BF94-00FE3B3A1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4B6D328-1922-4369-8D38-CF8741047000}" type="datetimeFigureOut">
              <a:rPr lang="en-US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57DCD0-17FA-4E00-BD60-9E3FB6A596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E3C0C-4206-4065-A3E9-27B3016180AA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3100"/>
            <a:ext cx="4606925" cy="3455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123" y="4354286"/>
            <a:ext cx="5082158" cy="4128771"/>
          </a:xfrm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E32C0-9C73-41EA-B47B-A60B80419C8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981075"/>
            <a:ext cx="2555875" cy="698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8" name="16 Marcador de pie de página"/>
          <p:cNvSpPr>
            <a:spLocks noGrp="1"/>
          </p:cNvSpPr>
          <p:nvPr>
            <p:ph type="ftr" sz="quarter" idx="10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28 Marcador de número de diapositiva"/>
          <p:cNvSpPr>
            <a:spLocks noGrp="1"/>
          </p:cNvSpPr>
          <p:nvPr>
            <p:ph type="sldNum" sz="quarter" idx="11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5BEC5-B814-4F03-BA44-0000C201FE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DD1D75C-8041-411E-9DBD-BFE44BF5048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80AA4-4D5D-49C8-B00A-8F4CFEF76F8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A67F5A1-03FC-4486-9951-F87A3DC4E337}" type="datetimeFigureOut">
              <a:rPr lang="en-US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1DC3-EE19-48E7-972F-FA3910A919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1A62296-D9CF-46AD-B70A-9CD18D7D15EF}" type="datetimeFigureOut">
              <a:rPr lang="en-US"/>
              <a:pPr>
                <a:defRPr/>
              </a:pPr>
              <a:t>11/20/2012</a:t>
            </a:fld>
            <a:endParaRPr lang="en-US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C3D4EB-EB66-4C4E-8B3A-F9129DCE14D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33894-02A6-425C-ABCA-4D77194831B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5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2" name="2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81E06D-CAC4-4322-AB9B-F451A475073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2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675A54-CB69-4956-80D6-ABA28558D62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1035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96188" y="6434138"/>
            <a:ext cx="1547812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5" r:id="rId3"/>
    <p:sldLayoutId id="2147483899" r:id="rId4"/>
    <p:sldLayoutId id="2147483900" r:id="rId5"/>
    <p:sldLayoutId id="2147483896" r:id="rId6"/>
    <p:sldLayoutId id="214748390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143000" y="41148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3200" b="0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 b="0" dirty="0">
              <a:solidFill>
                <a:srgbClr val="FFFF00"/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8</a:t>
            </a:r>
            <a:r>
              <a:rPr lang="en-US" dirty="0" smtClean="0"/>
              <a:t>: </a:t>
            </a:r>
            <a:r>
              <a:rPr lang="en-US" dirty="0" err="1" smtClean="0"/>
              <a:t>Wahaha</a:t>
            </a:r>
            <a:r>
              <a:rPr lang="en-US" dirty="0" smtClean="0"/>
              <a:t> </a:t>
            </a:r>
            <a:r>
              <a:rPr lang="en-US" dirty="0" err="1" smtClean="0"/>
              <a:t>Danone</a:t>
            </a:r>
            <a:r>
              <a:rPr lang="en-US" dirty="0" smtClean="0"/>
              <a:t> Wrap Up</a:t>
            </a:r>
            <a:endParaRPr lang="en-US" dirty="0"/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Competitive Strategy</a:t>
            </a:r>
          </a:p>
          <a:p>
            <a:r>
              <a:rPr lang="en-US" smtClean="0"/>
              <a:t>Luis Garicano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Integration and Incentives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Market: strong, but possibly unbalanced incentives.</a:t>
            </a:r>
          </a:p>
          <a:p>
            <a:pPr lvl="1"/>
            <a:r>
              <a:rPr lang="en-US" dirty="0" smtClean="0"/>
              <a:t>Partner has incentives to do what the market rewards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also market suffers from </a:t>
            </a:r>
            <a:r>
              <a:rPr lang="en-US" dirty="0" smtClean="0"/>
              <a:t>YGWYPF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Internal production: Weak, but more balanced incentives.</a:t>
            </a:r>
          </a:p>
          <a:p>
            <a:pPr lvl="1"/>
            <a:r>
              <a:rPr lang="en-US" dirty="0" smtClean="0"/>
              <a:t>Benefits of low powered incentives </a:t>
            </a:r>
          </a:p>
          <a:p>
            <a:pPr lvl="1"/>
            <a:r>
              <a:rPr lang="en-US" dirty="0" smtClean="0"/>
              <a:t>Weakening market incentives may lead to a better allocation of effort toward things markets do not directly reward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Integration and Incomplete </a:t>
            </a:r>
            <a:r>
              <a:rPr lang="en-US" dirty="0" err="1" smtClean="0"/>
              <a:t>COntracts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Hold-up is an important  reason for vertical integration</a:t>
            </a:r>
          </a:p>
          <a:p>
            <a:r>
              <a:rPr lang="en-US" dirty="0" smtClean="0"/>
              <a:t>Key issue in Business-to-Business, but also important within organizations. </a:t>
            </a:r>
          </a:p>
          <a:p>
            <a:pPr lvl="1"/>
            <a:r>
              <a:rPr lang="en-US" dirty="0" smtClean="0"/>
              <a:t>When two companies start working with each other, there is often a “fundamental transformation” from a competitive relationship to a specific relationship. The parties become dependent on each other.</a:t>
            </a:r>
          </a:p>
          <a:p>
            <a:r>
              <a:rPr lang="en-US" dirty="0" smtClean="0"/>
              <a:t>Basic idea of hold-up</a:t>
            </a:r>
          </a:p>
          <a:p>
            <a:pPr lvl="1"/>
            <a:r>
              <a:rPr lang="en-US" dirty="0" smtClean="0"/>
              <a:t>I ask to renegotiate an earlier (implicit or explicit) agreement in order to increase my share of the pie.</a:t>
            </a:r>
          </a:p>
          <a:p>
            <a:pPr lvl="1"/>
            <a:r>
              <a:rPr lang="en-US" dirty="0" smtClean="0"/>
              <a:t>If the contract is not water-tight, you often have not much choice but accepting new terms.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Joint Venture Tries to be Best of both worlds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Incentives</a:t>
            </a:r>
          </a:p>
          <a:p>
            <a:r>
              <a:rPr lang="en-US" dirty="0" smtClean="0"/>
              <a:t>Aim to keep parties high power incentives</a:t>
            </a:r>
          </a:p>
          <a:p>
            <a:endParaRPr lang="en-US" dirty="0" smtClean="0"/>
          </a:p>
          <a:p>
            <a:r>
              <a:rPr lang="en-US" dirty="0" smtClean="0"/>
              <a:t>While aiming to coordinate their efforts more than in a pure market /outsourcing relationship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Hold Up</a:t>
            </a:r>
          </a:p>
          <a:p>
            <a:r>
              <a:rPr lang="en-US" dirty="0" smtClean="0"/>
              <a:t>Aim to give a stronger legal support than a purely market based relational contract</a:t>
            </a:r>
          </a:p>
          <a:p>
            <a:r>
              <a:rPr lang="en-US" dirty="0" smtClean="0"/>
              <a:t>While steal having the incentives that the independent ownership provides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72C289-3FF5-4FB7-881C-5E9050AC27FA}" type="slidenum">
              <a:rPr lang="en-US" smtClean="0"/>
              <a:pPr/>
              <a:t>5</a:t>
            </a:fld>
            <a:r>
              <a:rPr lang="en-US" smtClean="0"/>
              <a:t>- Session 10  Garicano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Initiative vs Coordination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1447800" y="22860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1447800" y="59436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36525" y="1717675"/>
            <a:ext cx="1809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INITIATIVE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6003925" y="5832475"/>
            <a:ext cx="233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COOPERATION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547664" y="2852936"/>
            <a:ext cx="11826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Markets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4499992" y="5373216"/>
            <a:ext cx="895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Firms</a:t>
            </a:r>
          </a:p>
        </p:txBody>
      </p:sp>
      <p:sp>
        <p:nvSpPr>
          <p:cNvPr id="13322" name="Freeform 9"/>
          <p:cNvSpPr>
            <a:spLocks/>
          </p:cNvSpPr>
          <p:nvPr/>
        </p:nvSpPr>
        <p:spPr bwMode="auto">
          <a:xfrm>
            <a:off x="1447800" y="3505200"/>
            <a:ext cx="3048000" cy="2362200"/>
          </a:xfrm>
          <a:custGeom>
            <a:avLst/>
            <a:gdLst>
              <a:gd name="T0" fmla="*/ 0 w 1920"/>
              <a:gd name="T1" fmla="*/ 0 h 1488"/>
              <a:gd name="T2" fmla="*/ 2133600 w 1920"/>
              <a:gd name="T3" fmla="*/ 457200 h 1488"/>
              <a:gd name="T4" fmla="*/ 3048000 w 1920"/>
              <a:gd name="T5" fmla="*/ 2362200 h 1488"/>
              <a:gd name="T6" fmla="*/ 0 60000 65536"/>
              <a:gd name="T7" fmla="*/ 0 60000 65536"/>
              <a:gd name="T8" fmla="*/ 0 60000 65536"/>
              <a:gd name="T9" fmla="*/ 0 w 1920"/>
              <a:gd name="T10" fmla="*/ 0 h 1488"/>
              <a:gd name="T11" fmla="*/ 1920 w 1920"/>
              <a:gd name="T12" fmla="*/ 1488 h 1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88">
                <a:moveTo>
                  <a:pt x="0" y="0"/>
                </a:moveTo>
                <a:cubicBezTo>
                  <a:pt x="512" y="20"/>
                  <a:pt x="1024" y="40"/>
                  <a:pt x="1344" y="288"/>
                </a:cubicBezTo>
                <a:cubicBezTo>
                  <a:pt x="1664" y="536"/>
                  <a:pt x="1824" y="1288"/>
                  <a:pt x="1920" y="148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10 Elipse"/>
          <p:cNvSpPr/>
          <p:nvPr/>
        </p:nvSpPr>
        <p:spPr>
          <a:xfrm>
            <a:off x="3635896" y="35010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CuadroTexto"/>
          <p:cNvSpPr txBox="1"/>
          <p:nvPr/>
        </p:nvSpPr>
        <p:spPr>
          <a:xfrm>
            <a:off x="3779912" y="292494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Joint Venture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 of Relational Contracts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 time, balance of power changes</a:t>
            </a:r>
          </a:p>
          <a:p>
            <a:pPr lvl="1"/>
            <a:r>
              <a:rPr lang="en-US" dirty="0" smtClean="0"/>
              <a:t>In developing country case, the developed country partner has highest value added initially, later does not play a big role</a:t>
            </a:r>
          </a:p>
          <a:p>
            <a:r>
              <a:rPr lang="en-US" dirty="0" smtClean="0"/>
              <a:t>And the protection provided by the law is uncertain</a:t>
            </a:r>
          </a:p>
          <a:p>
            <a:r>
              <a:rPr lang="en-US" dirty="0" smtClean="0"/>
              <a:t>Have a choice</a:t>
            </a:r>
          </a:p>
          <a:p>
            <a:pPr lvl="1"/>
            <a:r>
              <a:rPr lang="en-US" dirty="0" smtClean="0"/>
              <a:t>Try to enforce the legal terms, which are very different than the “facts on the ground”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 give up on that and simply recognize the reality of the situation and adjust contract terms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 a pure relational contract, do not really have  </a:t>
            </a:r>
            <a:r>
              <a:rPr lang="en-US" smtClean="0"/>
              <a:t>a choice.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5540</TotalTime>
  <Words>303</Words>
  <Application>Microsoft Office PowerPoint</Application>
  <PresentationFormat>Presentación en pantalla (4:3)</PresentationFormat>
  <Paragraphs>44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Mirador</vt:lpstr>
      <vt:lpstr>Session 8: Wahaha Danone Wrap Up</vt:lpstr>
      <vt:lpstr>Vertical Integration and Incentives</vt:lpstr>
      <vt:lpstr>Vertical Integration and Incomplete COntracts</vt:lpstr>
      <vt:lpstr>A Joint Venture Tries to be Best of both worlds</vt:lpstr>
      <vt:lpstr>Initiative vs Coordination</vt:lpstr>
      <vt:lpstr>Downside of Relational Contracts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negociación para salvar al Euro: ¿qué implican las propuestas de INET para España?</dc:title>
  <dc:creator>Luis Garicano</dc:creator>
  <cp:lastModifiedBy>Luis Garicano</cp:lastModifiedBy>
  <cp:revision>24</cp:revision>
  <dcterms:created xsi:type="dcterms:W3CDTF">2012-08-30T17:56:18Z</dcterms:created>
  <dcterms:modified xsi:type="dcterms:W3CDTF">2012-11-19T17:40:40Z</dcterms:modified>
</cp:coreProperties>
</file>