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12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C50D63A-351A-4E41-9FE0-E5CEA50B8140}" type="datetimeFigureOut">
              <a:rPr lang="en-US"/>
              <a:pPr>
                <a:defRPr/>
              </a:pPr>
              <a:t>2/21/2021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B84DFA3-8CD9-4ED0-AF81-5751DA91C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ABC99DE-F1BC-4F7F-BE7A-784E1B0E7955}" type="datetimeFigureOut">
              <a:rPr lang="en-US"/>
              <a:pPr>
                <a:defRPr/>
              </a:pPr>
              <a:t>2/21/2021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14A832F-8637-4A95-8CCD-48A40EFB0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2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6AA1A6-C4A7-4973-806A-C9B3D7FA6C4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46150" y="755650"/>
            <a:ext cx="5153025" cy="3865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8498" y="4873880"/>
            <a:ext cx="5262027" cy="462156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0C1D6-1624-4414-8960-C4440C37631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29ABAE-416F-4C32-A705-4C4BEE1685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E32C0-9C73-41EA-B47B-A60B80419C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C6B9B-2179-4C2D-AEA8-A32279C54C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DBADE-483A-48ED-A6FF-FB4949CD5D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45590-D085-40F5-87A0-A8955358D4D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B70B6-B069-4A81-813B-B2CDA6A55A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1BDC5-3DBD-4AA5-A46F-39E90C3DA7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C5113-72AA-4355-BD52-4313E2BC8FF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B00A5-B5FD-4230-AED0-693FD125F2D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10602-B675-41F1-9710-E7DC35D6A18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3A34A-8E38-4CFE-8A05-5174338FBA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DE26C-4F58-4193-B5D2-7E6A481CA2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9EA6D-085E-471F-8632-C8BE70F9F09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C4D6C-B5B4-4BD0-884A-287B0629530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A25A8-D92B-48A6-9FED-59689B06D2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8B622-657E-420F-9BF1-0B0FF8A763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C0F23-7965-424C-8464-8C2C49ABFB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2ED49-990B-4A41-876D-9114B6C2D1A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131D6-9B3C-42A9-82F1-B7B3114645A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E76813-3310-4DBD-9B29-62FCC8F2242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DE151-D837-405A-8995-76A7EA6D435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981075"/>
            <a:ext cx="2555875" cy="698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8" name="28 Marcador de número de diapositiva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CD9A4-CBC9-4DAF-8E18-79E405B03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BA944B-8862-40AA-8ED6-54ADB4EAD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D6C62-1D92-47D8-A167-0C0A4AD243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D847-0469-4F2A-B5CB-25042EA86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97D008-1F53-445E-A80F-F7B2EB1E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E166-FE50-421B-AEF4-D4DC954C8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2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2DB3DC-73E2-4131-B518-E557F4D6F2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96188" y="6434138"/>
            <a:ext cx="1547812" cy="4238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15" r:id="rId3"/>
    <p:sldLayoutId id="2147483916" r:id="rId4"/>
    <p:sldLayoutId id="2147483920" r:id="rId5"/>
    <p:sldLayoutId id="2147483917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143000" y="4114800"/>
            <a:ext cx="693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lang="en-US" sz="32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rgbClr val="FFFF00"/>
              </a:solidFill>
            </a:endParaRPr>
          </a:p>
        </p:txBody>
      </p:sp>
      <p:sp>
        <p:nvSpPr>
          <p:cNvPr id="7174" name="5 Subtítulo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r>
              <a:rPr lang="en-US" b="0">
                <a:solidFill>
                  <a:schemeClr val="tx1"/>
                </a:solidFill>
              </a:rPr>
              <a:t>Competitive Strategy</a:t>
            </a:r>
          </a:p>
          <a:p>
            <a:r>
              <a:rPr lang="en-US" b="0"/>
              <a:t>Luis Garicano</a:t>
            </a:r>
            <a:br>
              <a:rPr lang="en-US" b="0"/>
            </a:br>
            <a:endParaRPr lang="en-US" b="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lang="en-US" sz="2400"/>
              <a:t>Session 9. </a:t>
            </a:r>
            <a:r>
              <a:rPr lang="en-US" sz="2400" dirty="0"/>
              <a:t>Vertical Integration, Outsourcing, Joint Ventures</a:t>
            </a:r>
            <a:br>
              <a:rPr lang="en-US" sz="2400" dirty="0"/>
            </a:br>
            <a:r>
              <a:rPr lang="en-US" sz="2400" dirty="0" err="1"/>
              <a:t>Wahaha-Danone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Incentives (IV)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Outsource only when “performance” can be easily specified and monitored</a:t>
            </a:r>
          </a:p>
          <a:p>
            <a:endParaRPr lang="en-US"/>
          </a:p>
          <a:p>
            <a:r>
              <a:rPr lang="en-US"/>
              <a:t>If activity hard to measure, performance rewards tricky</a:t>
            </a:r>
          </a:p>
          <a:p>
            <a:pPr lvl="1"/>
            <a:r>
              <a:rPr lang="en-US"/>
              <a:t>In the latter case, use the firm, use direct monitoring/hierarchy together with subjective rewards, long term and implicit contracts, etc.</a:t>
            </a:r>
          </a:p>
          <a:p>
            <a:pPr lvl="2"/>
            <a:r>
              <a:rPr lang="en-US"/>
              <a:t>thus firm associated with limited incentives, wage contracts etc.</a:t>
            </a:r>
          </a:p>
        </p:txBody>
      </p:sp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82E134D2-E603-4175-9100-AB23ED42BD18}" type="slidenum">
              <a:rPr lang="en-US" smtClean="0"/>
              <a:pPr/>
              <a:t>10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Initiative vs. coordination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market: provide strong rewards on the margin to encourage initiative taking</a:t>
            </a:r>
          </a:p>
          <a:p>
            <a:pPr lvl="1"/>
            <a:r>
              <a:rPr lang="en-US"/>
              <a:t>but risk lack of cooperation</a:t>
            </a:r>
          </a:p>
          <a:p>
            <a:pPr lvl="2"/>
            <a:endParaRPr lang="en-US"/>
          </a:p>
          <a:p>
            <a:r>
              <a:rPr lang="en-US"/>
              <a:t>or use ‘firm’ /bureaucracy–not so strong rewards</a:t>
            </a:r>
          </a:p>
          <a:p>
            <a:pPr lvl="1"/>
            <a:r>
              <a:rPr lang="en-US"/>
              <a:t>obtain coordination but at the risk of not rewarding effort</a:t>
            </a:r>
          </a:p>
        </p:txBody>
      </p:sp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3403078B-29B5-4449-B5D0-41C45F2DDA7A}" type="slidenum">
              <a:rPr lang="en-US" smtClean="0"/>
              <a:pPr/>
              <a:t>11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72C289-3FF5-4FB7-881C-5E9050AC27FA}" type="slidenum">
              <a:rPr lang="en-US" smtClean="0"/>
              <a:pPr/>
              <a:t>12</a:t>
            </a:fld>
            <a:r>
              <a:rPr lang="en-US"/>
              <a:t>- Session 10  Garicano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Initiative vs Coordination</a:t>
            </a: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1447800" y="2286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1447800" y="59436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36525" y="1717675"/>
            <a:ext cx="1809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INITIATIVE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003925" y="5832475"/>
            <a:ext cx="233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COOPERATION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1812925" y="2251075"/>
            <a:ext cx="1182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Markets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267200" y="5029200"/>
            <a:ext cx="895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Firms</a:t>
            </a:r>
          </a:p>
        </p:txBody>
      </p:sp>
      <p:sp>
        <p:nvSpPr>
          <p:cNvPr id="13322" name="Freeform 9"/>
          <p:cNvSpPr>
            <a:spLocks/>
          </p:cNvSpPr>
          <p:nvPr/>
        </p:nvSpPr>
        <p:spPr bwMode="auto">
          <a:xfrm>
            <a:off x="1447800" y="3505200"/>
            <a:ext cx="3048000" cy="2362200"/>
          </a:xfrm>
          <a:custGeom>
            <a:avLst/>
            <a:gdLst>
              <a:gd name="T0" fmla="*/ 0 w 1920"/>
              <a:gd name="T1" fmla="*/ 0 h 1488"/>
              <a:gd name="T2" fmla="*/ 2133600 w 1920"/>
              <a:gd name="T3" fmla="*/ 457200 h 1488"/>
              <a:gd name="T4" fmla="*/ 3048000 w 1920"/>
              <a:gd name="T5" fmla="*/ 2362200 h 1488"/>
              <a:gd name="T6" fmla="*/ 0 60000 65536"/>
              <a:gd name="T7" fmla="*/ 0 60000 65536"/>
              <a:gd name="T8" fmla="*/ 0 60000 65536"/>
              <a:gd name="T9" fmla="*/ 0 w 1920"/>
              <a:gd name="T10" fmla="*/ 0 h 1488"/>
              <a:gd name="T11" fmla="*/ 1920 w 1920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88">
                <a:moveTo>
                  <a:pt x="0" y="0"/>
                </a:moveTo>
                <a:cubicBezTo>
                  <a:pt x="512" y="20"/>
                  <a:pt x="1024" y="40"/>
                  <a:pt x="1344" y="288"/>
                </a:cubicBezTo>
                <a:cubicBezTo>
                  <a:pt x="1664" y="536"/>
                  <a:pt x="1824" y="1288"/>
                  <a:pt x="1920" y="14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Incentives: Examples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: Three activities potentially important in sales</a:t>
            </a:r>
          </a:p>
          <a:p>
            <a:pPr lvl="1"/>
            <a:r>
              <a:rPr lang="en-US" dirty="0"/>
              <a:t>Making current sales (1)</a:t>
            </a:r>
          </a:p>
          <a:p>
            <a:pPr lvl="1"/>
            <a:r>
              <a:rPr lang="en-US" dirty="0"/>
              <a:t>Cultivating long-term customer satisfaction (2)</a:t>
            </a:r>
          </a:p>
          <a:p>
            <a:pPr lvl="1"/>
            <a:r>
              <a:rPr lang="en-US" dirty="0"/>
              <a:t>Gathering information about customer needs (3)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If only selling activities are important: independent sales agent</a:t>
            </a:r>
          </a:p>
          <a:p>
            <a:pPr lvl="2"/>
            <a:r>
              <a:rPr lang="en-US" dirty="0"/>
              <a:t>high power incentives – pay a commission per sale</a:t>
            </a:r>
          </a:p>
          <a:p>
            <a:pPr lvl="2"/>
            <a:r>
              <a:rPr lang="en-US" dirty="0"/>
              <a:t>allow non exclusivity (no problem, motivated by commission)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non-selling activities (2), (3) important – employee agents</a:t>
            </a:r>
          </a:p>
          <a:p>
            <a:pPr lvl="2"/>
            <a:r>
              <a:rPr lang="en-US" dirty="0"/>
              <a:t>pay all in wage, low-powered incentives</a:t>
            </a:r>
          </a:p>
          <a:p>
            <a:pPr lvl="2"/>
            <a:r>
              <a:rPr lang="en-US" dirty="0"/>
              <a:t>not allow to sell other goods 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A68B5C0B-72DF-4163-B87C-D5CA0F832D00}" type="slidenum">
              <a:rPr lang="en-US" smtClean="0"/>
              <a:pPr/>
              <a:t>13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Incentives: Examples (III)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for rapid / flexible coordination</a:t>
            </a:r>
          </a:p>
          <a:p>
            <a:pPr lvl="1"/>
            <a:r>
              <a:rPr lang="en-US" dirty="0"/>
              <a:t>If input needs are complex &amp; changing, constant negotiation / haggling can be very costly</a:t>
            </a:r>
          </a:p>
          <a:p>
            <a:pPr lvl="1"/>
            <a:r>
              <a:rPr lang="en-US" dirty="0"/>
              <a:t>Difficult to provide incentives up front for suppliers to respond in an efficient way</a:t>
            </a:r>
          </a:p>
          <a:p>
            <a:pPr lvl="2"/>
            <a:r>
              <a:rPr lang="en-US" dirty="0"/>
              <a:t>Example: ZARA’s quick response business model</a:t>
            </a:r>
          </a:p>
          <a:p>
            <a:pPr lvl="1"/>
            <a:endParaRPr lang="en-US" dirty="0"/>
          </a:p>
          <a:p>
            <a:r>
              <a:rPr lang="en-US" dirty="0"/>
              <a:t>Can contracts solve coordination problems? Often they can: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 Airline Alliances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0008794C-7290-4CCA-824B-44AA22C6381B}" type="slidenum">
              <a:rPr lang="en-US" smtClean="0"/>
              <a:pPr/>
              <a:t>14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Hold-up and relation-specific investments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Hold-up is an important  reason for vertical integration</a:t>
            </a:r>
          </a:p>
          <a:p>
            <a:r>
              <a:rPr lang="en-US" dirty="0"/>
              <a:t>Key issue in Business-to-Business, but also important within organizations. </a:t>
            </a:r>
          </a:p>
          <a:p>
            <a:pPr lvl="1"/>
            <a:r>
              <a:rPr lang="en-US" dirty="0"/>
              <a:t>When two companies start working with each other, there is often a “fundamental transformation” from a competitive relationship to a specific relationship. The parties become dependent on each other.</a:t>
            </a:r>
          </a:p>
          <a:p>
            <a:r>
              <a:rPr lang="en-US" dirty="0"/>
              <a:t>Basic idea of hold-up</a:t>
            </a:r>
          </a:p>
          <a:p>
            <a:pPr lvl="1"/>
            <a:r>
              <a:rPr lang="en-US" dirty="0"/>
              <a:t>I ask to renegotiate an earlier (implicit or explicit) agreement in order to increase my share of the pie.</a:t>
            </a:r>
          </a:p>
          <a:p>
            <a:pPr lvl="1"/>
            <a:r>
              <a:rPr lang="en-US" dirty="0"/>
              <a:t>If the contract is not water-tight, you often have not much choice but accepting new terms. </a:t>
            </a:r>
          </a:p>
          <a:p>
            <a:endParaRPr lang="en-US" dirty="0"/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359442E6-8510-47B2-9351-4F7F26631363}" type="slidenum">
              <a:rPr lang="en-US" smtClean="0"/>
              <a:pPr/>
              <a:t>15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Hold-up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Conditions that make hold-up likely/important</a:t>
            </a:r>
          </a:p>
          <a:p>
            <a:endParaRPr lang="en-US"/>
          </a:p>
          <a:p>
            <a:pPr lvl="1"/>
            <a:r>
              <a:rPr lang="en-US"/>
              <a:t>Asset Specificity – Relationship-specific investments</a:t>
            </a:r>
          </a:p>
          <a:p>
            <a:pPr lvl="2"/>
            <a:r>
              <a:rPr lang="en-US"/>
              <a:t>A specialized asset is tailor-made for one or a few specific buyers</a:t>
            </a:r>
          </a:p>
          <a:p>
            <a:pPr lvl="3"/>
            <a:r>
              <a:rPr lang="en-US"/>
              <a:t>Opportunities for exploitation are greater when one firm is wholly dependent on another</a:t>
            </a:r>
          </a:p>
          <a:p>
            <a:pPr lvl="2"/>
            <a:r>
              <a:rPr lang="en-US"/>
              <a:t>Specific physical capital, specific human capital, site-specific capital</a:t>
            </a:r>
          </a:p>
          <a:p>
            <a:pPr lvl="2"/>
            <a:endParaRPr lang="en-US"/>
          </a:p>
          <a:p>
            <a:pPr lvl="1"/>
            <a:r>
              <a:rPr lang="en-US"/>
              <a:t>Uncertainty and contracting difficulties</a:t>
            </a:r>
          </a:p>
          <a:p>
            <a:pPr lvl="1"/>
            <a:endParaRPr lang="en-US"/>
          </a:p>
          <a:p>
            <a:pPr lvl="1"/>
            <a:r>
              <a:rPr lang="en-US"/>
              <a:t>Infrequent relation</a:t>
            </a:r>
          </a:p>
          <a:p>
            <a:pPr lvl="3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9DAD8D93-9277-4769-83CA-828CB4A47D95}" type="slidenum">
              <a:rPr lang="en-US" smtClean="0"/>
              <a:pPr/>
              <a:t>16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Hold-up (II)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Classic Hold-up Example: GM and Fischer-Body</a:t>
            </a:r>
          </a:p>
          <a:p>
            <a:endParaRPr lang="en-US"/>
          </a:p>
          <a:p>
            <a:r>
              <a:rPr lang="en-US"/>
              <a:t>In stable environment, “easy” to write contract about quantity, price and quality of car bodies Fischer should supply to GM</a:t>
            </a:r>
          </a:p>
          <a:p>
            <a:endParaRPr lang="en-US"/>
          </a:p>
          <a:p>
            <a:pPr lvl="1"/>
            <a:r>
              <a:rPr lang="en-US"/>
              <a:t>E.g. 2000 bodies a day, of a specified type, for the foreseeable future</a:t>
            </a:r>
          </a:p>
          <a:p>
            <a:pPr lvl="1"/>
            <a:endParaRPr lang="en-US"/>
          </a:p>
          <a:p>
            <a:r>
              <a:rPr lang="en-US"/>
              <a:t>But what if changes in the environment?</a:t>
            </a:r>
          </a:p>
          <a:p>
            <a:endParaRPr lang="en-US"/>
          </a:p>
          <a:p>
            <a:pPr lvl="1"/>
            <a:r>
              <a:rPr lang="en-US"/>
              <a:t>Shock to demand for GM, shock to cost to Fischer-Body, new regulations on car pollution, new trade agreement with Japan, innovation in car and body production, etc…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DB5C472C-31D9-4411-A7A9-5282F9CB2D52}" type="slidenum">
              <a:rPr lang="en-US" smtClean="0"/>
              <a:pPr/>
              <a:t>17</a:t>
            </a:fld>
            <a:r>
              <a:rPr lang="en-US"/>
              <a:t>- Session 10  Garicano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44464A7-0EE7-48B0-A664-A22CDC562419}" type="slidenum">
              <a:rPr lang="en-US" smtClean="0"/>
              <a:pPr/>
              <a:t>18</a:t>
            </a:fld>
            <a:r>
              <a:rPr lang="en-US"/>
              <a:t>- Session 10  Garicano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Hold-up: Contracts vs Integration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In theory, hold-up could avoided through </a:t>
            </a:r>
            <a:r>
              <a:rPr lang="en-US" i="1"/>
              <a:t>optimal</a:t>
            </a:r>
            <a:r>
              <a:rPr lang="en-US"/>
              <a:t> arm length’s contracts</a:t>
            </a:r>
          </a:p>
          <a:p>
            <a:pPr lvl="1"/>
            <a:r>
              <a:rPr lang="en-US"/>
              <a:t>Optimal contracts do not need to be renegotiated</a:t>
            </a:r>
          </a:p>
          <a:p>
            <a:pPr lvl="1"/>
            <a:r>
              <a:rPr lang="en-US"/>
              <a:t>However, writing such optimal contracts is costly</a:t>
            </a:r>
          </a:p>
          <a:p>
            <a:pPr lvl="2"/>
            <a:r>
              <a:rPr lang="en-US" sz="1800"/>
              <a:t>Difficult to think ahead, describe all possible contingencies and actions to be taken in each case</a:t>
            </a:r>
            <a:br>
              <a:rPr lang="en-US" sz="1800"/>
            </a:br>
            <a:endParaRPr lang="en-US" sz="1800" b="1"/>
          </a:p>
          <a:p>
            <a:pPr>
              <a:buFontTx/>
              <a:buNone/>
            </a:pPr>
            <a:r>
              <a:rPr lang="en-US"/>
              <a:t>Inability to specify  all outcomes, verify  actions create potential for </a:t>
            </a:r>
            <a:r>
              <a:rPr lang="en-US" i="1"/>
              <a:t>opportunistic behavior </a:t>
            </a:r>
            <a:r>
              <a:rPr lang="en-US"/>
              <a:t>when contracts have to be revised</a:t>
            </a:r>
            <a:endParaRPr lang="en-US" i="1"/>
          </a:p>
          <a:p>
            <a:pPr lvl="1"/>
            <a:r>
              <a:rPr lang="en-US"/>
              <a:t>Each side may try to interpret the terms of a contract to its advantage, especially when terms are vague or even missing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6D3442-09C6-4977-B883-D77871292DB9}" type="slidenum">
              <a:rPr lang="en-US" smtClean="0"/>
              <a:pPr/>
              <a:t>19</a:t>
            </a:fld>
            <a:r>
              <a:rPr lang="en-US"/>
              <a:t>- Session 10  Garicano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Hold-up: Contracts vs Integration</a:t>
            </a:r>
            <a:br>
              <a:rPr lang="en-US"/>
            </a:br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 hold-up problem raises transaction costs</a:t>
            </a:r>
          </a:p>
          <a:p>
            <a:pPr lvl="1"/>
            <a:r>
              <a:rPr lang="en-US"/>
              <a:t>More difficult contract negotiations and renegotiations, distrust:</a:t>
            </a:r>
          </a:p>
          <a:p>
            <a:pPr lvl="2"/>
            <a:r>
              <a:rPr lang="en-US" sz="1800"/>
              <a:t>costs associated with trying to write better contracts, costs of disputing contracts,  renegotiating.</a:t>
            </a:r>
            <a:br>
              <a:rPr lang="en-US" sz="1800"/>
            </a:br>
            <a:endParaRPr lang="en-US" sz="1800"/>
          </a:p>
          <a:p>
            <a:pPr lvl="1"/>
            <a:r>
              <a:rPr lang="en-US"/>
              <a:t>Reduced investment in relationship-specific investments</a:t>
            </a:r>
          </a:p>
          <a:p>
            <a:pPr lvl="2"/>
            <a:r>
              <a:rPr lang="en-US" sz="1800"/>
              <a:t>Refusal to make  “tailored ” or “customized” investments for a buyer</a:t>
            </a:r>
          </a:p>
          <a:p>
            <a:pPr lvl="2"/>
            <a:endParaRPr lang="en-US" sz="1800"/>
          </a:p>
          <a:p>
            <a:pPr>
              <a:buFontTx/>
              <a:buNone/>
            </a:pPr>
            <a:r>
              <a:rPr lang="en-US"/>
              <a:t>Vertical integration reduces these transaction costs</a:t>
            </a:r>
          </a:p>
          <a:p>
            <a:pPr lvl="1">
              <a:buFontTx/>
              <a:buNone/>
            </a:pPr>
            <a:r>
              <a:rPr lang="en-US"/>
              <a:t>Integration gives one agent control over assets on both sides and eliminates the hold-up problem</a:t>
            </a:r>
          </a:p>
          <a:p>
            <a:pPr>
              <a:buFontTx/>
              <a:buNone/>
            </a:pPr>
            <a:endParaRPr lang="en-US"/>
          </a:p>
          <a:p>
            <a:pPr lvl="1"/>
            <a:endParaRPr lang="en-US" sz="2400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8470E-F492-44EA-86E9-AB4E6B8C9752}" type="slidenum">
              <a:rPr lang="en-US" smtClean="0"/>
              <a:pPr/>
              <a:t>2</a:t>
            </a:fld>
            <a:r>
              <a:rPr lang="en-US"/>
              <a:t>- Session 10  Garicano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Vertical Integration: The Question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/>
              <a:t>Make or Buy? </a:t>
            </a:r>
          </a:p>
          <a:p>
            <a:pPr lvl="1"/>
            <a:endParaRPr lang="en-US"/>
          </a:p>
          <a:p>
            <a:pPr lvl="1"/>
            <a:r>
              <a:rPr lang="en-US"/>
              <a:t>Should Booth operate cafeteria or outsource?</a:t>
            </a:r>
          </a:p>
          <a:p>
            <a:pPr lvl="1"/>
            <a:r>
              <a:rPr lang="en-US"/>
              <a:t>Should Ford own Hertz? </a:t>
            </a:r>
          </a:p>
          <a:p>
            <a:pPr lvl="1"/>
            <a:endParaRPr lang="en-US"/>
          </a:p>
          <a:p>
            <a:r>
              <a:rPr lang="en-US"/>
              <a:t>Forward integration: a firm performs activities typically done by its customers (downstream firms)</a:t>
            </a:r>
          </a:p>
          <a:p>
            <a:endParaRPr lang="en-US"/>
          </a:p>
          <a:p>
            <a:r>
              <a:rPr lang="en-US"/>
              <a:t>Backward integration: a firm performs activities typically done by its suppliers (upstream firms)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922FFB4-9A9F-4ECB-B981-C0AB848ED629}" type="slidenum">
              <a:rPr lang="en-US" smtClean="0"/>
              <a:pPr/>
              <a:t>20</a:t>
            </a:fld>
            <a:r>
              <a:rPr lang="en-US"/>
              <a:t>- Session 10  Garicano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Hold-up: Examples</a:t>
            </a:r>
            <a:r>
              <a:rPr lang="en-US" sz="2800"/>
              <a:t> </a:t>
            </a:r>
            <a:br>
              <a:rPr lang="en-US" sz="2800"/>
            </a:br>
            <a:endParaRPr lang="en-US" sz="28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/>
              <a:t>Other Examples</a:t>
            </a:r>
          </a:p>
          <a:p>
            <a:pPr lvl="1"/>
            <a:r>
              <a:rPr lang="en-US"/>
              <a:t>Make-or-buy in the aerospace industry, car industry</a:t>
            </a:r>
          </a:p>
          <a:p>
            <a:pPr lvl="2"/>
            <a:r>
              <a:rPr lang="en-US"/>
              <a:t>High design specificity inputs more likely to be produced in-house</a:t>
            </a:r>
          </a:p>
          <a:p>
            <a:pPr lvl="1"/>
            <a:r>
              <a:rPr lang="en-US"/>
              <a:t>Backward integration in can making by Beer and Food Producers</a:t>
            </a:r>
          </a:p>
          <a:p>
            <a:pPr lvl="1"/>
            <a:r>
              <a:rPr lang="en-US"/>
              <a:t>Coal Mines and power plants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7705993-B7B3-4408-B6F1-6EC32F31045D}" type="slidenum">
              <a:rPr lang="en-US" smtClean="0"/>
              <a:pPr/>
              <a:t>21</a:t>
            </a:fld>
            <a:r>
              <a:rPr lang="en-US"/>
              <a:t>- Session 10  Garicano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evidence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Strong evidence that vertical integration is more likely when potential hold-up problems are big</a:t>
            </a:r>
          </a:p>
          <a:p>
            <a:pPr lvl="1">
              <a:lnSpc>
                <a:spcPct val="90000"/>
              </a:lnSpc>
            </a:pPr>
            <a:r>
              <a:rPr lang="en-US"/>
              <a:t>e.g. Quasi-integration by automobile manufacturers more likely when specialized machines cannot be used to produce for other manufacturers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“Design-specificity” in airline components predicts vertical integration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Evidence that inputs which are “complex” or require intensive coordination more likely to be produced in-house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or cooperate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Long-run relationship with exclusive (or small number of) suppliers may be a substitute for In-House production</a:t>
            </a:r>
            <a:br>
              <a:rPr lang="en-US"/>
            </a:br>
            <a:endParaRPr lang="en-US"/>
          </a:p>
          <a:p>
            <a:pPr lvl="1"/>
            <a:r>
              <a:rPr lang="en-US"/>
              <a:t>Exclusivity provides incentives to supplier to make relationship-specific investments.</a:t>
            </a:r>
          </a:p>
          <a:p>
            <a:pPr lvl="2"/>
            <a:r>
              <a:rPr lang="en-US"/>
              <a:t>Less risk of hold-up by buyer which is now more dependent on supplier.</a:t>
            </a:r>
          </a:p>
          <a:p>
            <a:pPr lvl="2"/>
            <a:r>
              <a:rPr lang="en-US"/>
              <a:t>Increases the frequency of the interaction</a:t>
            </a:r>
            <a:br>
              <a:rPr lang="en-US"/>
            </a:br>
            <a:endParaRPr lang="en-US"/>
          </a:p>
          <a:p>
            <a:pPr lvl="1"/>
            <a:r>
              <a:rPr lang="en-US"/>
              <a:t>Repeated interaction mitigates risks of hold-up by supplier or buyer.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FB8033E5-BE6A-454A-A13E-4BF3AF4F169A}" type="slidenum">
              <a:rPr lang="en-US" smtClean="0"/>
              <a:pPr/>
              <a:t>22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or cooperate: Alternatives to Vertical Integration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467600" cy="4873752"/>
          </a:xfrm>
        </p:spPr>
        <p:txBody>
          <a:bodyPr/>
          <a:lstStyle/>
          <a:p>
            <a:r>
              <a:rPr lang="en-US" dirty="0"/>
              <a:t>A variety of in between situations can try to capture the best of both worlds</a:t>
            </a:r>
          </a:p>
          <a:p>
            <a:pPr lvl="1"/>
            <a:r>
              <a:rPr lang="en-US" dirty="0"/>
              <a:t>Tapered integration </a:t>
            </a:r>
          </a:p>
          <a:p>
            <a:pPr lvl="1"/>
            <a:r>
              <a:rPr lang="en-US" dirty="0"/>
              <a:t>Joint ventures and strategic alliances</a:t>
            </a:r>
          </a:p>
          <a:p>
            <a:pPr lvl="1"/>
            <a:r>
              <a:rPr lang="en-US" dirty="0"/>
              <a:t>Subcontractors networks &amp; Japanese Keiretsu </a:t>
            </a:r>
          </a:p>
          <a:p>
            <a:r>
              <a:rPr lang="en-US" dirty="0"/>
              <a:t>The crucial element in JVs, alliances, </a:t>
            </a:r>
            <a:r>
              <a:rPr lang="en-US" dirty="0" err="1"/>
              <a:t>Keiretsusis</a:t>
            </a:r>
            <a:r>
              <a:rPr lang="en-US" dirty="0"/>
              <a:t> the relational contract aspect</a:t>
            </a:r>
          </a:p>
          <a:p>
            <a:pPr lvl="1"/>
            <a:r>
              <a:rPr lang="en-US" dirty="0"/>
              <a:t>We cooperate because we expect the other side to cooperate</a:t>
            </a:r>
          </a:p>
          <a:p>
            <a:pPr lvl="1"/>
            <a:r>
              <a:rPr lang="en-US" dirty="0"/>
              <a:t>The existence of a future is thus key</a:t>
            </a:r>
          </a:p>
          <a:p>
            <a:pPr lvl="1"/>
            <a:r>
              <a:rPr lang="en-US" dirty="0"/>
              <a:t>And the partners have to shape situation on the ground to attain their objectives	</a:t>
            </a:r>
          </a:p>
          <a:p>
            <a:pPr lvl="2"/>
            <a:r>
              <a:rPr lang="en-US" dirty="0"/>
              <a:t>Role of the law is limited, particularly in developing world</a:t>
            </a:r>
          </a:p>
          <a:p>
            <a:pPr lvl="2"/>
            <a:r>
              <a:rPr lang="en-US" dirty="0"/>
              <a:t>Is all about TRUST, and not about what is written in the contract!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1. Tapered integration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Mixture of vertical integration and market exchange = make AND buy</a:t>
            </a:r>
          </a:p>
          <a:p>
            <a:r>
              <a:rPr lang="en-US">
                <a:sym typeface="Symbol" pitchFamily="18" charset="2"/>
              </a:rPr>
              <a:t>A firm may produce part of its input on its own and purchase the rest  </a:t>
            </a:r>
          </a:p>
          <a:p>
            <a:r>
              <a:rPr lang="en-US">
                <a:sym typeface="Symbol" pitchFamily="18" charset="2"/>
              </a:rPr>
              <a:t>A firm may sell part of its output through in-house sales efforts and sell the rest through independent distributors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935038"/>
          </a:xfrm>
        </p:spPr>
        <p:txBody>
          <a:bodyPr/>
          <a:lstStyle/>
          <a:p>
            <a:r>
              <a:rPr lang="en-US"/>
              <a:t>Examples of tapered integration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Hotel, video, hamburger chains </a:t>
            </a:r>
          </a:p>
          <a:p>
            <a:pPr lvl="1">
              <a:lnSpc>
                <a:spcPct val="95000"/>
              </a:lnSpc>
            </a:pPr>
            <a:r>
              <a:rPr lang="en-US"/>
              <a:t>own some of their retail outlets</a:t>
            </a:r>
          </a:p>
          <a:p>
            <a:pPr lvl="1">
              <a:lnSpc>
                <a:spcPct val="95000"/>
              </a:lnSpc>
            </a:pPr>
            <a:r>
              <a:rPr lang="en-US"/>
              <a:t>award franchises for others</a:t>
            </a:r>
          </a:p>
          <a:p>
            <a:pPr>
              <a:lnSpc>
                <a:spcPct val="95000"/>
              </a:lnSpc>
            </a:pPr>
            <a:r>
              <a:rPr lang="en-US"/>
              <a:t>Coca-Cola and Pepsi</a:t>
            </a:r>
          </a:p>
          <a:p>
            <a:pPr lvl="1">
              <a:lnSpc>
                <a:spcPct val="95000"/>
              </a:lnSpc>
            </a:pPr>
            <a:r>
              <a:rPr lang="en-US"/>
              <a:t>have their own bottling subsidiaries</a:t>
            </a:r>
          </a:p>
          <a:p>
            <a:pPr lvl="1">
              <a:lnSpc>
                <a:spcPct val="95000"/>
              </a:lnSpc>
            </a:pPr>
            <a:r>
              <a:rPr lang="en-US"/>
              <a:t>also rely on independently owned bottlers to produce and distribute for some markets</a:t>
            </a:r>
          </a:p>
          <a:p>
            <a:pPr>
              <a:lnSpc>
                <a:spcPct val="95000"/>
              </a:lnSpc>
            </a:pPr>
            <a:r>
              <a:rPr lang="en-US"/>
              <a:t>General Motors</a:t>
            </a:r>
          </a:p>
          <a:p>
            <a:pPr lvl="1">
              <a:lnSpc>
                <a:spcPct val="95000"/>
              </a:lnSpc>
            </a:pPr>
            <a:r>
              <a:rPr lang="en-US"/>
              <a:t>has its own market research division</a:t>
            </a:r>
          </a:p>
          <a:p>
            <a:pPr lvl="1">
              <a:lnSpc>
                <a:spcPct val="95000"/>
              </a:lnSpc>
            </a:pPr>
            <a:r>
              <a:rPr lang="en-US"/>
              <a:t>also purchases market research from independent firms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Tapered integration: advantages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Additional input/output channels without massive capital investments (helpful for growing firms)</a:t>
            </a:r>
          </a:p>
          <a:p>
            <a:r>
              <a:rPr lang="en-US">
                <a:sym typeface="Symbol" pitchFamily="18" charset="2"/>
              </a:rPr>
              <a:t>Information about costs and profitability from internal operations can help in negotiating with market firms</a:t>
            </a:r>
          </a:p>
          <a:p>
            <a:pPr lvl="1"/>
            <a:r>
              <a:rPr lang="en-US">
                <a:sym typeface="Symbol" pitchFamily="18" charset="2"/>
              </a:rPr>
              <a:t>threat of self manufacture can discipline external channels, threat to use the market further motivate the performance of its internal channels</a:t>
            </a:r>
          </a:p>
          <a:p>
            <a:r>
              <a:rPr lang="en-US">
                <a:sym typeface="Symbol" pitchFamily="18" charset="2"/>
              </a:rPr>
              <a:t>Internal supply capabilities will protect against potential holdups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endParaRPr lang="en-US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Tapered integration: disadvantages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Possible loss of economies of scale</a:t>
            </a:r>
          </a:p>
          <a:p>
            <a:r>
              <a:rPr lang="en-US">
                <a:sym typeface="Symbol" pitchFamily="18" charset="2"/>
              </a:rPr>
              <a:t>Coordination may become more difficult since two production units must agree on product specifications and delivery times</a:t>
            </a:r>
          </a:p>
          <a:p>
            <a:r>
              <a:rPr lang="en-US">
                <a:sym typeface="Symbol" pitchFamily="18" charset="2"/>
              </a:rPr>
              <a:t>A firm’s monitoring problems may be exacerbated</a:t>
            </a:r>
          </a:p>
          <a:p>
            <a:pPr lvl="1"/>
            <a:r>
              <a:rPr lang="en-US">
                <a:sym typeface="Symbol" pitchFamily="18" charset="2"/>
              </a:rPr>
              <a:t>duplicate efforts of contracting &amp; monitoring</a:t>
            </a:r>
          </a:p>
          <a:p>
            <a:pPr lvl="1"/>
            <a:r>
              <a:rPr lang="en-US">
                <a:sym typeface="Symbol" pitchFamily="18" charset="2"/>
              </a:rPr>
              <a:t>mistakenly establish the performance of an inefficient internal supplier as the standard to be met by external suppliers</a:t>
            </a:r>
          </a:p>
          <a:p>
            <a:r>
              <a:rPr lang="en-US">
                <a:sym typeface="Symbol" pitchFamily="18" charset="2"/>
              </a:rPr>
              <a:t>Managers may maintain inefficient internal capacity rather than close facilities that had formerly been critical to the firm</a:t>
            </a:r>
          </a:p>
          <a:p>
            <a:pPr lvl="1"/>
            <a:endParaRPr lang="en-US">
              <a:sym typeface="Symbol" pitchFamily="18" charset="2"/>
            </a:endParaRPr>
          </a:p>
          <a:p>
            <a:pPr lvl="1"/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2. Strategic alliances and joint ventures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Alliances involve cooperation, coordination and information sharing for a joint project while the participating firms continue to be  independent </a:t>
            </a:r>
          </a:p>
          <a:p>
            <a:r>
              <a:rPr lang="en-US">
                <a:sym typeface="Symbol" pitchFamily="18" charset="2"/>
              </a:rPr>
              <a:t>Autonomy</a:t>
            </a:r>
          </a:p>
          <a:p>
            <a:r>
              <a:rPr lang="en-US">
                <a:sym typeface="Symbol" pitchFamily="18" charset="2"/>
              </a:rPr>
              <a:t>A joint venture is an alliance where a new independent organization is created and jointly owned by the promoting firms</a:t>
            </a:r>
          </a:p>
          <a:p>
            <a:pPr lvl="1"/>
            <a:r>
              <a:rPr lang="en-US"/>
              <a:t>Staffed and operated by employees of one or more parent firms or staffed independently</a:t>
            </a:r>
          </a:p>
          <a:p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alliance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Horizontal (same industry), vertical (supplier-buyer) or other</a:t>
            </a:r>
          </a:p>
          <a:p>
            <a:r>
              <a:rPr lang="en-US"/>
              <a:t>Alliances and joint ventures are intermediate solutions, between market exchange and vertical integration</a:t>
            </a:r>
          </a:p>
          <a:p>
            <a:r>
              <a:rPr lang="en-US"/>
              <a:t>More cooperation, coordination and information sharing than would occur in an arm’s length market transaction</a:t>
            </a:r>
          </a:p>
          <a:p>
            <a:pPr lvl="1"/>
            <a:r>
              <a:rPr lang="en-US"/>
              <a:t>More later on that</a:t>
            </a:r>
          </a:p>
          <a:p>
            <a:r>
              <a:rPr lang="en-US"/>
              <a:t>Rather than rely on contracts, an alliance relies on trust and reciprocity (marriage)</a:t>
            </a:r>
          </a:p>
          <a:p>
            <a:r>
              <a:rPr lang="en-US"/>
              <a:t>Disputes must be resolved through negotiation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Make-or-Buy Fallacies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Fallacy 1: Vertical integration is better because we can obtain the activity “at cost”, avoid supplier mark-up.</a:t>
            </a:r>
            <a:br>
              <a:rPr lang="en-US"/>
            </a:br>
            <a:endParaRPr lang="en-US"/>
          </a:p>
          <a:p>
            <a:pPr lvl="1"/>
            <a:r>
              <a:rPr lang="en-US"/>
              <a:t>In perfectly competitive market, price equals long run average cost</a:t>
            </a:r>
          </a:p>
          <a:p>
            <a:pPr lvl="2"/>
            <a:r>
              <a:rPr lang="en-US"/>
              <a:t>Can only do better if own costs lower than markets</a:t>
            </a:r>
            <a:br>
              <a:rPr lang="en-US"/>
            </a:br>
            <a:endParaRPr lang="en-US"/>
          </a:p>
          <a:p>
            <a:pPr lvl="1"/>
            <a:r>
              <a:rPr lang="en-US"/>
              <a:t>If market is not competitive, must understand why</a:t>
            </a:r>
          </a:p>
          <a:p>
            <a:pPr lvl="2"/>
            <a:r>
              <a:rPr lang="en-US"/>
              <a:t>Why can you (not others) overcome barriers to entry</a:t>
            </a:r>
          </a:p>
          <a:p>
            <a:pPr lvl="2"/>
            <a:r>
              <a:rPr lang="en-US"/>
              <a:t>Why is market not working efficiently?</a:t>
            </a:r>
          </a:p>
          <a:p>
            <a:pPr lvl="2"/>
            <a:endParaRPr lang="en-US"/>
          </a:p>
          <a:p>
            <a:pPr lvl="1"/>
            <a:r>
              <a:rPr lang="en-US"/>
              <a:t>=&gt; Would your competitor want to buy from you?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EA917BD-2CDC-4834-9ACF-DDDD608783EC}" type="slidenum">
              <a:rPr lang="en-US" smtClean="0"/>
              <a:pPr/>
              <a:t>3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Strategic alliance - scenarios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7467600" cy="4873752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Uncertainty of future activities prevents the parties from going into the specifics of decisions in contract</a:t>
            </a:r>
          </a:p>
          <a:p>
            <a:r>
              <a:rPr lang="en-US" dirty="0">
                <a:sym typeface="Symbol" pitchFamily="18" charset="2"/>
              </a:rPr>
              <a:t>Transactions are complex and one cannot count on contract law to “fill the gaps”</a:t>
            </a:r>
          </a:p>
          <a:p>
            <a:r>
              <a:rPr lang="en-US" dirty="0">
                <a:sym typeface="Symbol" pitchFamily="18" charset="2"/>
              </a:rPr>
              <a:t>Existence of relationship-specific assets and potential holdup problem</a:t>
            </a:r>
          </a:p>
          <a:p>
            <a:r>
              <a:rPr lang="en-US" dirty="0">
                <a:sym typeface="Symbol" pitchFamily="18" charset="2"/>
              </a:rPr>
              <a:t>Excessively costly for one party to develop the necessary expertise or to carry all of the activities itself</a:t>
            </a:r>
          </a:p>
          <a:p>
            <a:r>
              <a:rPr lang="en-US" dirty="0">
                <a:sym typeface="Symbol" pitchFamily="18" charset="2"/>
              </a:rPr>
              <a:t>Market opportunity that induced the transaction is not expected to last very long making a long term contract or merger unattractive</a:t>
            </a:r>
          </a:p>
          <a:p>
            <a:r>
              <a:rPr lang="en-US" dirty="0">
                <a:sym typeface="Symbol" pitchFamily="18" charset="2"/>
              </a:rPr>
              <a:t>Regulatory environment necessitates acquiring a local partner for the venture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Alliance</a:t>
            </a:r>
            <a:br>
              <a:rPr lang="en-US"/>
            </a:br>
            <a:r>
              <a:rPr lang="en-US"/>
              <a:t>Toys “R” Us  McDonald’s Japan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in 1990</a:t>
            </a:r>
          </a:p>
          <a:p>
            <a:r>
              <a:rPr lang="en-US"/>
              <a:t>To ease the entry of Toys “R” Us in Japan</a:t>
            </a:r>
          </a:p>
          <a:p>
            <a:r>
              <a:rPr lang="en-US"/>
              <a:t>Special law on large retail store: need to be approved before building the stores</a:t>
            </a:r>
          </a:p>
          <a:p>
            <a:r>
              <a:rPr lang="en-US"/>
              <a:t>Law protects small merchants</a:t>
            </a:r>
          </a:p>
          <a:p>
            <a:r>
              <a:rPr lang="en-US"/>
              <a:t>Toys “R” Us need a local partner</a:t>
            </a:r>
          </a:p>
          <a:p>
            <a:r>
              <a:rPr lang="en-US"/>
              <a:t>Choice of McDonald Japan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Alliance</a:t>
            </a:r>
            <a:br>
              <a:rPr lang="en-US"/>
            </a:br>
            <a:r>
              <a:rPr lang="en-US"/>
              <a:t>Toys “R” Us  McDonald’s Japan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McDonald’s Japan?</a:t>
            </a:r>
          </a:p>
          <a:p>
            <a:pPr lvl="1"/>
            <a:r>
              <a:rPr lang="en-US"/>
              <a:t>President influential politically</a:t>
            </a:r>
          </a:p>
          <a:p>
            <a:pPr lvl="1"/>
            <a:r>
              <a:rPr lang="en-US"/>
              <a:t>Good knowledge of Japanese real estate</a:t>
            </a:r>
          </a:p>
          <a:p>
            <a:pPr lvl="1"/>
            <a:r>
              <a:rPr lang="en-US"/>
              <a:t>Experience of building McDonald’s Japan</a:t>
            </a:r>
          </a:p>
          <a:p>
            <a:r>
              <a:rPr lang="en-US"/>
              <a:t>Deal</a:t>
            </a:r>
          </a:p>
          <a:p>
            <a:pPr lvl="1"/>
            <a:r>
              <a:rPr lang="en-US"/>
              <a:t>20 % stake of McDo Japan in Toys “R” Us Japan</a:t>
            </a:r>
          </a:p>
          <a:p>
            <a:pPr lvl="1"/>
            <a:r>
              <a:rPr lang="en-US"/>
              <a:t>11 stores: 9 would have a McDo inside</a:t>
            </a:r>
          </a:p>
          <a:p>
            <a:r>
              <a:rPr lang="en-US"/>
              <a:t>Big advantage: obtain political know-how, site selection expertise and business connections</a:t>
            </a:r>
          </a:p>
          <a:p>
            <a:r>
              <a:rPr lang="en-US"/>
              <a:t>Costly or even impossible if alone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35975" cy="1447800"/>
          </a:xfrm>
        </p:spPr>
        <p:txBody>
          <a:bodyPr/>
          <a:lstStyle/>
          <a:p>
            <a:r>
              <a:rPr lang="en-US"/>
              <a:t>Strategic Alliance</a:t>
            </a:r>
            <a:br>
              <a:rPr lang="en-US"/>
            </a:br>
            <a:r>
              <a:rPr lang="en-US"/>
              <a:t>Toys “R” Us  McDonald’s Japan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5575" cy="45720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Why not sign a contract?</a:t>
            </a:r>
          </a:p>
          <a:p>
            <a:pPr lvl="1">
              <a:lnSpc>
                <a:spcPct val="115000"/>
              </a:lnSpc>
            </a:pPr>
            <a:r>
              <a:rPr lang="en-US"/>
              <a:t>Difficulty to measure outcome (efficiency of government lobbying)</a:t>
            </a:r>
          </a:p>
          <a:p>
            <a:pPr lvl="1">
              <a:lnSpc>
                <a:spcPct val="115000"/>
              </a:lnSpc>
            </a:pPr>
            <a:r>
              <a:rPr lang="en-US"/>
              <a:t>Poor knowledge of the Japanese situation</a:t>
            </a:r>
          </a:p>
          <a:p>
            <a:pPr lvl="1">
              <a:lnSpc>
                <a:spcPct val="115000"/>
              </a:lnSpc>
            </a:pPr>
            <a:r>
              <a:rPr lang="en-US"/>
              <a:t>Could not monitor that McDonald did his job properly</a:t>
            </a:r>
          </a:p>
          <a:p>
            <a:pPr>
              <a:lnSpc>
                <a:spcPct val="115000"/>
              </a:lnSpc>
            </a:pPr>
            <a:r>
              <a:rPr lang="en-US"/>
              <a:t>Fewer incentives problems with the alliances because of the stake in the project</a:t>
            </a:r>
          </a:p>
          <a:p>
            <a:pPr lvl="1">
              <a:lnSpc>
                <a:spcPct val="115000"/>
              </a:lnSpc>
            </a:pPr>
            <a:r>
              <a:rPr lang="en-US"/>
              <a:t>IT is about the relational contract!</a:t>
            </a:r>
          </a:p>
          <a:p>
            <a:pPr lvl="2">
              <a:lnSpc>
                <a:spcPct val="115000"/>
              </a:lnSpc>
            </a:pPr>
            <a:r>
              <a:rPr lang="en-US"/>
              <a:t>Parties cooperate because they care about future gains</a:t>
            </a:r>
          </a:p>
          <a:p>
            <a:pPr>
              <a:lnSpc>
                <a:spcPct val="115000"/>
              </a:lnSpc>
            </a:pPr>
            <a:r>
              <a:rPr lang="en-US"/>
              <a:t>Less hold up fear for that reason as well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Strategic alliances: drawbacks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Leakage of private info</a:t>
            </a:r>
          </a:p>
          <a:p>
            <a:pPr lvl="1"/>
            <a:r>
              <a:rPr lang="en-US"/>
              <a:t>Similar as traditional market transactions</a:t>
            </a:r>
          </a:p>
          <a:p>
            <a:pPr lvl="1"/>
            <a:r>
              <a:rPr lang="en-US"/>
              <a:t>Risk of losing control over information when collaborating, even worse</a:t>
            </a:r>
          </a:p>
          <a:p>
            <a:r>
              <a:rPr lang="en-US"/>
              <a:t>Compromised coordination and time issues</a:t>
            </a:r>
          </a:p>
          <a:p>
            <a:pPr lvl="1"/>
            <a:r>
              <a:rPr lang="en-US"/>
              <a:t>No formal mechanism for making decisions or solving disputes</a:t>
            </a:r>
          </a:p>
          <a:p>
            <a:r>
              <a:rPr lang="en-US"/>
              <a:t>Free rider problem (monitoring) + influence costs (costs of influence activities for the allocation of resources)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3. Collaborative relationships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Japanese industrial firms appear to be less vertically integrated compared to their western counterparts</a:t>
            </a:r>
          </a:p>
          <a:p>
            <a:r>
              <a:rPr lang="en-US">
                <a:sym typeface="Symbol" pitchFamily="18" charset="2"/>
              </a:rPr>
              <a:t>Smaller and more specialized in their particular place in the vertical chain</a:t>
            </a:r>
          </a:p>
          <a:p>
            <a:r>
              <a:rPr lang="en-US">
                <a:sym typeface="Symbol" pitchFamily="18" charset="2"/>
              </a:rPr>
              <a:t>Japanese firms organize the vertical chain using long term collaborative relationship among firms rather than arm’s length transactions </a:t>
            </a:r>
          </a:p>
          <a:p>
            <a:r>
              <a:rPr lang="en-US">
                <a:sym typeface="Symbol" pitchFamily="18" charset="2"/>
              </a:rPr>
              <a:t>Two major types of collaborative relationships are found in Japan </a:t>
            </a:r>
          </a:p>
          <a:p>
            <a:pPr lvl="1"/>
            <a:r>
              <a:rPr lang="en-US">
                <a:sym typeface="Symbol" pitchFamily="18" charset="2"/>
              </a:rPr>
              <a:t>Subcontractor networks and Keiretsu</a:t>
            </a:r>
          </a:p>
          <a:p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Subcontractor Networks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Japanese manufacturers maintain close, informal, long term relationship with their network of subcontractors</a:t>
            </a:r>
          </a:p>
          <a:p>
            <a:r>
              <a:rPr lang="en-US">
                <a:sym typeface="Symbol" pitchFamily="18" charset="2"/>
              </a:rPr>
              <a:t>The typical relationship between a manufacturer and a subcontractor involves far more asset specificity in Japan than in the West</a:t>
            </a:r>
          </a:p>
          <a:p>
            <a:pPr lvl="1"/>
            <a:r>
              <a:rPr lang="en-US">
                <a:sym typeface="Symbol" pitchFamily="18" charset="2"/>
              </a:rPr>
              <a:t> higher degree of collaboration</a:t>
            </a:r>
          </a:p>
          <a:p>
            <a:pPr lvl="1"/>
            <a:r>
              <a:rPr lang="en-US">
                <a:sym typeface="Symbol" pitchFamily="18" charset="2"/>
              </a:rPr>
              <a:t> delegation of more responsibilities to subcontractor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Japanese firms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typical Japanese firm has about 70 per cent of its shares held by other companies </a:t>
            </a:r>
          </a:p>
          <a:p>
            <a:r>
              <a:rPr lang="en-US"/>
              <a:t>The shares are held by a large number of firms in relatively small fractional parcels </a:t>
            </a:r>
          </a:p>
          <a:p>
            <a:r>
              <a:rPr lang="en-US"/>
              <a:t>The firm has some kind of transactional relationship with these corporate shareholders (banking, insurance, lending, supply of inputs, purchase of outputs) </a:t>
            </a:r>
          </a:p>
          <a:p>
            <a:r>
              <a:rPr lang="en-US"/>
              <a:t>The firm holds shares in many of the these firms: the shareholdings are reciprocal </a:t>
            </a:r>
          </a:p>
          <a:p>
            <a:r>
              <a:rPr lang="en-US"/>
              <a:t>Firms hold each other’s shares as “stable shareholders” (antei kabunushi)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Keiretsu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Like a subcontractor network but involves more formalized institutional linkages</a:t>
            </a:r>
          </a:p>
          <a:p>
            <a:r>
              <a:rPr lang="en-US">
                <a:sym typeface="Symbol" pitchFamily="18" charset="2"/>
              </a:rPr>
              <a:t>Member firms of a keiretsu hold each other’s equity</a:t>
            </a:r>
          </a:p>
          <a:p>
            <a:r>
              <a:rPr lang="en-US">
                <a:sym typeface="Symbol" pitchFamily="18" charset="2"/>
              </a:rPr>
              <a:t>Links among firms are further strengthened by personal relationships among top executives</a:t>
            </a:r>
          </a:p>
          <a:p>
            <a:r>
              <a:rPr lang="en-US">
                <a:sym typeface="Symbol" pitchFamily="18" charset="2"/>
              </a:rPr>
              <a:t>Most of the key activities in the vertical chain are performed by members of the keiretsu</a:t>
            </a:r>
          </a:p>
          <a:p>
            <a:r>
              <a:rPr lang="en-US"/>
              <a:t>6 largest keiretsu – Mitsubishi, Sumitomo, DKB, Mitsui, Fuso and Sanwa </a:t>
            </a:r>
          </a:p>
          <a:p>
            <a:pPr lvl="1"/>
            <a:r>
              <a:rPr lang="en-US"/>
              <a:t>Mitsubishi &amp; Mitsui</a:t>
            </a:r>
          </a:p>
          <a:p>
            <a:pPr lvl="2"/>
            <a:r>
              <a:rPr lang="en-US"/>
              <a:t>Core banks place nearly 200 representatives on the board of other keiretsu members, choose CEOs of about 20% of the member firms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keiretsu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	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752600"/>
          <a:ext cx="7924800" cy="3657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53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Horizontal </a:t>
                      </a:r>
                      <a:r>
                        <a:rPr lang="en-US" i="1" dirty="0"/>
                        <a:t>keiretsu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(kinyûkeiretsu)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4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Affiliated `brother and sister` companies spanning different industries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47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bg1"/>
                          </a:solidFill>
                        </a:rPr>
                        <a:t>Vertical keiretsu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87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Manufacturing keiretsu </a:t>
                      </a:r>
                    </a:p>
                    <a:p>
                      <a:pPr algn="ctr"/>
                      <a:r>
                        <a:rPr lang="en-US" b="1" i="0" dirty="0"/>
                        <a:t>(sangyô) </a:t>
                      </a:r>
                    </a:p>
                    <a:p>
                      <a:pPr algn="ctr"/>
                      <a:endParaRPr lang="en-US" b="1" i="0" dirty="0"/>
                    </a:p>
                    <a:p>
                      <a:pPr algn="ctr"/>
                      <a:r>
                        <a:rPr lang="en-US" b="0" i="0" dirty="0"/>
                        <a:t>Assembled parts move up to the parent through a pyramid of supply companies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Distribution keiretsu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/>
                        <a:t>(ryûtsû)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The parent sends finished goods down through a pyramid of distributors to retailers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Make-or-Buy Fallacies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Fallacy 2:  Integration to obtain the other firm’s profit.</a:t>
            </a:r>
          </a:p>
          <a:p>
            <a:endParaRPr lang="en-US"/>
          </a:p>
          <a:p>
            <a:r>
              <a:rPr lang="en-US"/>
              <a:t>High attractiveness as a reason to enter is often problematic argument</a:t>
            </a:r>
          </a:p>
          <a:p>
            <a:pPr lvl="1"/>
            <a:r>
              <a:rPr lang="en-US"/>
              <a:t>Why is it attractive?</a:t>
            </a:r>
          </a:p>
          <a:p>
            <a:pPr lvl="1"/>
            <a:r>
              <a:rPr lang="en-US"/>
              <a:t>Why don’t more competitors enter then</a:t>
            </a:r>
          </a:p>
          <a:p>
            <a:pPr lvl="1"/>
            <a:r>
              <a:rPr lang="en-US"/>
              <a:t>Will it stay attractive</a:t>
            </a:r>
          </a:p>
          <a:p>
            <a:pPr lvl="1"/>
            <a:endParaRPr lang="en-US"/>
          </a:p>
          <a:p>
            <a:r>
              <a:rPr lang="en-US"/>
              <a:t>BUT… not impossible if there are barriers to entry that only few can scale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1828A6E-E722-4FA1-B729-492E5008AD52}" type="slidenum">
              <a:rPr lang="en-US" smtClean="0"/>
              <a:pPr/>
              <a:t>4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Mitsubishi Keiretsu</a:t>
            </a:r>
          </a:p>
        </p:txBody>
      </p:sp>
      <p:pic>
        <p:nvPicPr>
          <p:cNvPr id="41987" name="Content Placeholder 3" descr="m14002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19527" r="-19527"/>
          <a:stretch>
            <a:fillRect/>
          </a:stretch>
        </p:blipFill>
        <p:spPr>
          <a:xfrm>
            <a:off x="152400" y="1371600"/>
            <a:ext cx="7467600" cy="5102225"/>
          </a:xfr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Mitsui keiretsu</a:t>
            </a:r>
          </a:p>
        </p:txBody>
      </p:sp>
      <p:pic>
        <p:nvPicPr>
          <p:cNvPr id="43011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22860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946400"/>
            <a:ext cx="2260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038600"/>
            <a:ext cx="23622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0100" y="40386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11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1968500"/>
            <a:ext cx="20447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1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18325" y="0"/>
            <a:ext cx="1541463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 rot="16200000" flipH="1">
            <a:off x="3009900" y="3543300"/>
            <a:ext cx="6248400" cy="762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018" name="Picture 15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11938" y="1968500"/>
            <a:ext cx="1312862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9" name="Picture 1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40538" y="4991100"/>
            <a:ext cx="1619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0" name="Picture 17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11938" y="3276600"/>
            <a:ext cx="1727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Mitsui keiretsu</a:t>
            </a:r>
          </a:p>
        </p:txBody>
      </p:sp>
      <p:pic>
        <p:nvPicPr>
          <p:cNvPr id="44035" name="Content Placeholder 3" descr="fh7_16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-806" b="-806"/>
          <a:stretch>
            <a:fillRect/>
          </a:stretch>
        </p:blipFill>
        <p:spPr/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American keiretsu</a:t>
            </a:r>
          </a:p>
        </p:txBody>
      </p:sp>
      <p:pic>
        <p:nvPicPr>
          <p:cNvPr id="45059" name="Content Placeholder 3" descr="keiretsu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-63010" r="-63010"/>
          <a:stretch>
            <a:fillRect/>
          </a:stretch>
        </p:blipFill>
        <p:spPr>
          <a:xfrm>
            <a:off x="533400" y="457200"/>
            <a:ext cx="9682163" cy="6172200"/>
          </a:xfrm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Keiretsu: content of the relational contract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Where a keiretsu member involved in production experiences a sharp upsurge in demand, it is understood that suppliers in the keiretsu will increase their production without raising supply prices. </a:t>
            </a:r>
          </a:p>
          <a:p>
            <a:r>
              <a:rPr lang="en-US">
                <a:sym typeface="Symbol" pitchFamily="18" charset="2"/>
              </a:rPr>
              <a:t>If one keiretsu member requires a product change, it is understood that suppliers will participate in the design discussions</a:t>
            </a:r>
          </a:p>
          <a:p>
            <a:r>
              <a:rPr lang="en-US">
                <a:sym typeface="Symbol" pitchFamily="18" charset="2"/>
              </a:rPr>
              <a:t>In a keiretsu, each worker learns each of the others´ businesses, inventory needs, marketing practices, …</a:t>
            </a:r>
          </a:p>
          <a:p>
            <a:r>
              <a:rPr lang="en-US">
                <a:sym typeface="Symbol" pitchFamily="18" charset="2"/>
              </a:rPr>
              <a:t>Easy coordination, no short term gains from one member w.r.t. others, lower chance of holdups</a:t>
            </a:r>
          </a:p>
          <a:p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Vertical Integration: Summary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Default: Use Market (BUY)</a:t>
            </a:r>
          </a:p>
          <a:p>
            <a:pPr lvl="1"/>
            <a:r>
              <a:rPr lang="en-US"/>
              <a:t>Take advantage of high-powered market incentives!</a:t>
            </a:r>
          </a:p>
          <a:p>
            <a:pPr lvl="1"/>
            <a:r>
              <a:rPr lang="en-US"/>
              <a:t>Would your competitor want to buy from you? </a:t>
            </a:r>
          </a:p>
          <a:p>
            <a:pPr lvl="2"/>
            <a:r>
              <a:rPr lang="en-US"/>
              <a:t>Do you have any competitive advantage in this business?</a:t>
            </a:r>
          </a:p>
          <a:p>
            <a:pPr lvl="2"/>
            <a:endParaRPr lang="en-US"/>
          </a:p>
          <a:p>
            <a:r>
              <a:rPr lang="en-US"/>
              <a:t>Integrate (MAKE) if:</a:t>
            </a:r>
          </a:p>
          <a:p>
            <a:pPr lvl="1"/>
            <a:r>
              <a:rPr lang="en-US"/>
              <a:t>If difficult to write good “performance” contracts</a:t>
            </a:r>
          </a:p>
          <a:p>
            <a:pPr lvl="2"/>
            <a:r>
              <a:rPr lang="en-US"/>
              <a:t>YGWYPF: Market provides strong incentives but only for what the market rewards </a:t>
            </a:r>
          </a:p>
          <a:p>
            <a:pPr lvl="2"/>
            <a:r>
              <a:rPr lang="en-US"/>
              <a:t>Can you contract on coordination, cooperation?</a:t>
            </a:r>
          </a:p>
          <a:p>
            <a:pPr lvl="1"/>
            <a:r>
              <a:rPr lang="en-US"/>
              <a:t>If potential hold-up results in large transactions costs</a:t>
            </a:r>
          </a:p>
          <a:p>
            <a:pPr lvl="2"/>
            <a:r>
              <a:rPr lang="en-US"/>
              <a:t>Asset specificity</a:t>
            </a:r>
          </a:p>
          <a:p>
            <a:pPr lvl="2"/>
            <a:r>
              <a:rPr lang="en-US"/>
              <a:t>Uncertainty/Complexity =&gt; contracting difficult</a:t>
            </a:r>
          </a:p>
        </p:txBody>
      </p:sp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BF1CA9B9-6B01-4C14-9F85-7301C81FA069}" type="slidenum">
              <a:rPr lang="en-US" smtClean="0"/>
              <a:pPr/>
              <a:t>45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Rationales for (or against) vertical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27" y="992124"/>
            <a:ext cx="7467600" cy="4873752"/>
          </a:xfrm>
        </p:spPr>
        <p:txBody>
          <a:bodyPr/>
          <a:lstStyle/>
          <a:p>
            <a:r>
              <a:rPr lang="en-US" dirty="0"/>
              <a:t>Economics of scale and scope (mostly against V.I.)</a:t>
            </a:r>
          </a:p>
          <a:p>
            <a:r>
              <a:rPr lang="en-US" dirty="0"/>
              <a:t>Incentives: Trade-off between</a:t>
            </a:r>
          </a:p>
          <a:p>
            <a:pPr lvl="1"/>
            <a:r>
              <a:rPr lang="en-US" dirty="0"/>
              <a:t>Strong market incentives (but only for what market rewards!)</a:t>
            </a:r>
          </a:p>
          <a:p>
            <a:pPr lvl="1"/>
            <a:r>
              <a:rPr lang="en-US" dirty="0"/>
              <a:t>Weaker, but often more balanced incentives </a:t>
            </a:r>
            <a:r>
              <a:rPr lang="en-US"/>
              <a:t>under integration</a:t>
            </a:r>
            <a:endParaRPr lang="en-US" dirty="0"/>
          </a:p>
          <a:p>
            <a:r>
              <a:rPr lang="en-US" dirty="0"/>
              <a:t>Hold-up and relation-specific investments (mostly in favor of V.I.)</a:t>
            </a:r>
          </a:p>
          <a:p>
            <a:r>
              <a:rPr lang="en-US" dirty="0"/>
              <a:t>Legal considerations &amp; others</a:t>
            </a:r>
          </a:p>
          <a:p>
            <a:pPr lvl="1"/>
            <a:r>
              <a:rPr lang="en-US" dirty="0"/>
              <a:t>Tax avoidance: Using transfer prices to shift revenues (in favor)</a:t>
            </a:r>
          </a:p>
          <a:p>
            <a:pPr lvl="1"/>
            <a:r>
              <a:rPr lang="en-US" dirty="0"/>
              <a:t>Avoiding anti-trust regulations on RPM, exclusive </a:t>
            </a:r>
            <a:r>
              <a:rPr lang="en-US" dirty="0" err="1"/>
              <a:t>distribition</a:t>
            </a:r>
            <a:r>
              <a:rPr lang="en-US" dirty="0"/>
              <a:t> (in favor)</a:t>
            </a:r>
          </a:p>
          <a:p>
            <a:pPr lvl="1"/>
            <a:r>
              <a:rPr lang="en-US" dirty="0"/>
              <a:t>Labor laws/Unions: Sometimes easier to fire a supplier than employee; avoid high union wages (against)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CE4DC3D0-5F5D-4895-A380-F6BBCDC16952}" type="slidenum">
              <a:rPr lang="en-US" smtClean="0"/>
              <a:pPr/>
              <a:t>5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Economics of Scale and Scope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Economies of Scale and Scope:</a:t>
            </a:r>
          </a:p>
          <a:p>
            <a:pPr lvl="1"/>
            <a:r>
              <a:rPr lang="en-US" dirty="0"/>
              <a:t>Supplier/buyer firms can achieve more economies of scale in production:</a:t>
            </a:r>
          </a:p>
          <a:p>
            <a:pPr lvl="2"/>
            <a:r>
              <a:rPr lang="en-US" dirty="0"/>
              <a:t>In-house department produces less than market specialist</a:t>
            </a:r>
          </a:p>
          <a:p>
            <a:pPr lvl="3"/>
            <a:r>
              <a:rPr lang="en-US" dirty="0"/>
              <a:t>Booth outsources cafeteria, cleaning services,…</a:t>
            </a:r>
          </a:p>
          <a:p>
            <a:pPr lvl="3"/>
            <a:r>
              <a:rPr lang="en-US" dirty="0"/>
              <a:t>Disney might outsource running hotels.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Do you have a competitive advantage in this part of the value chain? Would your competitor want to buy from you?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FA5EF5B-C8C1-4127-AFF8-27CBB26FCC61}" type="slidenum">
              <a:rPr lang="en-US" smtClean="0"/>
              <a:pPr/>
              <a:t>6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Incentives (I)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Divisions within firms do not face same incentives as market firms</a:t>
            </a:r>
          </a:p>
          <a:p>
            <a:pPr lvl="1"/>
            <a:r>
              <a:rPr lang="en-US"/>
              <a:t>Suppliers have strong incentives to improve efficiency</a:t>
            </a:r>
          </a:p>
          <a:p>
            <a:pPr lvl="2"/>
            <a:r>
              <a:rPr lang="en-US"/>
              <a:t>Can switch among suppliers; market will tend to drive out those that are inefficient or don’t innovate</a:t>
            </a:r>
          </a:p>
          <a:p>
            <a:endParaRPr lang="en-US"/>
          </a:p>
          <a:p>
            <a:pPr lvl="1"/>
            <a:r>
              <a:rPr lang="en-US"/>
              <a:t>Harder to motivate managers within divisions</a:t>
            </a:r>
          </a:p>
          <a:p>
            <a:pPr lvl="2"/>
            <a:r>
              <a:rPr lang="en-US"/>
              <a:t>Absence of market discipline: often guaranteed in-house orders</a:t>
            </a:r>
          </a:p>
          <a:p>
            <a:pPr lvl="3"/>
            <a:endParaRPr lang="en-US"/>
          </a:p>
          <a:p>
            <a:pPr lvl="2"/>
            <a:r>
              <a:rPr lang="en-US"/>
              <a:t>Head-quarters always loom large in key decision</a:t>
            </a:r>
          </a:p>
          <a:p>
            <a:pPr lvl="3"/>
            <a:r>
              <a:rPr lang="en-US"/>
              <a:t>Weaker accountability</a:t>
            </a:r>
          </a:p>
          <a:p>
            <a:pPr lvl="3"/>
            <a:r>
              <a:rPr lang="en-US"/>
              <a:t>Lengthy authorization stifles initiative and motivation</a:t>
            </a:r>
          </a:p>
          <a:p>
            <a:pPr lvl="3"/>
            <a:endParaRPr lang="en-US"/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283A317D-F801-40C1-9B87-BE883A9EA601}" type="slidenum">
              <a:rPr lang="en-US" smtClean="0"/>
              <a:pPr/>
              <a:t>7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Incentives (II)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Trade-off:</a:t>
            </a:r>
          </a:p>
          <a:p>
            <a:r>
              <a:rPr lang="en-US" dirty="0"/>
              <a:t>Market: strong, but possibly unbalanced incentives.</a:t>
            </a:r>
          </a:p>
          <a:p>
            <a:pPr lvl="1"/>
            <a:r>
              <a:rPr lang="en-US" dirty="0"/>
              <a:t>Partner has incentives to do what the market rewards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also market suffers from </a:t>
            </a:r>
            <a:r>
              <a:rPr lang="en-US" dirty="0"/>
              <a:t>YGWYPF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Internal production: Weak, but more balanced incentives.</a:t>
            </a:r>
          </a:p>
          <a:p>
            <a:pPr lvl="1"/>
            <a:r>
              <a:rPr lang="en-US" dirty="0"/>
              <a:t>Benefits of low powered incentives </a:t>
            </a:r>
          </a:p>
          <a:p>
            <a:pPr lvl="1"/>
            <a:r>
              <a:rPr lang="en-US" dirty="0"/>
              <a:t>Weakening market incentives may lead to a better allocation of effort toward things markets do not directly reward</a:t>
            </a:r>
          </a:p>
        </p:txBody>
      </p:sp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5F05C8C5-546A-429A-9395-B106C687CF2E}" type="slidenum">
              <a:rPr lang="en-US" smtClean="0"/>
              <a:pPr/>
              <a:t>8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Incentives (III)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outsource depends on what markets can or cannot easily reward directly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easy is it to write a formal contract specifying performance?</a:t>
            </a:r>
          </a:p>
          <a:p>
            <a:endParaRPr lang="en-US" dirty="0"/>
          </a:p>
          <a:p>
            <a:r>
              <a:rPr lang="en-US" dirty="0"/>
              <a:t>Difficult things tend to be user-specific, intangible, service-oriented, difficult to specify in advance,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things often involve “coordination”, “cooperation”</a:t>
            </a:r>
          </a:p>
          <a:p>
            <a:pPr lvl="1"/>
            <a:r>
              <a:rPr lang="en-US" dirty="0"/>
              <a:t>Example: Bombardier and Morrison Knudsen in railcars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F5C0D380-1ED5-4193-B97B-38FAFBE010A4}" type="slidenum">
              <a:rPr lang="en-US" smtClean="0"/>
              <a:pPr/>
              <a:t>9</a:t>
            </a:fld>
            <a:r>
              <a:rPr lang="en-US"/>
              <a:t>- Session 10  Garicano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Words>2939</Words>
  <Application>Microsoft Office PowerPoint</Application>
  <PresentationFormat>On-screen Show (4:3)</PresentationFormat>
  <Paragraphs>391</Paragraphs>
  <Slides>45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Century Schoolbook</vt:lpstr>
      <vt:lpstr>Monotype Sorts</vt:lpstr>
      <vt:lpstr>Symbol</vt:lpstr>
      <vt:lpstr>Wingdings</vt:lpstr>
      <vt:lpstr>Wingdings 2</vt:lpstr>
      <vt:lpstr>Mirador</vt:lpstr>
      <vt:lpstr>Session 9. Vertical Integration, Outsourcing, Joint Ventures Wahaha-Danone</vt:lpstr>
      <vt:lpstr>Vertical Integration: The Question</vt:lpstr>
      <vt:lpstr>Make-or-Buy Fallacies</vt:lpstr>
      <vt:lpstr>Make-or-Buy Fallacies</vt:lpstr>
      <vt:lpstr> Rationales for (or against) vertical integration </vt:lpstr>
      <vt:lpstr> Economics of Scale and Scope </vt:lpstr>
      <vt:lpstr>Incentives (I)</vt:lpstr>
      <vt:lpstr>Incentives (II)</vt:lpstr>
      <vt:lpstr>Incentives (III)</vt:lpstr>
      <vt:lpstr>Incentives (IV)</vt:lpstr>
      <vt:lpstr>Initiative vs. coordination</vt:lpstr>
      <vt:lpstr>Initiative vs Coordination</vt:lpstr>
      <vt:lpstr>Incentives: Examples</vt:lpstr>
      <vt:lpstr>Incentives: Examples (III)</vt:lpstr>
      <vt:lpstr>Recall: Hold-up and relation-specific investments</vt:lpstr>
      <vt:lpstr>Recall: Hold-up</vt:lpstr>
      <vt:lpstr>Hold-up (II)</vt:lpstr>
      <vt:lpstr>Hold-up: Contracts vs Integration</vt:lpstr>
      <vt:lpstr>Hold-up: Contracts vs Integration </vt:lpstr>
      <vt:lpstr>Hold-up: Examples  </vt:lpstr>
      <vt:lpstr>Empirical evidence</vt:lpstr>
      <vt:lpstr>Make or cooperate</vt:lpstr>
      <vt:lpstr>Make or cooperate: Alternatives to Vertical Integration</vt:lpstr>
      <vt:lpstr>1. Tapered integration</vt:lpstr>
      <vt:lpstr>Examples of tapered integration</vt:lpstr>
      <vt:lpstr>Tapered integration: advantages</vt:lpstr>
      <vt:lpstr>Tapered integration: disadvantages</vt:lpstr>
      <vt:lpstr>2. Strategic alliances and joint ventures</vt:lpstr>
      <vt:lpstr>Strategic alliance </vt:lpstr>
      <vt:lpstr>Strategic alliance - scenarios</vt:lpstr>
      <vt:lpstr>Strategic Alliance Toys “R” Us  McDonald’s Japan</vt:lpstr>
      <vt:lpstr>Strategic Alliance Toys “R” Us  McDonald’s Japan</vt:lpstr>
      <vt:lpstr>Strategic Alliance Toys “R” Us  McDonald’s Japan</vt:lpstr>
      <vt:lpstr>Strategic alliances: drawbacks</vt:lpstr>
      <vt:lpstr>3. Collaborative relationships</vt:lpstr>
      <vt:lpstr>Subcontractor Networks</vt:lpstr>
      <vt:lpstr>Japanese firms</vt:lpstr>
      <vt:lpstr>Keiretsu</vt:lpstr>
      <vt:lpstr>Types of keiretsu</vt:lpstr>
      <vt:lpstr>Mitsubishi Keiretsu</vt:lpstr>
      <vt:lpstr>Mitsui keiretsu</vt:lpstr>
      <vt:lpstr>Mitsui keiretsu</vt:lpstr>
      <vt:lpstr>American keiretsu</vt:lpstr>
      <vt:lpstr>Keiretsu: content of the relational contract</vt:lpstr>
      <vt:lpstr> Vertical Integration: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negociación para salvar al Euro: ¿qué implican las propuestas de INET para España?</dc:title>
  <dc:creator>Luis Garicano</dc:creator>
  <cp:lastModifiedBy>Luis Garicano</cp:lastModifiedBy>
  <cp:revision>27</cp:revision>
  <dcterms:created xsi:type="dcterms:W3CDTF">2012-08-30T17:56:18Z</dcterms:created>
  <dcterms:modified xsi:type="dcterms:W3CDTF">2021-02-21T23:04:48Z</dcterms:modified>
</cp:coreProperties>
</file>