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411" r:id="rId2"/>
    <p:sldId id="461" r:id="rId3"/>
    <p:sldId id="414" r:id="rId4"/>
    <p:sldId id="415" r:id="rId5"/>
    <p:sldId id="416" r:id="rId6"/>
    <p:sldId id="419" r:id="rId7"/>
    <p:sldId id="417" r:id="rId8"/>
    <p:sldId id="418" r:id="rId9"/>
    <p:sldId id="472" r:id="rId10"/>
    <p:sldId id="489" r:id="rId11"/>
    <p:sldId id="567" r:id="rId12"/>
    <p:sldId id="421" r:id="rId13"/>
    <p:sldId id="486" r:id="rId14"/>
    <p:sldId id="470" r:id="rId15"/>
    <p:sldId id="462" r:id="rId16"/>
    <p:sldId id="433" r:id="rId17"/>
    <p:sldId id="435" r:id="rId18"/>
    <p:sldId id="425" r:id="rId19"/>
    <p:sldId id="465" r:id="rId20"/>
    <p:sldId id="426" r:id="rId21"/>
    <p:sldId id="427" r:id="rId22"/>
    <p:sldId id="428" r:id="rId23"/>
    <p:sldId id="530" r:id="rId24"/>
    <p:sldId id="464" r:id="rId25"/>
    <p:sldId id="437" r:id="rId26"/>
    <p:sldId id="431" r:id="rId27"/>
    <p:sldId id="514" r:id="rId28"/>
    <p:sldId id="469" r:id="rId29"/>
    <p:sldId id="531" r:id="rId30"/>
    <p:sldId id="532" r:id="rId31"/>
    <p:sldId id="439" r:id="rId32"/>
    <p:sldId id="326" r:id="rId33"/>
    <p:sldId id="476" r:id="rId34"/>
    <p:sldId id="401" r:id="rId35"/>
    <p:sldId id="479" r:id="rId36"/>
    <p:sldId id="478" r:id="rId37"/>
    <p:sldId id="480" r:id="rId38"/>
    <p:sldId id="402" r:id="rId39"/>
    <p:sldId id="404" r:id="rId40"/>
    <p:sldId id="481" r:id="rId41"/>
    <p:sldId id="512" r:id="rId42"/>
    <p:sldId id="482" r:id="rId43"/>
    <p:sldId id="488" r:id="rId44"/>
    <p:sldId id="436" r:id="rId45"/>
    <p:sldId id="453" r:id="rId46"/>
    <p:sldId id="557" r:id="rId47"/>
    <p:sldId id="541" r:id="rId48"/>
    <p:sldId id="559" r:id="rId49"/>
    <p:sldId id="560" r:id="rId50"/>
    <p:sldId id="558" r:id="rId51"/>
    <p:sldId id="533" r:id="rId52"/>
    <p:sldId id="535" r:id="rId53"/>
    <p:sldId id="555" r:id="rId54"/>
    <p:sldId id="556" r:id="rId55"/>
    <p:sldId id="536" r:id="rId56"/>
    <p:sldId id="537" r:id="rId57"/>
    <p:sldId id="544" r:id="rId58"/>
    <p:sldId id="545" r:id="rId59"/>
    <p:sldId id="547" r:id="rId60"/>
    <p:sldId id="573" r:id="rId61"/>
    <p:sldId id="574" r:id="rId62"/>
    <p:sldId id="548" r:id="rId63"/>
    <p:sldId id="549" r:id="rId64"/>
    <p:sldId id="550" r:id="rId65"/>
    <p:sldId id="552" r:id="rId66"/>
    <p:sldId id="553" r:id="rId67"/>
    <p:sldId id="524" r:id="rId68"/>
    <p:sldId id="509" r:id="rId69"/>
    <p:sldId id="460" r:id="rId70"/>
    <p:sldId id="529" r:id="rId71"/>
    <p:sldId id="510" r:id="rId72"/>
    <p:sldId id="329" r:id="rId7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orient="horz" pos="328">
          <p15:clr>
            <a:srgbClr val="A4A3A4"/>
          </p15:clr>
        </p15:guide>
        <p15:guide id="3" orient="horz" pos="438">
          <p15:clr>
            <a:srgbClr val="A4A3A4"/>
          </p15:clr>
        </p15:guide>
        <p15:guide id="4" orient="horz" pos="685">
          <p15:clr>
            <a:srgbClr val="A4A3A4"/>
          </p15:clr>
        </p15:guide>
        <p15:guide id="5" orient="horz" pos="1095">
          <p15:clr>
            <a:srgbClr val="A4A3A4"/>
          </p15:clr>
        </p15:guide>
        <p15:guide id="6" orient="horz" pos="2163">
          <p15:clr>
            <a:srgbClr val="A4A3A4"/>
          </p15:clr>
        </p15:guide>
        <p15:guide id="7" orient="horz" pos="124">
          <p15:clr>
            <a:srgbClr val="A4A3A4"/>
          </p15:clr>
        </p15:guide>
        <p15:guide id="8" pos="2880">
          <p15:clr>
            <a:srgbClr val="A4A3A4"/>
          </p15:clr>
        </p15:guide>
        <p15:guide id="9" pos="5472">
          <p15:clr>
            <a:srgbClr val="A4A3A4"/>
          </p15:clr>
        </p15:guide>
        <p15:guide id="10" pos="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85"/>
    <a:srgbClr val="6E0000"/>
    <a:srgbClr val="000000"/>
    <a:srgbClr val="CCCAFF"/>
    <a:srgbClr val="428740"/>
    <a:srgbClr val="42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92975" autoAdjust="0"/>
  </p:normalViewPr>
  <p:slideViewPr>
    <p:cSldViewPr snapToGrid="0">
      <p:cViewPr varScale="1">
        <p:scale>
          <a:sx n="183" d="100"/>
          <a:sy n="183" d="100"/>
        </p:scale>
        <p:origin x="1086" y="150"/>
      </p:cViewPr>
      <p:guideLst>
        <p:guide orient="horz" pos="4032"/>
        <p:guide orient="horz" pos="328"/>
        <p:guide orient="horz" pos="438"/>
        <p:guide orient="horz" pos="685"/>
        <p:guide orient="horz" pos="1095"/>
        <p:guide orient="horz" pos="2163"/>
        <p:guide orient="horz" pos="124"/>
        <p:guide pos="2880"/>
        <p:guide pos="5472"/>
        <p:guide pos="3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290" y="954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Projects\Strategy\Week%201\Example%20(MBA%20Value%20Proposition)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Projects\Strategy\Week%201\Example%20(MBA%20Value%20Proposition)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Projects\Strategy\Week%201\Example%20(MBA%20Value%20Proposition)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Projects\Strategy\Week%201\Example%20(MBA%20Value%20Proposition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Strategy\Week%201\nyc%20taxi%20medall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GMAT Takers</c:v>
                </c:pt>
              </c:strCache>
            </c:strRef>
          </c:tx>
          <c:cat>
            <c:strRef>
              <c:f>data!$A$2:$A$33</c:f>
              <c:strCache>
                <c:ptCount val="32"/>
                <c:pt idx="0">
                  <c:v>82-83</c:v>
                </c:pt>
                <c:pt idx="1">
                  <c:v>83-84</c:v>
                </c:pt>
                <c:pt idx="2">
                  <c:v>84-85</c:v>
                </c:pt>
                <c:pt idx="3">
                  <c:v>85-86</c:v>
                </c:pt>
                <c:pt idx="4">
                  <c:v>86-87</c:v>
                </c:pt>
                <c:pt idx="5">
                  <c:v>87-88</c:v>
                </c:pt>
                <c:pt idx="6">
                  <c:v>88-89</c:v>
                </c:pt>
                <c:pt idx="7">
                  <c:v>89-90</c:v>
                </c:pt>
                <c:pt idx="8">
                  <c:v>90-91</c:v>
                </c:pt>
                <c:pt idx="9">
                  <c:v>91-92</c:v>
                </c:pt>
                <c:pt idx="10">
                  <c:v>92-93</c:v>
                </c:pt>
                <c:pt idx="11">
                  <c:v>93-94</c:v>
                </c:pt>
                <c:pt idx="12">
                  <c:v>94-95</c:v>
                </c:pt>
                <c:pt idx="13">
                  <c:v>95-96</c:v>
                </c:pt>
                <c:pt idx="14">
                  <c:v>96-97</c:v>
                </c:pt>
                <c:pt idx="15">
                  <c:v>97-98</c:v>
                </c:pt>
                <c:pt idx="16">
                  <c:v>98-99</c:v>
                </c:pt>
                <c:pt idx="17">
                  <c:v>99-00</c:v>
                </c:pt>
                <c:pt idx="18">
                  <c:v>00-01</c:v>
                </c:pt>
                <c:pt idx="19">
                  <c:v>01-02</c:v>
                </c:pt>
                <c:pt idx="20">
                  <c:v>02-03</c:v>
                </c:pt>
                <c:pt idx="21">
                  <c:v>03-04</c:v>
                </c:pt>
                <c:pt idx="22">
                  <c:v>04-05</c:v>
                </c:pt>
                <c:pt idx="23">
                  <c:v>05-06</c:v>
                </c:pt>
                <c:pt idx="24">
                  <c:v>06-07</c:v>
                </c:pt>
                <c:pt idx="25">
                  <c:v>07-08</c:v>
                </c:pt>
                <c:pt idx="26">
                  <c:v>08-09</c:v>
                </c:pt>
                <c:pt idx="27">
                  <c:v>09-10</c:v>
                </c:pt>
                <c:pt idx="28">
                  <c:v>10-11</c:v>
                </c:pt>
                <c:pt idx="29">
                  <c:v>11-12</c:v>
                </c:pt>
                <c:pt idx="30">
                  <c:v>12-13</c:v>
                </c:pt>
                <c:pt idx="31">
                  <c:v>13-14</c:v>
                </c:pt>
              </c:strCache>
            </c:strRef>
          </c:cat>
          <c:val>
            <c:numRef>
              <c:f>data!$B$2:$B$33</c:f>
              <c:numCache>
                <c:formatCode>General</c:formatCode>
                <c:ptCount val="32"/>
                <c:pt idx="0">
                  <c:v>195040</c:v>
                </c:pt>
                <c:pt idx="1">
                  <c:v>182289</c:v>
                </c:pt>
                <c:pt idx="2">
                  <c:v>189638</c:v>
                </c:pt>
                <c:pt idx="3">
                  <c:v>197793</c:v>
                </c:pt>
                <c:pt idx="4">
                  <c:v>210123</c:v>
                </c:pt>
                <c:pt idx="5">
                  <c:v>212380</c:v>
                </c:pt>
                <c:pt idx="6">
                  <c:v>221253</c:v>
                </c:pt>
                <c:pt idx="7">
                  <c:v>237552</c:v>
                </c:pt>
                <c:pt idx="8">
                  <c:v>240869</c:v>
                </c:pt>
                <c:pt idx="9">
                  <c:v>231358</c:v>
                </c:pt>
                <c:pt idx="10">
                  <c:v>208788</c:v>
                </c:pt>
                <c:pt idx="11">
                  <c:v>214489</c:v>
                </c:pt>
                <c:pt idx="12">
                  <c:v>197988</c:v>
                </c:pt>
                <c:pt idx="13">
                  <c:v>210514</c:v>
                </c:pt>
                <c:pt idx="14">
                  <c:v>235321</c:v>
                </c:pt>
                <c:pt idx="15">
                  <c:v>140870</c:v>
                </c:pt>
                <c:pt idx="16">
                  <c:v>182343</c:v>
                </c:pt>
                <c:pt idx="17">
                  <c:v>190264</c:v>
                </c:pt>
                <c:pt idx="18">
                  <c:v>212532</c:v>
                </c:pt>
                <c:pt idx="19">
                  <c:v>244655</c:v>
                </c:pt>
                <c:pt idx="20">
                  <c:v>227327</c:v>
                </c:pt>
                <c:pt idx="21">
                  <c:v>206852</c:v>
                </c:pt>
                <c:pt idx="22">
                  <c:v>200503</c:v>
                </c:pt>
                <c:pt idx="23">
                  <c:v>204509</c:v>
                </c:pt>
                <c:pt idx="24">
                  <c:v>219077</c:v>
                </c:pt>
                <c:pt idx="25">
                  <c:v>246947</c:v>
                </c:pt>
                <c:pt idx="26">
                  <c:v>265613</c:v>
                </c:pt>
                <c:pt idx="27">
                  <c:v>263979</c:v>
                </c:pt>
                <c:pt idx="28">
                  <c:v>258192</c:v>
                </c:pt>
                <c:pt idx="29">
                  <c:v>286529</c:v>
                </c:pt>
                <c:pt idx="30">
                  <c:v>238356</c:v>
                </c:pt>
                <c:pt idx="31">
                  <c:v>243529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D2-476C-B773-9FD1DBE28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10560"/>
        <c:axId val="103993344"/>
      </c:lineChart>
      <c:catAx>
        <c:axId val="80210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200"/>
            </a:pPr>
            <a:endParaRPr lang="en-US"/>
          </a:p>
        </c:txPr>
        <c:crossAx val="103993344"/>
        <c:crosses val="autoZero"/>
        <c:auto val="1"/>
        <c:lblAlgn val="ctr"/>
        <c:lblOffset val="100"/>
        <c:noMultiLvlLbl val="0"/>
      </c:catAx>
      <c:valAx>
        <c:axId val="103993344"/>
        <c:scaling>
          <c:orientation val="minMax"/>
          <c:min val="1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0210560"/>
        <c:crosses val="autoZero"/>
        <c:crossBetween val="between"/>
        <c:majorUnit val="50000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GMAT Takers</c:v>
                </c:pt>
              </c:strCache>
            </c:strRef>
          </c:tx>
          <c:cat>
            <c:strRef>
              <c:f>data!$A$2:$A$33</c:f>
              <c:strCache>
                <c:ptCount val="32"/>
                <c:pt idx="0">
                  <c:v>82-83</c:v>
                </c:pt>
                <c:pt idx="1">
                  <c:v>83-84</c:v>
                </c:pt>
                <c:pt idx="2">
                  <c:v>84-85</c:v>
                </c:pt>
                <c:pt idx="3">
                  <c:v>85-86</c:v>
                </c:pt>
                <c:pt idx="4">
                  <c:v>86-87</c:v>
                </c:pt>
                <c:pt idx="5">
                  <c:v>87-88</c:v>
                </c:pt>
                <c:pt idx="6">
                  <c:v>88-89</c:v>
                </c:pt>
                <c:pt idx="7">
                  <c:v>89-90</c:v>
                </c:pt>
                <c:pt idx="8">
                  <c:v>90-91</c:v>
                </c:pt>
                <c:pt idx="9">
                  <c:v>91-92</c:v>
                </c:pt>
                <c:pt idx="10">
                  <c:v>92-93</c:v>
                </c:pt>
                <c:pt idx="11">
                  <c:v>93-94</c:v>
                </c:pt>
                <c:pt idx="12">
                  <c:v>94-95</c:v>
                </c:pt>
                <c:pt idx="13">
                  <c:v>95-96</c:v>
                </c:pt>
                <c:pt idx="14">
                  <c:v>96-97</c:v>
                </c:pt>
                <c:pt idx="15">
                  <c:v>97-98</c:v>
                </c:pt>
                <c:pt idx="16">
                  <c:v>98-99</c:v>
                </c:pt>
                <c:pt idx="17">
                  <c:v>99-00</c:v>
                </c:pt>
                <c:pt idx="18">
                  <c:v>00-01</c:v>
                </c:pt>
                <c:pt idx="19">
                  <c:v>01-02</c:v>
                </c:pt>
                <c:pt idx="20">
                  <c:v>02-03</c:v>
                </c:pt>
                <c:pt idx="21">
                  <c:v>03-04</c:v>
                </c:pt>
                <c:pt idx="22">
                  <c:v>04-05</c:v>
                </c:pt>
                <c:pt idx="23">
                  <c:v>05-06</c:v>
                </c:pt>
                <c:pt idx="24">
                  <c:v>06-07</c:v>
                </c:pt>
                <c:pt idx="25">
                  <c:v>07-08</c:v>
                </c:pt>
                <c:pt idx="26">
                  <c:v>08-09</c:v>
                </c:pt>
                <c:pt idx="27">
                  <c:v>09-10</c:v>
                </c:pt>
                <c:pt idx="28">
                  <c:v>10-11</c:v>
                </c:pt>
                <c:pt idx="29">
                  <c:v>11-12</c:v>
                </c:pt>
                <c:pt idx="30">
                  <c:v>12-13</c:v>
                </c:pt>
                <c:pt idx="31">
                  <c:v>13-14</c:v>
                </c:pt>
              </c:strCache>
            </c:strRef>
          </c:cat>
          <c:val>
            <c:numRef>
              <c:f>data!$B$2:$B$33</c:f>
              <c:numCache>
                <c:formatCode>General</c:formatCode>
                <c:ptCount val="32"/>
                <c:pt idx="0">
                  <c:v>195040</c:v>
                </c:pt>
                <c:pt idx="1">
                  <c:v>182289</c:v>
                </c:pt>
                <c:pt idx="2">
                  <c:v>189638</c:v>
                </c:pt>
                <c:pt idx="3">
                  <c:v>197793</c:v>
                </c:pt>
                <c:pt idx="4">
                  <c:v>210123</c:v>
                </c:pt>
                <c:pt idx="5">
                  <c:v>212380</c:v>
                </c:pt>
                <c:pt idx="6">
                  <c:v>221253</c:v>
                </c:pt>
                <c:pt idx="7">
                  <c:v>237552</c:v>
                </c:pt>
                <c:pt idx="8">
                  <c:v>240869</c:v>
                </c:pt>
                <c:pt idx="9">
                  <c:v>231358</c:v>
                </c:pt>
                <c:pt idx="10">
                  <c:v>208788</c:v>
                </c:pt>
                <c:pt idx="11">
                  <c:v>214489</c:v>
                </c:pt>
                <c:pt idx="12">
                  <c:v>197988</c:v>
                </c:pt>
                <c:pt idx="13">
                  <c:v>210514</c:v>
                </c:pt>
                <c:pt idx="14">
                  <c:v>235321</c:v>
                </c:pt>
                <c:pt idx="15">
                  <c:v>140870</c:v>
                </c:pt>
                <c:pt idx="16">
                  <c:v>182343</c:v>
                </c:pt>
                <c:pt idx="17">
                  <c:v>190264</c:v>
                </c:pt>
                <c:pt idx="18">
                  <c:v>212532</c:v>
                </c:pt>
                <c:pt idx="19">
                  <c:v>244655</c:v>
                </c:pt>
                <c:pt idx="20">
                  <c:v>227327</c:v>
                </c:pt>
                <c:pt idx="21">
                  <c:v>206852</c:v>
                </c:pt>
                <c:pt idx="22">
                  <c:v>200503</c:v>
                </c:pt>
                <c:pt idx="23">
                  <c:v>204509</c:v>
                </c:pt>
                <c:pt idx="24">
                  <c:v>219077</c:v>
                </c:pt>
                <c:pt idx="25">
                  <c:v>246947</c:v>
                </c:pt>
                <c:pt idx="26">
                  <c:v>265613</c:v>
                </c:pt>
                <c:pt idx="27">
                  <c:v>263979</c:v>
                </c:pt>
                <c:pt idx="28">
                  <c:v>258192</c:v>
                </c:pt>
                <c:pt idx="29">
                  <c:v>286529</c:v>
                </c:pt>
                <c:pt idx="30">
                  <c:v>238356</c:v>
                </c:pt>
                <c:pt idx="31">
                  <c:v>243529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D2-476C-B773-9FD1DBE28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280576"/>
        <c:axId val="102286464"/>
      </c:lineChart>
      <c:catAx>
        <c:axId val="102280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200"/>
            </a:pPr>
            <a:endParaRPr lang="en-US"/>
          </a:p>
        </c:txPr>
        <c:crossAx val="102286464"/>
        <c:crosses val="autoZero"/>
        <c:auto val="1"/>
        <c:lblAlgn val="ctr"/>
        <c:lblOffset val="100"/>
        <c:noMultiLvlLbl val="0"/>
      </c:catAx>
      <c:valAx>
        <c:axId val="102286464"/>
        <c:scaling>
          <c:orientation val="minMax"/>
          <c:min val="1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280576"/>
        <c:crosses val="autoZero"/>
        <c:crossBetween val="between"/>
        <c:majorUnit val="50000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GMAT Takers</c:v>
                </c:pt>
              </c:strCache>
            </c:strRef>
          </c:tx>
          <c:cat>
            <c:strRef>
              <c:f>data!$A$2:$A$33</c:f>
              <c:strCache>
                <c:ptCount val="32"/>
                <c:pt idx="0">
                  <c:v>82-83</c:v>
                </c:pt>
                <c:pt idx="1">
                  <c:v>83-84</c:v>
                </c:pt>
                <c:pt idx="2">
                  <c:v>84-85</c:v>
                </c:pt>
                <c:pt idx="3">
                  <c:v>85-86</c:v>
                </c:pt>
                <c:pt idx="4">
                  <c:v>86-87</c:v>
                </c:pt>
                <c:pt idx="5">
                  <c:v>87-88</c:v>
                </c:pt>
                <c:pt idx="6">
                  <c:v>88-89</c:v>
                </c:pt>
                <c:pt idx="7">
                  <c:v>89-90</c:v>
                </c:pt>
                <c:pt idx="8">
                  <c:v>90-91</c:v>
                </c:pt>
                <c:pt idx="9">
                  <c:v>91-92</c:v>
                </c:pt>
                <c:pt idx="10">
                  <c:v>92-93</c:v>
                </c:pt>
                <c:pt idx="11">
                  <c:v>93-94</c:v>
                </c:pt>
                <c:pt idx="12">
                  <c:v>94-95</c:v>
                </c:pt>
                <c:pt idx="13">
                  <c:v>95-96</c:v>
                </c:pt>
                <c:pt idx="14">
                  <c:v>96-97</c:v>
                </c:pt>
                <c:pt idx="15">
                  <c:v>97-98</c:v>
                </c:pt>
                <c:pt idx="16">
                  <c:v>98-99</c:v>
                </c:pt>
                <c:pt idx="17">
                  <c:v>99-00</c:v>
                </c:pt>
                <c:pt idx="18">
                  <c:v>00-01</c:v>
                </c:pt>
                <c:pt idx="19">
                  <c:v>01-02</c:v>
                </c:pt>
                <c:pt idx="20">
                  <c:v>02-03</c:v>
                </c:pt>
                <c:pt idx="21">
                  <c:v>03-04</c:v>
                </c:pt>
                <c:pt idx="22">
                  <c:v>04-05</c:v>
                </c:pt>
                <c:pt idx="23">
                  <c:v>05-06</c:v>
                </c:pt>
                <c:pt idx="24">
                  <c:v>06-07</c:v>
                </c:pt>
                <c:pt idx="25">
                  <c:v>07-08</c:v>
                </c:pt>
                <c:pt idx="26">
                  <c:v>08-09</c:v>
                </c:pt>
                <c:pt idx="27">
                  <c:v>09-10</c:v>
                </c:pt>
                <c:pt idx="28">
                  <c:v>10-11</c:v>
                </c:pt>
                <c:pt idx="29">
                  <c:v>11-12</c:v>
                </c:pt>
                <c:pt idx="30">
                  <c:v>12-13</c:v>
                </c:pt>
                <c:pt idx="31">
                  <c:v>13-14</c:v>
                </c:pt>
              </c:strCache>
            </c:strRef>
          </c:cat>
          <c:val>
            <c:numRef>
              <c:f>data!$B$2:$B$33</c:f>
              <c:numCache>
                <c:formatCode>General</c:formatCode>
                <c:ptCount val="32"/>
                <c:pt idx="0">
                  <c:v>195040</c:v>
                </c:pt>
                <c:pt idx="1">
                  <c:v>182289</c:v>
                </c:pt>
                <c:pt idx="2">
                  <c:v>189638</c:v>
                </c:pt>
                <c:pt idx="3">
                  <c:v>197793</c:v>
                </c:pt>
                <c:pt idx="4">
                  <c:v>210123</c:v>
                </c:pt>
                <c:pt idx="5">
                  <c:v>212380</c:v>
                </c:pt>
                <c:pt idx="6">
                  <c:v>221253</c:v>
                </c:pt>
                <c:pt idx="7">
                  <c:v>237552</c:v>
                </c:pt>
                <c:pt idx="8">
                  <c:v>240869</c:v>
                </c:pt>
                <c:pt idx="9">
                  <c:v>231358</c:v>
                </c:pt>
                <c:pt idx="10">
                  <c:v>208788</c:v>
                </c:pt>
                <c:pt idx="11">
                  <c:v>214489</c:v>
                </c:pt>
                <c:pt idx="12">
                  <c:v>197988</c:v>
                </c:pt>
                <c:pt idx="13">
                  <c:v>210514</c:v>
                </c:pt>
                <c:pt idx="14">
                  <c:v>235321</c:v>
                </c:pt>
                <c:pt idx="15">
                  <c:v>140870</c:v>
                </c:pt>
                <c:pt idx="16">
                  <c:v>182343</c:v>
                </c:pt>
                <c:pt idx="17">
                  <c:v>190264</c:v>
                </c:pt>
                <c:pt idx="18">
                  <c:v>212532</c:v>
                </c:pt>
                <c:pt idx="19">
                  <c:v>244655</c:v>
                </c:pt>
                <c:pt idx="20">
                  <c:v>227327</c:v>
                </c:pt>
                <c:pt idx="21">
                  <c:v>206852</c:v>
                </c:pt>
                <c:pt idx="22">
                  <c:v>200503</c:v>
                </c:pt>
                <c:pt idx="23">
                  <c:v>204509</c:v>
                </c:pt>
                <c:pt idx="24">
                  <c:v>219077</c:v>
                </c:pt>
                <c:pt idx="25">
                  <c:v>246947</c:v>
                </c:pt>
                <c:pt idx="26">
                  <c:v>265613</c:v>
                </c:pt>
                <c:pt idx="27">
                  <c:v>263979</c:v>
                </c:pt>
                <c:pt idx="28">
                  <c:v>258192</c:v>
                </c:pt>
                <c:pt idx="29">
                  <c:v>286529</c:v>
                </c:pt>
                <c:pt idx="30">
                  <c:v>238356</c:v>
                </c:pt>
                <c:pt idx="31">
                  <c:v>243529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D2-476C-B773-9FD1DBE28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21184"/>
        <c:axId val="108643456"/>
      </c:lineChart>
      <c:catAx>
        <c:axId val="108621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200"/>
            </a:pPr>
            <a:endParaRPr lang="en-US"/>
          </a:p>
        </c:txPr>
        <c:crossAx val="108643456"/>
        <c:crosses val="autoZero"/>
        <c:auto val="1"/>
        <c:lblAlgn val="ctr"/>
        <c:lblOffset val="100"/>
        <c:noMultiLvlLbl val="0"/>
      </c:catAx>
      <c:valAx>
        <c:axId val="108643456"/>
        <c:scaling>
          <c:orientation val="minMax"/>
          <c:min val="1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621184"/>
        <c:crosses val="autoZero"/>
        <c:crossBetween val="between"/>
        <c:majorUnit val="50000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GMAT Takers</c:v>
                </c:pt>
              </c:strCache>
            </c:strRef>
          </c:tx>
          <c:cat>
            <c:strRef>
              <c:f>data!$A$2:$A$33</c:f>
              <c:strCache>
                <c:ptCount val="32"/>
                <c:pt idx="0">
                  <c:v>82-83</c:v>
                </c:pt>
                <c:pt idx="1">
                  <c:v>83-84</c:v>
                </c:pt>
                <c:pt idx="2">
                  <c:v>84-85</c:v>
                </c:pt>
                <c:pt idx="3">
                  <c:v>85-86</c:v>
                </c:pt>
                <c:pt idx="4">
                  <c:v>86-87</c:v>
                </c:pt>
                <c:pt idx="5">
                  <c:v>87-88</c:v>
                </c:pt>
                <c:pt idx="6">
                  <c:v>88-89</c:v>
                </c:pt>
                <c:pt idx="7">
                  <c:v>89-90</c:v>
                </c:pt>
                <c:pt idx="8">
                  <c:v>90-91</c:v>
                </c:pt>
                <c:pt idx="9">
                  <c:v>91-92</c:v>
                </c:pt>
                <c:pt idx="10">
                  <c:v>92-93</c:v>
                </c:pt>
                <c:pt idx="11">
                  <c:v>93-94</c:v>
                </c:pt>
                <c:pt idx="12">
                  <c:v>94-95</c:v>
                </c:pt>
                <c:pt idx="13">
                  <c:v>95-96</c:v>
                </c:pt>
                <c:pt idx="14">
                  <c:v>96-97</c:v>
                </c:pt>
                <c:pt idx="15">
                  <c:v>97-98</c:v>
                </c:pt>
                <c:pt idx="16">
                  <c:v>98-99</c:v>
                </c:pt>
                <c:pt idx="17">
                  <c:v>99-00</c:v>
                </c:pt>
                <c:pt idx="18">
                  <c:v>00-01</c:v>
                </c:pt>
                <c:pt idx="19">
                  <c:v>01-02</c:v>
                </c:pt>
                <c:pt idx="20">
                  <c:v>02-03</c:v>
                </c:pt>
                <c:pt idx="21">
                  <c:v>03-04</c:v>
                </c:pt>
                <c:pt idx="22">
                  <c:v>04-05</c:v>
                </c:pt>
                <c:pt idx="23">
                  <c:v>05-06</c:v>
                </c:pt>
                <c:pt idx="24">
                  <c:v>06-07</c:v>
                </c:pt>
                <c:pt idx="25">
                  <c:v>07-08</c:v>
                </c:pt>
                <c:pt idx="26">
                  <c:v>08-09</c:v>
                </c:pt>
                <c:pt idx="27">
                  <c:v>09-10</c:v>
                </c:pt>
                <c:pt idx="28">
                  <c:v>10-11</c:v>
                </c:pt>
                <c:pt idx="29">
                  <c:v>11-12</c:v>
                </c:pt>
                <c:pt idx="30">
                  <c:v>12-13</c:v>
                </c:pt>
                <c:pt idx="31">
                  <c:v>13-14</c:v>
                </c:pt>
              </c:strCache>
            </c:strRef>
          </c:cat>
          <c:val>
            <c:numRef>
              <c:f>data!$B$2:$B$33</c:f>
              <c:numCache>
                <c:formatCode>General</c:formatCode>
                <c:ptCount val="32"/>
                <c:pt idx="0">
                  <c:v>195040</c:v>
                </c:pt>
                <c:pt idx="1">
                  <c:v>182289</c:v>
                </c:pt>
                <c:pt idx="2">
                  <c:v>189638</c:v>
                </c:pt>
                <c:pt idx="3">
                  <c:v>197793</c:v>
                </c:pt>
                <c:pt idx="4">
                  <c:v>210123</c:v>
                </c:pt>
                <c:pt idx="5">
                  <c:v>212380</c:v>
                </c:pt>
                <c:pt idx="6">
                  <c:v>221253</c:v>
                </c:pt>
                <c:pt idx="7">
                  <c:v>237552</c:v>
                </c:pt>
                <c:pt idx="8">
                  <c:v>240869</c:v>
                </c:pt>
                <c:pt idx="9">
                  <c:v>231358</c:v>
                </c:pt>
                <c:pt idx="10">
                  <c:v>208788</c:v>
                </c:pt>
                <c:pt idx="11">
                  <c:v>214489</c:v>
                </c:pt>
                <c:pt idx="12">
                  <c:v>197988</c:v>
                </c:pt>
                <c:pt idx="13">
                  <c:v>210514</c:v>
                </c:pt>
                <c:pt idx="14">
                  <c:v>235321</c:v>
                </c:pt>
                <c:pt idx="15">
                  <c:v>140870</c:v>
                </c:pt>
                <c:pt idx="16">
                  <c:v>182343</c:v>
                </c:pt>
                <c:pt idx="17">
                  <c:v>190264</c:v>
                </c:pt>
                <c:pt idx="18">
                  <c:v>212532</c:v>
                </c:pt>
                <c:pt idx="19">
                  <c:v>244655</c:v>
                </c:pt>
                <c:pt idx="20">
                  <c:v>227327</c:v>
                </c:pt>
                <c:pt idx="21">
                  <c:v>206852</c:v>
                </c:pt>
                <c:pt idx="22">
                  <c:v>200503</c:v>
                </c:pt>
                <c:pt idx="23">
                  <c:v>204509</c:v>
                </c:pt>
                <c:pt idx="24">
                  <c:v>219077</c:v>
                </c:pt>
                <c:pt idx="25">
                  <c:v>246947</c:v>
                </c:pt>
                <c:pt idx="26">
                  <c:v>265613</c:v>
                </c:pt>
                <c:pt idx="27">
                  <c:v>263979</c:v>
                </c:pt>
                <c:pt idx="28">
                  <c:v>258192</c:v>
                </c:pt>
                <c:pt idx="29">
                  <c:v>286529</c:v>
                </c:pt>
                <c:pt idx="30">
                  <c:v>238356</c:v>
                </c:pt>
                <c:pt idx="31">
                  <c:v>243529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D2-476C-B773-9FD1DBE28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306432"/>
        <c:axId val="114316416"/>
      </c:lineChart>
      <c:catAx>
        <c:axId val="114306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200"/>
            </a:pPr>
            <a:endParaRPr lang="en-US"/>
          </a:p>
        </c:txPr>
        <c:crossAx val="114316416"/>
        <c:crosses val="autoZero"/>
        <c:auto val="1"/>
        <c:lblAlgn val="ctr"/>
        <c:lblOffset val="100"/>
        <c:noMultiLvlLbl val="0"/>
      </c:catAx>
      <c:valAx>
        <c:axId val="114316416"/>
        <c:scaling>
          <c:orientation val="minMax"/>
          <c:min val="1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4306432"/>
        <c:crosses val="autoZero"/>
        <c:crossBetween val="between"/>
        <c:majorUnit val="50000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700" dirty="0"/>
              <a:t>NY MSA Personal Income and</a:t>
            </a:r>
            <a:r>
              <a:rPr lang="en-US" sz="1700" baseline="0" dirty="0"/>
              <a:t> Taxi Medallion Supply, 1969-2013</a:t>
            </a:r>
            <a:endParaRPr lang="en-US" sz="17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Data!$F$2</c:f>
              <c:strCache>
                <c:ptCount val="1"/>
                <c:pt idx="0">
                  <c:v>Medallions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Data!$A$3:$A$47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Data!$F$3:$F$47</c:f>
              <c:numCache>
                <c:formatCode>General</c:formatCode>
                <c:ptCount val="4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103.39356918639179</c:v>
                </c:pt>
                <c:pt idx="28">
                  <c:v>103.39356918639179</c:v>
                </c:pt>
                <c:pt idx="29">
                  <c:v>103.39356918639179</c:v>
                </c:pt>
                <c:pt idx="30">
                  <c:v>103.39356918639179</c:v>
                </c:pt>
                <c:pt idx="31">
                  <c:v>103.39356918639179</c:v>
                </c:pt>
                <c:pt idx="32">
                  <c:v>103.39356918639179</c:v>
                </c:pt>
                <c:pt idx="33">
                  <c:v>103.39356918639179</c:v>
                </c:pt>
                <c:pt idx="34">
                  <c:v>103.39356918639179</c:v>
                </c:pt>
                <c:pt idx="35">
                  <c:v>103.39356918639179</c:v>
                </c:pt>
                <c:pt idx="36">
                  <c:v>108.41605158225164</c:v>
                </c:pt>
                <c:pt idx="37">
                  <c:v>108.48392296597954</c:v>
                </c:pt>
                <c:pt idx="38">
                  <c:v>111.56358700262987</c:v>
                </c:pt>
                <c:pt idx="39">
                  <c:v>111.56358700262987</c:v>
                </c:pt>
                <c:pt idx="40">
                  <c:v>112.30168830067021</c:v>
                </c:pt>
                <c:pt idx="41">
                  <c:v>112.30168830067021</c:v>
                </c:pt>
                <c:pt idx="42">
                  <c:v>112.30168830067021</c:v>
                </c:pt>
                <c:pt idx="43">
                  <c:v>112.30168830067021</c:v>
                </c:pt>
                <c:pt idx="44">
                  <c:v>112.30168830067021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5-4A69-AB0B-AD34624E5229}"/>
            </c:ext>
          </c:extLst>
        </c:ser>
        <c:ser>
          <c:idx val="0"/>
          <c:order val="1"/>
          <c:tx>
            <c:strRef>
              <c:f>Data!$G$2</c:f>
              <c:strCache>
                <c:ptCount val="1"/>
                <c:pt idx="0">
                  <c:v>NY MSA Real Personal Income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Data!$A$3:$A$47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Data!$G$3:$G$47</c:f>
              <c:numCache>
                <c:formatCode>General</c:formatCode>
                <c:ptCount val="45"/>
                <c:pt idx="0">
                  <c:v>100</c:v>
                </c:pt>
                <c:pt idx="1">
                  <c:v>100.18938696786329</c:v>
                </c:pt>
                <c:pt idx="2">
                  <c:v>101.03461879982029</c:v>
                </c:pt>
                <c:pt idx="3">
                  <c:v>103.91384722322691</c:v>
                </c:pt>
                <c:pt idx="4">
                  <c:v>104.00396977641698</c:v>
                </c:pt>
                <c:pt idx="5">
                  <c:v>101.03394286261162</c:v>
                </c:pt>
                <c:pt idx="6">
                  <c:v>101.18978526372059</c:v>
                </c:pt>
                <c:pt idx="7">
                  <c:v>101.49865892599728</c:v>
                </c:pt>
                <c:pt idx="8">
                  <c:v>104.45394359361246</c:v>
                </c:pt>
                <c:pt idx="9">
                  <c:v>108.4182332832673</c:v>
                </c:pt>
                <c:pt idx="10">
                  <c:v>109.27862041194066</c:v>
                </c:pt>
                <c:pt idx="11">
                  <c:v>109.6387225737497</c:v>
                </c:pt>
                <c:pt idx="12">
                  <c:v>111.68862240981156</c:v>
                </c:pt>
                <c:pt idx="13">
                  <c:v>114.55594582364535</c:v>
                </c:pt>
                <c:pt idx="14">
                  <c:v>118.61686229120502</c:v>
                </c:pt>
                <c:pt idx="15">
                  <c:v>125.33795311677105</c:v>
                </c:pt>
                <c:pt idx="16">
                  <c:v>129.71714965687198</c:v>
                </c:pt>
                <c:pt idx="17">
                  <c:v>134.40596924601118</c:v>
                </c:pt>
                <c:pt idx="18">
                  <c:v>137.73818747912486</c:v>
                </c:pt>
                <c:pt idx="19">
                  <c:v>145.10862701415408</c:v>
                </c:pt>
                <c:pt idx="20">
                  <c:v>147.86879031445821</c:v>
                </c:pt>
                <c:pt idx="21">
                  <c:v>148.99163853097073</c:v>
                </c:pt>
                <c:pt idx="22">
                  <c:v>142.22821613756537</c:v>
                </c:pt>
                <c:pt idx="23">
                  <c:v>145.98981256816558</c:v>
                </c:pt>
                <c:pt idx="24">
                  <c:v>145.9715284444942</c:v>
                </c:pt>
                <c:pt idx="25">
                  <c:v>147.36095601797896</c:v>
                </c:pt>
                <c:pt idx="26">
                  <c:v>152.87786073081875</c:v>
                </c:pt>
                <c:pt idx="27">
                  <c:v>157.44901223411119</c:v>
                </c:pt>
                <c:pt idx="28">
                  <c:v>163.60540486035146</c:v>
                </c:pt>
                <c:pt idx="29">
                  <c:v>170.29871441268466</c:v>
                </c:pt>
                <c:pt idx="30">
                  <c:v>176.03242527133966</c:v>
                </c:pt>
                <c:pt idx="31">
                  <c:v>185.20993779517292</c:v>
                </c:pt>
                <c:pt idx="32">
                  <c:v>186.24022472706221</c:v>
                </c:pt>
                <c:pt idx="33">
                  <c:v>181.72712382355971</c:v>
                </c:pt>
                <c:pt idx="34">
                  <c:v>180.06953628957405</c:v>
                </c:pt>
                <c:pt idx="35">
                  <c:v>184.31185943281196</c:v>
                </c:pt>
                <c:pt idx="36">
                  <c:v>187.10641587586102</c:v>
                </c:pt>
                <c:pt idx="37">
                  <c:v>195.4852768801816</c:v>
                </c:pt>
                <c:pt idx="38">
                  <c:v>204.86888054413097</c:v>
                </c:pt>
                <c:pt idx="39">
                  <c:v>200.640487492646</c:v>
                </c:pt>
                <c:pt idx="40">
                  <c:v>193.56293448625601</c:v>
                </c:pt>
                <c:pt idx="41">
                  <c:v>196.91408686222024</c:v>
                </c:pt>
                <c:pt idx="42">
                  <c:v>201.95499468922301</c:v>
                </c:pt>
                <c:pt idx="43">
                  <c:v>206.34436843243245</c:v>
                </c:pt>
                <c:pt idx="44">
                  <c:v>205.15909600449626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5-4A69-AB0B-AD34624E5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698496"/>
        <c:axId val="114700288"/>
      </c:lineChart>
      <c:catAx>
        <c:axId val="11469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4700288"/>
        <c:crosses val="autoZero"/>
        <c:auto val="1"/>
        <c:lblAlgn val="ctr"/>
        <c:lblOffset val="100"/>
        <c:noMultiLvlLbl val="0"/>
      </c:catAx>
      <c:valAx>
        <c:axId val="114700288"/>
        <c:scaling>
          <c:orientation val="minMax"/>
          <c:min val="8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Index (1969 =</a:t>
                </a:r>
                <a:r>
                  <a:rPr lang="en-US" baseline="0"/>
                  <a:t> 100)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4698496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0.2948</cdr:x>
      <cdr:y>0.03427</cdr:y>
    </cdr:from>
    <cdr:to>
      <cdr:x>0.34529</cdr:x>
      <cdr:y>0.81693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555758" y="166457"/>
          <a:ext cx="437687" cy="380155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>
            <a:lumMod val="60000"/>
            <a:lumOff val="40000"/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0.61019</cdr:x>
      <cdr:y>0.03109</cdr:y>
    </cdr:from>
    <cdr:to>
      <cdr:x>0.65022</cdr:x>
      <cdr:y>0.81693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5289959" y="151011"/>
          <a:ext cx="347050" cy="3817003"/>
        </a:xfrm>
        <a:prstGeom xmlns:a="http://schemas.openxmlformats.org/drawingml/2006/main" prst="rect">
          <a:avLst/>
        </a:prstGeom>
        <a:solidFill xmlns:a="http://schemas.openxmlformats.org/drawingml/2006/main">
          <a:srgbClr val="8064A2">
            <a:lumMod val="60000"/>
            <a:lumOff val="40000"/>
            <a:alpha val="21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0.78917</cdr:x>
      <cdr:y>0.03109</cdr:y>
    </cdr:from>
    <cdr:to>
      <cdr:x>0.85925</cdr:x>
      <cdr:y>0.81693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6841602" y="151011"/>
          <a:ext cx="607582" cy="3817003"/>
        </a:xfrm>
        <a:prstGeom xmlns:a="http://schemas.openxmlformats.org/drawingml/2006/main" prst="rect">
          <a:avLst/>
        </a:prstGeom>
        <a:solidFill xmlns:a="http://schemas.openxmlformats.org/drawingml/2006/main">
          <a:srgbClr val="8064A2">
            <a:lumMod val="60000"/>
            <a:lumOff val="40000"/>
            <a:alpha val="21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0.33764</cdr:x>
      <cdr:y>0.11245</cdr:y>
    </cdr:from>
    <cdr:to>
      <cdr:x>0.64321</cdr:x>
      <cdr:y>0.15663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927100" y="546205"/>
          <a:ext cx="2649152" cy="2145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dirty="0"/>
            <a:t>Shaded areas</a:t>
          </a:r>
          <a:r>
            <a:rPr lang="en-US" sz="1200" baseline="0" dirty="0"/>
            <a:t> are NBER recessions</a:t>
          </a:r>
          <a:endParaRPr lang="en-US" sz="1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0.2948</cdr:x>
      <cdr:y>0.03427</cdr:y>
    </cdr:from>
    <cdr:to>
      <cdr:x>0.34529</cdr:x>
      <cdr:y>0.81693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555758" y="166457"/>
          <a:ext cx="437687" cy="380155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>
            <a:lumMod val="60000"/>
            <a:lumOff val="40000"/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0.61019</cdr:x>
      <cdr:y>0.03109</cdr:y>
    </cdr:from>
    <cdr:to>
      <cdr:x>0.65022</cdr:x>
      <cdr:y>0.81693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5289959" y="151011"/>
          <a:ext cx="347050" cy="3817003"/>
        </a:xfrm>
        <a:prstGeom xmlns:a="http://schemas.openxmlformats.org/drawingml/2006/main" prst="rect">
          <a:avLst/>
        </a:prstGeom>
        <a:solidFill xmlns:a="http://schemas.openxmlformats.org/drawingml/2006/main">
          <a:srgbClr val="8064A2">
            <a:lumMod val="60000"/>
            <a:lumOff val="40000"/>
            <a:alpha val="21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0.78917</cdr:x>
      <cdr:y>0.03109</cdr:y>
    </cdr:from>
    <cdr:to>
      <cdr:x>0.85925</cdr:x>
      <cdr:y>0.81693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6841602" y="151011"/>
          <a:ext cx="607582" cy="3817003"/>
        </a:xfrm>
        <a:prstGeom xmlns:a="http://schemas.openxmlformats.org/drawingml/2006/main" prst="rect">
          <a:avLst/>
        </a:prstGeom>
        <a:solidFill xmlns:a="http://schemas.openxmlformats.org/drawingml/2006/main">
          <a:srgbClr val="8064A2">
            <a:lumMod val="60000"/>
            <a:lumOff val="40000"/>
            <a:alpha val="21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0.33764</cdr:x>
      <cdr:y>0.11245</cdr:y>
    </cdr:from>
    <cdr:to>
      <cdr:x>0.64321</cdr:x>
      <cdr:y>0.15663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927100" y="546205"/>
          <a:ext cx="2649152" cy="2145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dirty="0"/>
            <a:t>Shaded areas</a:t>
          </a:r>
          <a:r>
            <a:rPr lang="en-US" sz="1200" baseline="0" dirty="0"/>
            <a:t> are NBER recessions</a:t>
          </a:r>
          <a:endParaRPr lang="en-US" sz="1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0.30991</cdr:x>
      <cdr:y>0.03427</cdr:y>
    </cdr:from>
    <cdr:to>
      <cdr:x>0.34529</cdr:x>
      <cdr:y>0.81693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686682" y="166450"/>
          <a:ext cx="306722" cy="3801542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>
            <a:lumMod val="60000"/>
            <a:lumOff val="40000"/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0.61019</cdr:x>
      <cdr:y>0.03109</cdr:y>
    </cdr:from>
    <cdr:to>
      <cdr:x>0.64158</cdr:x>
      <cdr:y>0.81693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5289959" y="151002"/>
          <a:ext cx="272132" cy="3816990"/>
        </a:xfrm>
        <a:prstGeom xmlns:a="http://schemas.openxmlformats.org/drawingml/2006/main" prst="rect">
          <a:avLst/>
        </a:prstGeom>
        <a:solidFill xmlns:a="http://schemas.openxmlformats.org/drawingml/2006/main">
          <a:srgbClr val="8064A2">
            <a:lumMod val="60000"/>
            <a:lumOff val="40000"/>
            <a:alpha val="21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0.78917</cdr:x>
      <cdr:y>0.03109</cdr:y>
    </cdr:from>
    <cdr:to>
      <cdr:x>0.84782</cdr:x>
      <cdr:y>0.81693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6841602" y="151002"/>
          <a:ext cx="508458" cy="3816990"/>
        </a:xfrm>
        <a:prstGeom xmlns:a="http://schemas.openxmlformats.org/drawingml/2006/main" prst="rect">
          <a:avLst/>
        </a:prstGeom>
        <a:solidFill xmlns:a="http://schemas.openxmlformats.org/drawingml/2006/main">
          <a:srgbClr val="8064A2">
            <a:lumMod val="60000"/>
            <a:lumOff val="40000"/>
            <a:alpha val="21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0.30991</cdr:x>
      <cdr:y>0.03427</cdr:y>
    </cdr:from>
    <cdr:to>
      <cdr:x>0.34529</cdr:x>
      <cdr:y>0.81693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686682" y="166450"/>
          <a:ext cx="306722" cy="3801542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>
            <a:lumMod val="60000"/>
            <a:lumOff val="40000"/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0.61019</cdr:x>
      <cdr:y>0.03109</cdr:y>
    </cdr:from>
    <cdr:to>
      <cdr:x>0.64158</cdr:x>
      <cdr:y>0.81693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5289959" y="151002"/>
          <a:ext cx="272132" cy="3816990"/>
        </a:xfrm>
        <a:prstGeom xmlns:a="http://schemas.openxmlformats.org/drawingml/2006/main" prst="rect">
          <a:avLst/>
        </a:prstGeom>
        <a:solidFill xmlns:a="http://schemas.openxmlformats.org/drawingml/2006/main">
          <a:srgbClr val="8064A2">
            <a:lumMod val="60000"/>
            <a:lumOff val="40000"/>
            <a:alpha val="21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0.78917</cdr:x>
      <cdr:y>0.03109</cdr:y>
    </cdr:from>
    <cdr:to>
      <cdr:x>0.84782</cdr:x>
      <cdr:y>0.81693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6841602" y="151002"/>
          <a:ext cx="508458" cy="3816990"/>
        </a:xfrm>
        <a:prstGeom xmlns:a="http://schemas.openxmlformats.org/drawingml/2006/main" prst="rect">
          <a:avLst/>
        </a:prstGeom>
        <a:solidFill xmlns:a="http://schemas.openxmlformats.org/drawingml/2006/main">
          <a:srgbClr val="8064A2">
            <a:lumMod val="60000"/>
            <a:lumOff val="40000"/>
            <a:alpha val="21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20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8543" y="4415790"/>
            <a:ext cx="5139898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194" tIns="45287" rIns="92194" bIns="45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5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509E4D9D-1755-4ED2-BD3A-0220F34A87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8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3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2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2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7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9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51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EE5F29C3-5FAB-40AF-A2F4-FADAE5038B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6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9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0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2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9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65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DF867722-7842-4C83-B0AF-C7F5C54A02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1E960D75-6EA9-4F2B-9A0D-424C1433B9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2630406C-4814-4406-92F4-CD3D311A506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FD952CCE-9085-4FFF-B162-55DDEF0036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6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FD952CCE-9085-4FFF-B162-55DDEF0036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6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FD952CCE-9085-4FFF-B162-55DDEF0036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6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FD952CCE-9085-4FFF-B162-55DDEF0036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3321"/>
            <a:ext cx="8229600" cy="1112520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6015"/>
            <a:ext cx="6400800" cy="1180465"/>
          </a:xfrm>
        </p:spPr>
        <p:txBody>
          <a:bodyPr lIns="0" tIns="0" rIns="0" bIns="0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C:\Users\Whitney\Documents\CHICAGO GSB\PPT-Large-Logo-with-Tag-Po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275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2652"/>
            <a:ext cx="8229600" cy="2717799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C:\Users\Whitney\Documents\CHICAGO GSB\PPT-Large-Logo-with-Tag-Ne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98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Ne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1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4233672"/>
            <a:ext cx="8229600" cy="22755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24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3200" b="1" kern="1200" spc="-7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60"/>
            <a:ext cx="8229600" cy="476202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528"/>
              </a:spcBef>
              <a:defRPr sz="2200">
                <a:latin typeface="Arial" pitchFamily="34" charset="0"/>
                <a:cs typeface="Arial" pitchFamily="34" charset="0"/>
              </a:defRPr>
            </a:lvl1pPr>
            <a:lvl2pPr marL="228600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574675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−"/>
              <a:defRPr sz="2200">
                <a:latin typeface="Arial" pitchFamily="34" charset="0"/>
                <a:cs typeface="Arial" pitchFamily="34" charset="0"/>
              </a:defRPr>
            </a:lvl3pPr>
            <a:lvl4pPr marL="9715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13144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4646" y="6246909"/>
            <a:ext cx="45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fld id="{89EBB1C7-E6E0-4D7C-8E78-E1FD5EC48DF5}" type="slidenum">
              <a:rPr lang="en-US" smtClean="0"/>
              <a:pPr algn="ctr"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14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  <p:sldLayoutId id="2147483672" r:id="rId3"/>
    <p:sldLayoutId id="2147483688" r:id="rId4"/>
    <p:sldLayoutId id="2147483673" r:id="rId5"/>
    <p:sldLayoutId id="2147483691" r:id="rId6"/>
    <p:sldLayoutId id="2147483661" r:id="rId7"/>
    <p:sldLayoutId id="2147483655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8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42001: Competitive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Thomas </a:t>
            </a:r>
            <a:r>
              <a:rPr lang="en-US" b="1" dirty="0" smtClean="0"/>
              <a:t>Wollmann</a:t>
            </a:r>
          </a:p>
          <a:p>
            <a:pPr eaLnBrk="1" hangingPunct="1"/>
            <a:r>
              <a:rPr lang="en-US" i="1" dirty="0" smtClean="0"/>
              <a:t>Associate Professor, Microeconomics</a:t>
            </a:r>
            <a:endParaRPr lang="en-US" i="1" dirty="0"/>
          </a:p>
          <a:p>
            <a:pPr eaLnBrk="1" hangingPunct="1"/>
            <a:r>
              <a:rPr lang="en-US" sz="2000" dirty="0"/>
              <a:t>thomas.wollmann@chicagobooth.edu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0588" y="0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Copyright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2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Participation [</a:t>
            </a:r>
            <a:r>
              <a:rPr lang="en-US" dirty="0" smtClean="0"/>
              <a:t>3/3]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In-person attendees, remember </a:t>
            </a:r>
            <a:r>
              <a:rPr lang="en-US" dirty="0"/>
              <a:t>your name </a:t>
            </a:r>
            <a:r>
              <a:rPr lang="en-US" dirty="0" smtClean="0"/>
              <a:t>card! </a:t>
            </a:r>
            <a:endParaRPr lang="en-US" dirty="0"/>
          </a:p>
          <a:p>
            <a:pPr lvl="1" eaLnBrk="1" hangingPunct="1"/>
            <a:r>
              <a:rPr lang="en-US" dirty="0"/>
              <a:t>I’m pretty good with names but </a:t>
            </a:r>
            <a:r>
              <a:rPr lang="en-US" dirty="0" smtClean="0"/>
              <a:t>~200 </a:t>
            </a:r>
            <a:r>
              <a:rPr lang="en-US" dirty="0"/>
              <a:t>take a few weeks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No outside sources (except for personal experiences)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I will randomly </a:t>
            </a:r>
            <a:r>
              <a:rPr lang="en-US" i="1" dirty="0"/>
              <a:t>try to</a:t>
            </a:r>
            <a:r>
              <a:rPr lang="en-US" dirty="0"/>
              <a:t> cold call after first week</a:t>
            </a:r>
          </a:p>
          <a:p>
            <a:pPr lvl="1" eaLnBrk="1" hangingPunct="1"/>
            <a:r>
              <a:rPr lang="en-US" dirty="0"/>
              <a:t>If you absolutely do not want to participate for the day, </a:t>
            </a:r>
            <a:r>
              <a:rPr lang="en-US" dirty="0" smtClean="0"/>
              <a:t>let </a:t>
            </a:r>
            <a:r>
              <a:rPr lang="en-US" dirty="0"/>
              <a:t>me </a:t>
            </a:r>
            <a:r>
              <a:rPr lang="en-US" dirty="0" smtClean="0"/>
              <a:t>know a head of time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attendance notes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Hopefully it approximates in-person experience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In-person guidelines apply</a:t>
            </a:r>
          </a:p>
          <a:p>
            <a:pPr lvl="1" eaLnBrk="1" hangingPunct="1"/>
            <a:r>
              <a:rPr lang="en-US" dirty="0" smtClean="0"/>
              <a:t>Examples</a:t>
            </a:r>
          </a:p>
          <a:p>
            <a:pPr lvl="2" eaLnBrk="1" hangingPunct="1"/>
            <a:r>
              <a:rPr lang="en-US" dirty="0" smtClean="0"/>
              <a:t>Rely mostly on Zoom’s “Raise Hand” feature</a:t>
            </a:r>
          </a:p>
          <a:p>
            <a:pPr lvl="2" eaLnBrk="1" hangingPunct="1"/>
            <a:r>
              <a:rPr lang="en-US" dirty="0" smtClean="0"/>
              <a:t>If you have lecture material question, you’re hands up, and I move on, unmute/interrupt me</a:t>
            </a:r>
          </a:p>
          <a:p>
            <a:pPr lvl="2" eaLnBrk="1" hangingPunct="1"/>
            <a:r>
              <a:rPr lang="en-US" dirty="0" smtClean="0"/>
              <a:t>Come/go as you please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No need for a name card, though</a:t>
            </a:r>
          </a:p>
          <a:p>
            <a:pPr lvl="1" eaLnBrk="1" hangingPunct="1"/>
            <a:r>
              <a:rPr lang="en-US" dirty="0" smtClean="0"/>
              <a:t>Keep video on and audio muted but ready if you’re “present”</a:t>
            </a:r>
          </a:p>
          <a:p>
            <a:pPr lvl="1" eaLnBrk="1" hangingPunct="1"/>
            <a:r>
              <a:rPr lang="en-US" dirty="0" smtClean="0"/>
              <a:t>Limit chat to serious logistics issues (e.g., accidental muting)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Honor code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As </a:t>
            </a:r>
            <a:r>
              <a:rPr lang="en-US" dirty="0"/>
              <a:t>a reminder</a:t>
            </a:r>
            <a:r>
              <a:rPr lang="en-US" dirty="0" smtClean="0"/>
              <a:t>…</a:t>
            </a:r>
            <a:endParaRPr lang="en-US" dirty="0"/>
          </a:p>
          <a:p>
            <a:pPr lvl="1" eaLnBrk="1" hangingPunct="1"/>
            <a:r>
              <a:rPr lang="en-US" dirty="0"/>
              <a:t>Do not solicit or receive materials from past students</a:t>
            </a:r>
          </a:p>
          <a:p>
            <a:pPr lvl="1" eaLnBrk="1" hangingPunct="1"/>
            <a:r>
              <a:rPr lang="en-US" i="1" dirty="0"/>
              <a:t>Do not discuss exam cases with anyone</a:t>
            </a:r>
          </a:p>
          <a:p>
            <a:pPr lvl="1" eaLnBrk="1" hangingPunct="1"/>
            <a:r>
              <a:rPr lang="en-US" dirty="0"/>
              <a:t>Do not do anything else that is obviously dishonest / duplicitous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Questions?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introductions…</a:t>
            </a:r>
          </a:p>
        </p:txBody>
      </p:sp>
    </p:spTree>
    <p:extLst>
      <p:ext uri="{BB962C8B-B14F-4D97-AF65-F5344CB8AC3E}">
        <p14:creationId xmlns:p14="http://schemas.microsoft.com/office/powerpoint/2010/main" val="20469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 and methods</a:t>
            </a:r>
          </a:p>
        </p:txBody>
      </p:sp>
    </p:spTree>
    <p:extLst>
      <p:ext uri="{BB962C8B-B14F-4D97-AF65-F5344CB8AC3E}">
        <p14:creationId xmlns:p14="http://schemas.microsoft.com/office/powerpoint/2010/main" val="15456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02308"/>
            <a:ext cx="8229600" cy="4567532"/>
          </a:xfrm>
        </p:spPr>
        <p:txBody>
          <a:bodyPr/>
          <a:lstStyle/>
          <a:p>
            <a:pPr lvl="1" eaLnBrk="1" hangingPunct="1"/>
            <a:r>
              <a:rPr lang="en-US" dirty="0"/>
              <a:t>What is competitive strategy?</a:t>
            </a:r>
          </a:p>
          <a:p>
            <a:pPr lvl="1" eaLnBrk="1" hangingPunct="1"/>
            <a:r>
              <a:rPr lang="en-US" dirty="0" smtClean="0"/>
              <a:t>Why use an </a:t>
            </a:r>
            <a:r>
              <a:rPr lang="en-US" i="1" dirty="0" smtClean="0"/>
              <a:t>economic</a:t>
            </a:r>
            <a:r>
              <a:rPr lang="en-US" dirty="0" smtClean="0"/>
              <a:t> </a:t>
            </a:r>
            <a:r>
              <a:rPr lang="en-US" dirty="0"/>
              <a:t>approach?</a:t>
            </a:r>
          </a:p>
          <a:p>
            <a:pPr lvl="1" eaLnBrk="1" hangingPunct="1"/>
            <a:r>
              <a:rPr lang="en-US" dirty="0" smtClean="0"/>
              <a:t>What topics do we cover?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Competitive </a:t>
            </a:r>
            <a:r>
              <a:rPr lang="en-US" dirty="0"/>
              <a:t>strategy as constrained optimization</a:t>
            </a:r>
          </a:p>
          <a:p>
            <a:pPr lvl="1" eaLnBrk="1" hangingPunct="1"/>
            <a:r>
              <a:rPr lang="en-US" dirty="0" smtClean="0"/>
              <a:t>Dire consequences of equilibrium</a:t>
            </a:r>
            <a:endParaRPr lang="en-US" dirty="0"/>
          </a:p>
          <a:p>
            <a:pPr lvl="1" eaLnBrk="1" hangingPunct="1"/>
            <a:r>
              <a:rPr lang="en-US" dirty="0" smtClean="0"/>
              <a:t>What to do about it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-Break-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Case – </a:t>
            </a:r>
            <a:r>
              <a:rPr lang="en-US" u="sng" dirty="0" err="1"/>
              <a:t>Moneyball</a:t>
            </a:r>
            <a:r>
              <a:rPr 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Re: Industrial organization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19200"/>
            <a:ext cx="8229600" cy="4554280"/>
          </a:xfrm>
        </p:spPr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/>
              <a:t>IO = microeconomics of firm behavior (see, e.g., </a:t>
            </a:r>
            <a:r>
              <a:rPr lang="en-US" dirty="0" smtClean="0"/>
              <a:t>Cabral [2000])</a:t>
            </a:r>
            <a:endParaRPr lang="en-US" dirty="0"/>
          </a:p>
          <a:p>
            <a:pPr lvl="1" eaLnBrk="1" hangingPunct="1"/>
            <a:r>
              <a:rPr lang="en-US" dirty="0" smtClean="0"/>
              <a:t>Competitive </a:t>
            </a:r>
            <a:r>
              <a:rPr lang="en-US" dirty="0"/>
              <a:t>strategy = IO turned upside down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Regulation, antitrust = suppressing profits (e.g</a:t>
            </a:r>
            <a:r>
              <a:rPr lang="en-US" dirty="0"/>
              <a:t>. </a:t>
            </a:r>
            <a:r>
              <a:rPr lang="en-US" dirty="0" smtClean="0"/>
              <a:t>re: price effects)</a:t>
            </a:r>
            <a:endParaRPr lang="en-US" dirty="0"/>
          </a:p>
          <a:p>
            <a:pPr lvl="1" eaLnBrk="1" hangingPunct="1"/>
            <a:r>
              <a:rPr lang="en-US" dirty="0"/>
              <a:t>This </a:t>
            </a:r>
            <a:r>
              <a:rPr lang="en-US" dirty="0" smtClean="0"/>
              <a:t>course = </a:t>
            </a:r>
            <a:r>
              <a:rPr lang="en-US" dirty="0"/>
              <a:t>figuring out how to juice them</a:t>
            </a:r>
          </a:p>
          <a:p>
            <a:pPr lvl="1" eaLnBrk="1" hangingPunct="1"/>
            <a:r>
              <a:rPr lang="en-US" i="1" dirty="0" smtClean="0"/>
              <a:t>Note: I </a:t>
            </a:r>
            <a:r>
              <a:rPr lang="en-US" i="1" dirty="0"/>
              <a:t>reserve right to tell regulators how to outsmart </a:t>
            </a:r>
            <a:r>
              <a:rPr lang="en-US" i="1" dirty="0" smtClean="0"/>
              <a:t>you</a:t>
            </a:r>
          </a:p>
          <a:p>
            <a:pPr lvl="2" eaLnBrk="1" hangingPunct="1"/>
            <a:endParaRPr lang="en-US" i="1" dirty="0"/>
          </a:p>
          <a:p>
            <a:pPr lvl="1" eaLnBrk="1" hangingPunct="1"/>
            <a:r>
              <a:rPr lang="en-US" dirty="0" smtClean="0"/>
              <a:t>Most/all topics are not business-specific—the basic issues should be broadly applicable, e.g. investment, competition, cooperation, positioning (more on this, too, in a few slides)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economic way of thinking (</a:t>
            </a:r>
            <a:r>
              <a:rPr lang="en-US" dirty="0" smtClean="0"/>
              <a:t>1/3)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Trivia</a:t>
            </a: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en-US" dirty="0" smtClean="0"/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faculty of what university have most 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en-US" dirty="0"/>
              <a:t>contributed to the field of economics 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en-US" dirty="0"/>
              <a:t>(and its </a:t>
            </a:r>
            <a:r>
              <a:rPr lang="en-US" dirty="0" smtClean="0"/>
              <a:t>tremendous </a:t>
            </a:r>
            <a:r>
              <a:rPr lang="en-US" dirty="0"/>
              <a:t>subsequent success)?</a:t>
            </a:r>
          </a:p>
        </p:txBody>
      </p:sp>
    </p:spTree>
    <p:extLst>
      <p:ext uri="{BB962C8B-B14F-4D97-AF65-F5344CB8AC3E}">
        <p14:creationId xmlns:p14="http://schemas.microsoft.com/office/powerpoint/2010/main" val="16661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economic way of thinking (</a:t>
            </a:r>
            <a:r>
              <a:rPr lang="en-US" dirty="0" smtClean="0"/>
              <a:t>2/3)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dirty="0"/>
              <a:t>If no one told you, </a:t>
            </a:r>
            <a:r>
              <a:rPr lang="en-US" dirty="0" smtClean="0"/>
              <a:t>modern economics </a:t>
            </a:r>
            <a:r>
              <a:rPr lang="en-US" dirty="0"/>
              <a:t>was born here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Economics is a </a:t>
            </a:r>
            <a:r>
              <a:rPr lang="en-US" dirty="0" smtClean="0"/>
              <a:t>method—not a </a:t>
            </a:r>
            <a:r>
              <a:rPr lang="en-US" dirty="0"/>
              <a:t>subject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Three building blocks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/>
              <a:t>Individuals exhibit maximizing behavior</a:t>
            </a:r>
          </a:p>
          <a:p>
            <a:pPr marL="228600" lvl="2" indent="0" eaLnBrk="1" hangingPunct="1">
              <a:spcBef>
                <a:spcPts val="0"/>
              </a:spcBef>
              <a:buNone/>
            </a:pPr>
            <a:r>
              <a:rPr lang="en-US" i="1" dirty="0"/>
              <a:t>    (weaker condition: they respond to incentives)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Preferences are stable 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Markets that tend towards equilibrium exist </a:t>
            </a: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i="1" dirty="0"/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These parsimonious and clear assumptions create a powerful, cohesive framework for understanding human behavior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We will apply these unflinchingly and unapologetically</a:t>
            </a:r>
          </a:p>
        </p:txBody>
      </p:sp>
    </p:spTree>
    <p:extLst>
      <p:ext uri="{BB962C8B-B14F-4D97-AF65-F5344CB8AC3E}">
        <p14:creationId xmlns:p14="http://schemas.microsoft.com/office/powerpoint/2010/main" val="24085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economic way of thinking (</a:t>
            </a:r>
            <a:r>
              <a:rPr lang="en-US" dirty="0" smtClean="0"/>
              <a:t>3/3)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I </a:t>
            </a:r>
            <a:r>
              <a:rPr lang="en-US" dirty="0"/>
              <a:t>am biased—but it </a:t>
            </a:r>
            <a:r>
              <a:rPr lang="en-US" dirty="0" smtClean="0"/>
              <a:t>has probably </a:t>
            </a:r>
            <a:r>
              <a:rPr lang="en-US" dirty="0"/>
              <a:t>been objectively, disproportionally successful among </a:t>
            </a:r>
            <a:r>
              <a:rPr lang="en-US" dirty="0" smtClean="0"/>
              <a:t>disciplines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i="1" dirty="0" smtClean="0"/>
              <a:t>Basic exercise: describe </a:t>
            </a:r>
            <a:r>
              <a:rPr lang="en-US" i="1" dirty="0"/>
              <a:t>→ predict →  </a:t>
            </a:r>
            <a:r>
              <a:rPr lang="en-US" i="1" dirty="0">
                <a:sym typeface="Symbol"/>
              </a:rPr>
              <a:t>prescribe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Assumptions strongly hold in practice, e.g. market efficiency</a:t>
            </a:r>
          </a:p>
          <a:p>
            <a:pPr lvl="2" eaLnBrk="1" hangingPunct="1"/>
            <a:r>
              <a:rPr lang="en-US" dirty="0"/>
              <a:t>Example: Walmart’s supply </a:t>
            </a:r>
            <a:r>
              <a:rPr lang="en-US" dirty="0" smtClean="0"/>
              <a:t>chain</a:t>
            </a:r>
          </a:p>
          <a:p>
            <a:pPr lvl="2" eaLnBrk="1" hangingPunct="1"/>
            <a:r>
              <a:rPr lang="en-US" dirty="0" smtClean="0"/>
              <a:t>Example: Soviet shortages </a:t>
            </a:r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Course material split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52451"/>
            <a:ext cx="8229600" cy="4521028"/>
          </a:xfrm>
        </p:spPr>
        <p:txBody>
          <a:bodyPr/>
          <a:lstStyle/>
          <a:p>
            <a:pPr lvl="1" eaLnBrk="1" hangingPunct="1"/>
            <a:r>
              <a:rPr lang="en-US" dirty="0" smtClean="0"/>
              <a:t>A </a:t>
            </a:r>
            <a:r>
              <a:rPr lang="en-US" i="1" dirty="0"/>
              <a:t>price theoretic</a:t>
            </a:r>
            <a:r>
              <a:rPr lang="en-US" dirty="0"/>
              <a:t> view of managerial decision-making</a:t>
            </a:r>
          </a:p>
          <a:p>
            <a:pPr lvl="2" eaLnBrk="1" hangingPunct="1"/>
            <a:r>
              <a:rPr lang="en-US" dirty="0"/>
              <a:t>Take others’ actions as fixed to simplify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i="1" dirty="0"/>
              <a:t>game theoretic </a:t>
            </a:r>
            <a:r>
              <a:rPr lang="en-US" dirty="0"/>
              <a:t>view of managerial decision-making</a:t>
            </a:r>
          </a:p>
          <a:p>
            <a:pPr lvl="2" eaLnBrk="1" hangingPunct="1"/>
            <a:r>
              <a:rPr lang="en-US" dirty="0"/>
              <a:t>Others’ payoffs </a:t>
            </a:r>
            <a:r>
              <a:rPr lang="en-US" dirty="0" smtClean="0"/>
              <a:t>*explicitly* depend </a:t>
            </a:r>
            <a:r>
              <a:rPr lang="en-US" dirty="0"/>
              <a:t>on my actions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smtClean="0"/>
              <a:t>To fix ideas, read these over, figure out which is which (?)</a:t>
            </a:r>
            <a:endParaRPr lang="en-US" i="1" dirty="0"/>
          </a:p>
          <a:p>
            <a:pPr lvl="2" eaLnBrk="1" hangingPunct="1"/>
            <a:r>
              <a:rPr lang="en-US" dirty="0" smtClean="0"/>
              <a:t>Suppose its 1980. How should GM reposition its offerings in response to nascent Japanese competition?</a:t>
            </a:r>
          </a:p>
          <a:p>
            <a:pPr lvl="2" eaLnBrk="1" hangingPunct="1"/>
            <a:r>
              <a:rPr lang="en-US" dirty="0" smtClean="0"/>
              <a:t>Suppose its 2012. Should Uber enter Ft. Myers especially early, since doing so might forestall or delay Lyft’s entry?</a:t>
            </a:r>
          </a:p>
          <a:p>
            <a:pPr lvl="1" eaLnBrk="1" hangingPunct="1"/>
            <a:endParaRPr lang="en-US" dirty="0"/>
          </a:p>
          <a:p>
            <a:pPr marL="0" lvl="1" indent="0" eaLnBrk="1" hangingPunct="1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828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Course </a:t>
            </a:r>
            <a:r>
              <a:rPr lang="en-US" dirty="0" smtClean="0"/>
              <a:t>layout (1/2)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80882"/>
            <a:ext cx="8229600" cy="4592598"/>
          </a:xfrm>
        </p:spPr>
        <p:txBody>
          <a:bodyPr/>
          <a:lstStyle/>
          <a:p>
            <a:pPr lvl="1" eaLnBrk="1" hangingPunct="1"/>
            <a:r>
              <a:rPr lang="en-US" dirty="0"/>
              <a:t>Price theory for managers (weeks </a:t>
            </a:r>
            <a:r>
              <a:rPr lang="en-US" dirty="0" smtClean="0"/>
              <a:t>1-4)</a:t>
            </a:r>
            <a:endParaRPr lang="en-US" dirty="0"/>
          </a:p>
          <a:p>
            <a:pPr lvl="2" eaLnBrk="1" hangingPunct="1"/>
            <a:r>
              <a:rPr lang="en-US" dirty="0" smtClean="0"/>
              <a:t>Profits in equilibrium (1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 smtClean="0"/>
              <a:t>Across-industry analysis, “Five Forces” </a:t>
            </a:r>
            <a:r>
              <a:rPr lang="en-US" dirty="0"/>
              <a:t>(2) </a:t>
            </a:r>
          </a:p>
          <a:p>
            <a:pPr lvl="2" eaLnBrk="1" hangingPunct="1"/>
            <a:r>
              <a:rPr lang="en-US" dirty="0" smtClean="0"/>
              <a:t>Within-industry analysis, “Competitive advantage” </a:t>
            </a:r>
            <a:r>
              <a:rPr lang="en-US" dirty="0"/>
              <a:t>(3) </a:t>
            </a:r>
          </a:p>
          <a:p>
            <a:pPr lvl="2" eaLnBrk="1" hangingPunct="1"/>
            <a:r>
              <a:rPr lang="en-US" dirty="0" smtClean="0"/>
              <a:t>Vertical integration </a:t>
            </a:r>
            <a:r>
              <a:rPr lang="en-US" dirty="0"/>
              <a:t>and </a:t>
            </a:r>
            <a:r>
              <a:rPr lang="en-US" dirty="0" smtClean="0"/>
              <a:t>firm boundaries (4)</a:t>
            </a:r>
            <a:endParaRPr lang="en-US" dirty="0"/>
          </a:p>
          <a:p>
            <a:pPr lvl="1" eaLnBrk="1" hangingPunct="1"/>
            <a:r>
              <a:rPr lang="en-US" dirty="0"/>
              <a:t>Game </a:t>
            </a:r>
            <a:r>
              <a:rPr lang="en-US" dirty="0" smtClean="0"/>
              <a:t>theory </a:t>
            </a:r>
            <a:r>
              <a:rPr lang="en-US" dirty="0"/>
              <a:t>for </a:t>
            </a:r>
            <a:r>
              <a:rPr lang="en-US" dirty="0" smtClean="0"/>
              <a:t>managers </a:t>
            </a:r>
            <a:r>
              <a:rPr lang="en-US" dirty="0"/>
              <a:t>(weeks </a:t>
            </a:r>
            <a:r>
              <a:rPr lang="en-US" dirty="0" smtClean="0"/>
              <a:t>5-9)</a:t>
            </a:r>
            <a:endParaRPr lang="en-US" dirty="0"/>
          </a:p>
          <a:p>
            <a:pPr lvl="2" eaLnBrk="1" hangingPunct="1"/>
            <a:r>
              <a:rPr lang="en-US" dirty="0"/>
              <a:t>Midterm; Tuna </a:t>
            </a:r>
            <a:r>
              <a:rPr lang="en-US" dirty="0" smtClean="0"/>
              <a:t>Game; Nash* (5)</a:t>
            </a:r>
            <a:endParaRPr lang="en-US" i="1" dirty="0"/>
          </a:p>
          <a:p>
            <a:pPr lvl="2" eaLnBrk="1" hangingPunct="1"/>
            <a:r>
              <a:rPr lang="en-US" dirty="0"/>
              <a:t>Dynamic </a:t>
            </a:r>
            <a:r>
              <a:rPr lang="en-US" dirty="0" smtClean="0"/>
              <a:t>pricing (6) </a:t>
            </a:r>
            <a:endParaRPr lang="en-US" dirty="0"/>
          </a:p>
          <a:p>
            <a:pPr lvl="2" eaLnBrk="1" hangingPunct="1"/>
            <a:r>
              <a:rPr lang="en-US" dirty="0"/>
              <a:t>Entry/exit </a:t>
            </a:r>
            <a:r>
              <a:rPr lang="en-US" dirty="0" smtClean="0"/>
              <a:t>deterrence (7)</a:t>
            </a:r>
            <a:endParaRPr lang="en-US" dirty="0"/>
          </a:p>
          <a:p>
            <a:pPr lvl="2" eaLnBrk="1" hangingPunct="1"/>
            <a:r>
              <a:rPr lang="en-US" dirty="0"/>
              <a:t>Network </a:t>
            </a:r>
            <a:r>
              <a:rPr lang="en-US" dirty="0" smtClean="0"/>
              <a:t>effects* (8) </a:t>
            </a:r>
            <a:endParaRPr lang="en-US" dirty="0"/>
          </a:p>
          <a:p>
            <a:pPr lvl="2" eaLnBrk="1" hangingPunct="1"/>
            <a:r>
              <a:rPr lang="en-US" dirty="0"/>
              <a:t>Platform competition </a:t>
            </a:r>
            <a:r>
              <a:rPr lang="en-US" dirty="0" smtClean="0"/>
              <a:t>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Course layout (2/2) 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08365"/>
            <a:ext cx="8229600" cy="4926676"/>
          </a:xfrm>
        </p:spPr>
        <p:txBody>
          <a:bodyPr/>
          <a:lstStyle/>
          <a:p>
            <a:pPr lvl="1" eaLnBrk="1" hangingPunct="1"/>
            <a:r>
              <a:rPr lang="en-US" dirty="0" smtClean="0"/>
              <a:t>Why are some industries and/or firms so profitable? 		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How do strategic decisions fit together?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When should the firm “buy or build”, e.g. fast “last mile” delivery?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How do we deter entrants? Not disturb large incumbents?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How do we cooperate with rivals and avoid jail, e.g. fare codes? 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Why are so many recent “unicorn” startups exploiting network effects? How can we solve the chicken-and-egg problem?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4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Course style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46908"/>
            <a:ext cx="8229600" cy="4781751"/>
          </a:xfrm>
        </p:spPr>
        <p:txBody>
          <a:bodyPr/>
          <a:lstStyle/>
          <a:p>
            <a:pPr lvl="1" eaLnBrk="1" hangingPunct="1"/>
            <a:r>
              <a:rPr lang="en-US" dirty="0" smtClean="0"/>
              <a:t>Intuition, not algebra</a:t>
            </a:r>
            <a:endParaRPr lang="en-US" dirty="0"/>
          </a:p>
          <a:p>
            <a:pPr lvl="1" eaLnBrk="1" hangingPunct="1"/>
            <a:r>
              <a:rPr lang="en-US" i="1" dirty="0" smtClean="0"/>
              <a:t>Note that this </a:t>
            </a:r>
            <a:r>
              <a:rPr lang="en-US" i="1" dirty="0"/>
              <a:t>does not make it any easier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Layman’s </a:t>
            </a:r>
            <a:r>
              <a:rPr lang="en-US" dirty="0"/>
              <a:t>terms—not jargon </a:t>
            </a:r>
          </a:p>
          <a:p>
            <a:pPr lvl="2" eaLnBrk="1" hangingPunct="1"/>
            <a:r>
              <a:rPr lang="en-US" dirty="0"/>
              <a:t>Explain it to a boss</a:t>
            </a:r>
          </a:p>
          <a:p>
            <a:pPr lvl="2" eaLnBrk="1" hangingPunct="1"/>
            <a:r>
              <a:rPr lang="en-US" dirty="0"/>
              <a:t>Argue with a colleague</a:t>
            </a:r>
          </a:p>
          <a:p>
            <a:pPr lvl="2" eaLnBrk="1" hangingPunct="1"/>
            <a:r>
              <a:rPr lang="en-US" dirty="0"/>
              <a:t>Sell it to a </a:t>
            </a:r>
            <a:r>
              <a:rPr lang="en-US" dirty="0" smtClean="0"/>
              <a:t>client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Boil the material down to directional effects and key tradeoffs</a:t>
            </a:r>
          </a:p>
          <a:p>
            <a:pPr lvl="1" eaLnBrk="1" hangingPunct="1"/>
            <a:r>
              <a:rPr lang="en-US" dirty="0"/>
              <a:t>Material is simple but not </a:t>
            </a:r>
            <a:r>
              <a:rPr lang="en-US" dirty="0" smtClean="0"/>
              <a:t>easy</a:t>
            </a:r>
            <a:endParaRPr lang="en-US" dirty="0"/>
          </a:p>
          <a:p>
            <a:pPr lvl="1" eaLnBrk="1" hangingPunct="1"/>
            <a:r>
              <a:rPr lang="en-US" dirty="0"/>
              <a:t>Each case is a </a:t>
            </a:r>
            <a:r>
              <a:rPr lang="en-US" dirty="0" smtClean="0"/>
              <a:t>puzzle—solving them out should </a:t>
            </a:r>
            <a:r>
              <a:rPr lang="en-US" dirty="0"/>
              <a:t>be fun</a:t>
            </a:r>
          </a:p>
          <a:p>
            <a:pPr marL="0" lvl="1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517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48128" y="409816"/>
            <a:ext cx="8398740" cy="5392419"/>
            <a:chOff x="461" y="1466"/>
            <a:chExt cx="12969" cy="6980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1228" y="3390"/>
              <a:ext cx="5643" cy="35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68"/>
                </a:cxn>
                <a:cxn ang="0">
                  <a:pos x="5643" y="3568"/>
                </a:cxn>
                <a:cxn ang="0">
                  <a:pos x="0" y="0"/>
                </a:cxn>
              </a:cxnLst>
              <a:rect l="0" t="0" r="r" b="b"/>
              <a:pathLst>
                <a:path w="5643" h="3568">
                  <a:moveTo>
                    <a:pt x="0" y="0"/>
                  </a:moveTo>
                  <a:lnTo>
                    <a:pt x="0" y="3568"/>
                  </a:lnTo>
                  <a:lnTo>
                    <a:pt x="5643" y="3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228" y="1466"/>
              <a:ext cx="10577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3371" y="1542"/>
              <a:ext cx="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endParaRPr lang="en-US" sz="1000" b="0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1228" y="3005"/>
              <a:ext cx="1" cy="4825"/>
            </a:xfrm>
            <a:prstGeom prst="line">
              <a:avLst/>
            </a:prstGeom>
            <a:noFill/>
            <a:ln w="368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1228" y="7830"/>
              <a:ext cx="9255" cy="8"/>
            </a:xfrm>
            <a:prstGeom prst="line">
              <a:avLst/>
            </a:prstGeom>
            <a:noFill/>
            <a:ln w="368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1228" y="6953"/>
              <a:ext cx="8757" cy="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1228" y="3390"/>
              <a:ext cx="7003" cy="444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035" y="3968"/>
              <a:ext cx="233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3951" y="3794"/>
              <a:ext cx="9030" cy="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buNone/>
              </a:pPr>
              <a:r>
                <a:rPr lang="en-US" sz="2000" dirty="0">
                  <a:latin typeface="Calibri" pitchFamily="34" charset="0"/>
                </a:rPr>
                <a:t>These are the benefits to </a:t>
              </a:r>
              <a:r>
                <a:rPr lang="en-US" sz="2000" dirty="0" smtClean="0">
                  <a:latin typeface="Calibri" pitchFamily="34" charset="0"/>
                </a:rPr>
                <a:t>buyers, </a:t>
              </a:r>
              <a:endParaRPr lang="en-US" sz="2000" dirty="0">
                <a:latin typeface="Calibri" pitchFamily="34" charset="0"/>
              </a:endParaRPr>
            </a:p>
            <a:p>
              <a:pPr>
                <a:buNone/>
              </a:pPr>
              <a:r>
                <a:rPr lang="en-US" sz="2000" b="0" dirty="0">
                  <a:latin typeface="Calibri" pitchFamily="34" charset="0"/>
                </a:rPr>
                <a:t>	</a:t>
              </a:r>
              <a:r>
                <a:rPr lang="en-US" sz="2000" dirty="0" smtClean="0">
                  <a:latin typeface="Calibri" pitchFamily="34" charset="0"/>
                </a:rPr>
                <a:t>i.e. </a:t>
              </a:r>
              <a:r>
                <a:rPr lang="en-US" sz="2000" b="0" dirty="0" smtClean="0">
                  <a:latin typeface="Calibri" pitchFamily="34" charset="0"/>
                </a:rPr>
                <a:t>demand for the industry’s good/services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350" y="5610"/>
              <a:ext cx="38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6350" y="5166"/>
              <a:ext cx="7080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buNone/>
              </a:pPr>
              <a:r>
                <a:rPr lang="en-US" sz="2000" dirty="0">
                  <a:latin typeface="Calibri" pitchFamily="34" charset="0"/>
                </a:rPr>
                <a:t>This </a:t>
              </a:r>
              <a:r>
                <a:rPr lang="en-US" sz="2000" dirty="0" smtClean="0">
                  <a:latin typeface="Calibri" pitchFamily="34" charset="0"/>
                </a:rPr>
                <a:t>reflects what </a:t>
              </a:r>
              <a:r>
                <a:rPr lang="en-US" sz="2000" dirty="0">
                  <a:latin typeface="Calibri" pitchFamily="34" charset="0"/>
                </a:rPr>
                <a:t>else you could do with </a:t>
              </a:r>
              <a:r>
                <a:rPr lang="en-US" sz="2000" dirty="0" smtClean="0">
                  <a:latin typeface="Calibri" pitchFamily="34" charset="0"/>
                </a:rPr>
                <a:t>the resources, i.e. the marginal cost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1908" y="5225"/>
              <a:ext cx="1461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2412" y="5341"/>
              <a:ext cx="0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endParaRPr lang="en-US" sz="1800" b="0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7218" y="8035"/>
              <a:ext cx="400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7347" y="7983"/>
              <a:ext cx="596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en-US" sz="2000" b="0" dirty="0">
                  <a:latin typeface="Calibri" pitchFamily="34" charset="0"/>
                </a:rPr>
                <a:t>Quantity Produced by the Industry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461" y="2851"/>
              <a:ext cx="42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786" y="2957"/>
              <a:ext cx="220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2000" b="0" dirty="0"/>
                <a:t>$</a:t>
              </a:r>
            </a:p>
          </p:txBody>
        </p:sp>
      </p:grpSp>
      <p:cxnSp>
        <p:nvCxnSpPr>
          <p:cNvPr id="64" name="Straight Arrow Connector 63"/>
          <p:cNvCxnSpPr/>
          <p:nvPr/>
        </p:nvCxnSpPr>
        <p:spPr bwMode="auto">
          <a:xfrm rot="5400000">
            <a:off x="5440296" y="4095589"/>
            <a:ext cx="691562" cy="3842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10800000" flipV="1">
            <a:off x="2812357" y="2643310"/>
            <a:ext cx="645458" cy="4994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218101" y="3030905"/>
            <a:ext cx="93057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None/>
            </a:pPr>
            <a:endParaRPr lang="en-US" sz="2000" i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b="0" i="1" dirty="0" smtClean="0">
                <a:latin typeface="Calibri" pitchFamily="34" charset="0"/>
              </a:rPr>
              <a:t>Potential</a:t>
            </a:r>
            <a:endParaRPr lang="en-US" sz="2000" b="0" i="1" dirty="0">
              <a:latin typeface="Calibri" pitchFamily="34" charset="0"/>
            </a:endParaRPr>
          </a:p>
          <a:p>
            <a:pPr>
              <a:buNone/>
            </a:pPr>
            <a:r>
              <a:rPr lang="en-US" sz="2000" i="1" dirty="0">
                <a:latin typeface="Calibri" pitchFamily="34" charset="0"/>
              </a:rPr>
              <a:t>Industry</a:t>
            </a:r>
          </a:p>
          <a:p>
            <a:pPr>
              <a:buNone/>
            </a:pPr>
            <a:r>
              <a:rPr lang="en-US" sz="2000" b="0" i="1" dirty="0">
                <a:latin typeface="Calibri" pitchFamily="34" charset="0"/>
              </a:rPr>
              <a:t>Earnings</a:t>
            </a:r>
          </a:p>
        </p:txBody>
      </p:sp>
    </p:spTree>
    <p:extLst>
      <p:ext uri="{BB962C8B-B14F-4D97-AF65-F5344CB8AC3E}">
        <p14:creationId xmlns:p14="http://schemas.microsoft.com/office/powerpoint/2010/main" val="37961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Shifts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48128" y="409816"/>
            <a:ext cx="8321675" cy="5392419"/>
            <a:chOff x="461" y="1466"/>
            <a:chExt cx="12850" cy="6980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1228" y="3390"/>
              <a:ext cx="5643" cy="35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68"/>
                </a:cxn>
                <a:cxn ang="0">
                  <a:pos x="5643" y="3568"/>
                </a:cxn>
                <a:cxn ang="0">
                  <a:pos x="0" y="0"/>
                </a:cxn>
              </a:cxnLst>
              <a:rect l="0" t="0" r="r" b="b"/>
              <a:pathLst>
                <a:path w="5643" h="3568">
                  <a:moveTo>
                    <a:pt x="0" y="0"/>
                  </a:moveTo>
                  <a:lnTo>
                    <a:pt x="0" y="3568"/>
                  </a:lnTo>
                  <a:lnTo>
                    <a:pt x="5643" y="3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228" y="1466"/>
              <a:ext cx="10577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3371" y="1542"/>
              <a:ext cx="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endParaRPr lang="en-US" sz="1000" b="0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1228" y="3005"/>
              <a:ext cx="1" cy="4825"/>
            </a:xfrm>
            <a:prstGeom prst="line">
              <a:avLst/>
            </a:prstGeom>
            <a:noFill/>
            <a:ln w="368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1228" y="7830"/>
              <a:ext cx="9255" cy="8"/>
            </a:xfrm>
            <a:prstGeom prst="line">
              <a:avLst/>
            </a:prstGeom>
            <a:noFill/>
            <a:ln w="368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1228" y="6953"/>
              <a:ext cx="8757" cy="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1228" y="3390"/>
              <a:ext cx="7003" cy="444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035" y="3968"/>
              <a:ext cx="233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3668" y="3887"/>
              <a:ext cx="7896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buNone/>
              </a:pPr>
              <a:r>
                <a:rPr lang="en-US" sz="2000" dirty="0" smtClean="0">
                  <a:latin typeface="Calibri" pitchFamily="34" charset="0"/>
                </a:rPr>
                <a:t>Mostly </a:t>
              </a:r>
              <a:r>
                <a:rPr lang="en-US" sz="2000" i="1" dirty="0" smtClean="0">
                  <a:latin typeface="Calibri" pitchFamily="34" charset="0"/>
                </a:rPr>
                <a:t>f(marketing)</a:t>
              </a:r>
              <a:endParaRPr lang="en-US" sz="2000" b="0" i="1" dirty="0">
                <a:latin typeface="Calibri" pitchFamily="34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350" y="5610"/>
              <a:ext cx="38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6830" y="5567"/>
              <a:ext cx="437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buNone/>
              </a:pPr>
              <a:r>
                <a:rPr lang="en-US" sz="2000" dirty="0" smtClean="0">
                  <a:latin typeface="Calibri" pitchFamily="34" charset="0"/>
                </a:rPr>
                <a:t>Mostly </a:t>
              </a:r>
              <a:r>
                <a:rPr lang="en-US" sz="2000" i="1" dirty="0" smtClean="0">
                  <a:latin typeface="Calibri" pitchFamily="34" charset="0"/>
                </a:rPr>
                <a:t>f(operations)</a:t>
              </a:r>
              <a:endParaRPr lang="en-US" sz="2000" i="1" dirty="0">
                <a:latin typeface="Calibri" pitchFamily="34" charset="0"/>
              </a:endParaRP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1908" y="5225"/>
              <a:ext cx="1461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2412" y="5341"/>
              <a:ext cx="0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endParaRPr lang="en-US" sz="1800" b="0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7218" y="8035"/>
              <a:ext cx="400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7347" y="7983"/>
              <a:ext cx="596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en-US" sz="2000" b="0" dirty="0">
                  <a:latin typeface="Calibri" pitchFamily="34" charset="0"/>
                </a:rPr>
                <a:t>Quantity Produced by the Industry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461" y="2851"/>
              <a:ext cx="42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786" y="2957"/>
              <a:ext cx="220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2000" b="0" dirty="0"/>
                <a:t>$</a:t>
              </a:r>
            </a:p>
          </p:txBody>
        </p:sp>
      </p:grpSp>
      <p:cxnSp>
        <p:nvCxnSpPr>
          <p:cNvPr id="64" name="Straight Arrow Connector 63"/>
          <p:cNvCxnSpPr/>
          <p:nvPr/>
        </p:nvCxnSpPr>
        <p:spPr bwMode="auto">
          <a:xfrm rot="5400000">
            <a:off x="5440296" y="4095589"/>
            <a:ext cx="691562" cy="3842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10800000" flipV="1">
            <a:off x="2812357" y="2643310"/>
            <a:ext cx="645458" cy="4994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218101" y="3030905"/>
            <a:ext cx="93057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None/>
            </a:pPr>
            <a:endParaRPr lang="en-US" sz="2000" i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b="0" i="1" dirty="0" smtClean="0">
                <a:latin typeface="Calibri" pitchFamily="34" charset="0"/>
              </a:rPr>
              <a:t>Potential</a:t>
            </a:r>
            <a:endParaRPr lang="en-US" sz="2000" b="0" i="1" dirty="0">
              <a:latin typeface="Calibri" pitchFamily="34" charset="0"/>
            </a:endParaRPr>
          </a:p>
          <a:p>
            <a:pPr>
              <a:buNone/>
            </a:pPr>
            <a:r>
              <a:rPr lang="en-US" sz="2000" i="1" dirty="0">
                <a:latin typeface="Calibri" pitchFamily="34" charset="0"/>
              </a:rPr>
              <a:t>Industry</a:t>
            </a:r>
          </a:p>
          <a:p>
            <a:pPr>
              <a:buNone/>
            </a:pPr>
            <a:r>
              <a:rPr lang="en-US" sz="2000" b="0" i="1" dirty="0">
                <a:latin typeface="Calibri" pitchFamily="34" charset="0"/>
              </a:rPr>
              <a:t>Earnings</a:t>
            </a:r>
          </a:p>
        </p:txBody>
      </p:sp>
    </p:spTree>
    <p:extLst>
      <p:ext uri="{BB962C8B-B14F-4D97-AF65-F5344CB8AC3E}">
        <p14:creationId xmlns:p14="http://schemas.microsoft.com/office/powerpoint/2010/main" val="8259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809"/>
            <a:ext cx="8229600" cy="4620541"/>
          </a:xfrm>
        </p:spPr>
        <p:txBody>
          <a:bodyPr/>
          <a:lstStyle/>
          <a:p>
            <a:pPr lvl="1"/>
            <a:r>
              <a:rPr lang="en-US" sz="2400" i="1" dirty="0" smtClean="0"/>
              <a:t>What should we maximize?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787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809"/>
            <a:ext cx="8229600" cy="4620541"/>
          </a:xfrm>
        </p:spPr>
        <p:txBody>
          <a:bodyPr/>
          <a:lstStyle/>
          <a:p>
            <a:pPr lvl="1"/>
            <a:r>
              <a:rPr lang="en-US" sz="2400" i="1" dirty="0" smtClean="0"/>
              <a:t>What should we maximize?</a:t>
            </a:r>
            <a:endParaRPr lang="en-US" sz="2400" i="1" dirty="0"/>
          </a:p>
          <a:p>
            <a:pPr lvl="2"/>
            <a:r>
              <a:rPr lang="en-US" sz="2400" dirty="0"/>
              <a:t>Well-being of our workforce</a:t>
            </a:r>
          </a:p>
          <a:p>
            <a:pPr lvl="2"/>
            <a:r>
              <a:rPr lang="en-US" sz="2400" dirty="0"/>
              <a:t>Health of the planet</a:t>
            </a:r>
          </a:p>
          <a:p>
            <a:pPr lvl="2"/>
            <a:r>
              <a:rPr lang="en-US" sz="2400" dirty="0"/>
              <a:t>Happiness of chickens, e.g. </a:t>
            </a:r>
            <a:r>
              <a:rPr lang="en-US" sz="2400" dirty="0" smtClean="0"/>
              <a:t>cage-free eggs</a:t>
            </a:r>
          </a:p>
        </p:txBody>
      </p:sp>
    </p:spTree>
    <p:extLst>
      <p:ext uri="{BB962C8B-B14F-4D97-AF65-F5344CB8AC3E}">
        <p14:creationId xmlns:p14="http://schemas.microsoft.com/office/powerpoint/2010/main" val="7194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76"/>
            <a:ext cx="8229600" cy="595117"/>
          </a:xfrm>
        </p:spPr>
        <p:txBody>
          <a:bodyPr/>
          <a:lstStyle/>
          <a:p>
            <a:pPr eaLnBrk="1" hangingPunct="1"/>
            <a:r>
              <a:rPr lang="en-US" dirty="0" smtClean="0"/>
              <a:t>TAs, </a:t>
            </a:r>
            <a:r>
              <a:rPr lang="en-US" dirty="0"/>
              <a:t>Office Hours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54757"/>
            <a:ext cx="8229600" cy="4618722"/>
          </a:xfrm>
        </p:spPr>
        <p:txBody>
          <a:bodyPr/>
          <a:lstStyle/>
          <a:p>
            <a:pPr lvl="1" eaLnBrk="1" hangingPunct="1">
              <a:tabLst>
                <a:tab pos="1828800" algn="l"/>
              </a:tabLst>
            </a:pPr>
            <a:r>
              <a:rPr lang="en-US" dirty="0" smtClean="0"/>
              <a:t>TAs</a:t>
            </a:r>
            <a:endParaRPr lang="en-US" dirty="0"/>
          </a:p>
          <a:p>
            <a:pPr lvl="2" eaLnBrk="1" hangingPunct="1">
              <a:tabLst>
                <a:tab pos="1828800" algn="l"/>
              </a:tabLst>
            </a:pPr>
            <a:r>
              <a:rPr lang="en-US" dirty="0" smtClean="0"/>
              <a:t>Jena Manilla (jmanilla@chicagobooth.edu)</a:t>
            </a:r>
            <a:endParaRPr lang="en-US" dirty="0"/>
          </a:p>
          <a:p>
            <a:pPr lvl="2" eaLnBrk="1" hangingPunct="1">
              <a:tabLst>
                <a:tab pos="1828800" algn="l"/>
              </a:tabLst>
            </a:pPr>
            <a:r>
              <a:rPr lang="en-US" dirty="0" smtClean="0"/>
              <a:t>Frank Montana (fmontana@chicagobooth.edu)</a:t>
            </a:r>
            <a:endParaRPr lang="en-US" dirty="0"/>
          </a:p>
          <a:p>
            <a:pPr lvl="2" eaLnBrk="1" hangingPunct="1">
              <a:tabLst>
                <a:tab pos="1828800" algn="l"/>
              </a:tabLst>
            </a:pPr>
            <a:endParaRPr lang="en-US" dirty="0"/>
          </a:p>
          <a:p>
            <a:pPr lvl="1" eaLnBrk="1" hangingPunct="1">
              <a:tabLst>
                <a:tab pos="1828800" algn="l"/>
              </a:tabLst>
            </a:pPr>
            <a:r>
              <a:rPr lang="en-US" dirty="0"/>
              <a:t>Best bet for administrative </a:t>
            </a:r>
            <a:r>
              <a:rPr lang="en-US" dirty="0" smtClean="0"/>
              <a:t>issues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dirty="0" smtClean="0"/>
              <a:t>Excellent resource for substantive questions—they know the material exceptionally well</a:t>
            </a:r>
            <a:endParaRPr lang="en-US" dirty="0"/>
          </a:p>
          <a:p>
            <a:pPr lvl="1" eaLnBrk="1" hangingPunct="1">
              <a:tabLst>
                <a:tab pos="1828800" algn="l"/>
              </a:tabLst>
            </a:pPr>
            <a:endParaRPr lang="en-US" dirty="0"/>
          </a:p>
          <a:p>
            <a:pPr lvl="1" eaLnBrk="1" hangingPunct="1">
              <a:tabLst>
                <a:tab pos="1828800" algn="l"/>
              </a:tabLst>
            </a:pPr>
            <a:r>
              <a:rPr lang="en-US" dirty="0"/>
              <a:t>I’m </a:t>
            </a:r>
            <a:r>
              <a:rPr lang="en-US" dirty="0" smtClean="0"/>
              <a:t>around all autumn quarter—and afterwards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dirty="0" smtClean="0"/>
              <a:t>Pandemic: email me anytime and we’ll talk via Zoom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dirty="0" smtClean="0"/>
              <a:t>Post-</a:t>
            </a:r>
            <a:r>
              <a:rPr lang="en-US" dirty="0" err="1" smtClean="0"/>
              <a:t>apocolypse</a:t>
            </a:r>
            <a:r>
              <a:rPr lang="en-US" dirty="0" smtClean="0"/>
              <a:t>: just drop by Office 306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809"/>
            <a:ext cx="8229600" cy="4904271"/>
          </a:xfrm>
        </p:spPr>
        <p:txBody>
          <a:bodyPr/>
          <a:lstStyle/>
          <a:p>
            <a:pPr lvl="1"/>
            <a:r>
              <a:rPr lang="en-US" sz="2400" dirty="0" smtClean="0"/>
              <a:t>What should we maximize?</a:t>
            </a:r>
            <a:endParaRPr lang="en-US" sz="2400" dirty="0"/>
          </a:p>
          <a:p>
            <a:pPr lvl="2"/>
            <a:r>
              <a:rPr lang="en-US" sz="2400" dirty="0"/>
              <a:t>Well-being of our workforce</a:t>
            </a:r>
          </a:p>
          <a:p>
            <a:pPr lvl="2"/>
            <a:r>
              <a:rPr lang="en-US" sz="2400" dirty="0"/>
              <a:t>Health of the planet</a:t>
            </a:r>
          </a:p>
          <a:p>
            <a:pPr lvl="2"/>
            <a:r>
              <a:rPr lang="en-US" sz="2400" dirty="0"/>
              <a:t>Happiness of chickens, e.g. </a:t>
            </a:r>
            <a:r>
              <a:rPr lang="en-US" sz="2400" dirty="0" smtClean="0"/>
              <a:t>cage-free eggs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 smtClean="0"/>
              <a:t>Profits, i.e. discounted net cash flows, are the firm’s obj.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Others are, in most cases, a means to an end</a:t>
            </a:r>
          </a:p>
          <a:p>
            <a:pPr lvl="2"/>
            <a:r>
              <a:rPr lang="en-US" sz="2400" dirty="0"/>
              <a:t>Example: remove advertising for cage-free </a:t>
            </a:r>
            <a:r>
              <a:rPr lang="en-US" sz="2400" dirty="0" smtClean="0"/>
              <a:t>eggs</a:t>
            </a:r>
          </a:p>
          <a:p>
            <a:pPr lvl="2"/>
            <a:r>
              <a:rPr lang="en-US" sz="2400" dirty="0" smtClean="0"/>
              <a:t>Regulation and competition constraint our options</a:t>
            </a:r>
            <a:endParaRPr lang="en-US" sz="2400" dirty="0"/>
          </a:p>
          <a:p>
            <a:pPr lvl="2"/>
            <a:r>
              <a:rPr lang="en-US" sz="2400" i="1" dirty="0"/>
              <a:t>You absolutely can question this </a:t>
            </a:r>
            <a:r>
              <a:rPr lang="en-US" sz="2400" i="1" dirty="0" smtClean="0"/>
              <a:t>presumption!</a:t>
            </a:r>
            <a:endParaRPr lang="en-US" sz="2400" i="1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7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prices, opportunity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156"/>
            <a:ext cx="8229600" cy="4554278"/>
          </a:xfrm>
        </p:spPr>
        <p:txBody>
          <a:bodyPr/>
          <a:lstStyle/>
          <a:p>
            <a:pPr lvl="1"/>
            <a:r>
              <a:rPr lang="en-US" sz="2400" dirty="0" smtClean="0"/>
              <a:t>Profits = revenues – costs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Economic costs incorporate forgone opportunities, too</a:t>
            </a:r>
            <a:r>
              <a:rPr lang="en-US" sz="2400" baseline="30000" dirty="0" smtClean="0"/>
              <a:t>1</a:t>
            </a:r>
          </a:p>
          <a:p>
            <a:pPr lvl="1"/>
            <a:endParaRPr lang="en-US" sz="2400" baseline="30000" dirty="0" smtClean="0"/>
          </a:p>
          <a:p>
            <a:pPr lvl="2"/>
            <a:r>
              <a:rPr lang="en-US" sz="2400" dirty="0" smtClean="0"/>
              <a:t>AC of </a:t>
            </a:r>
            <a:r>
              <a:rPr lang="en-US" sz="2400" dirty="0"/>
              <a:t>using a </a:t>
            </a:r>
            <a:r>
              <a:rPr lang="en-US" sz="2400" i="1" dirty="0"/>
              <a:t>machine you already own</a:t>
            </a:r>
            <a:r>
              <a:rPr lang="en-US" sz="2400" i="1" dirty="0" smtClean="0"/>
              <a:t>?</a:t>
            </a:r>
          </a:p>
          <a:p>
            <a:pPr lvl="2"/>
            <a:r>
              <a:rPr lang="en-US" sz="2400" dirty="0" smtClean="0"/>
              <a:t>EC of </a:t>
            </a:r>
            <a:r>
              <a:rPr lang="en-US" sz="2400" dirty="0"/>
              <a:t>using a </a:t>
            </a:r>
            <a:r>
              <a:rPr lang="en-US" sz="2400" i="1" dirty="0"/>
              <a:t>machine you already own?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EC of </a:t>
            </a:r>
            <a:r>
              <a:rPr lang="en-US" sz="2400" dirty="0"/>
              <a:t>studying when you </a:t>
            </a:r>
            <a:r>
              <a:rPr lang="en-US" sz="2400" i="1" dirty="0"/>
              <a:t>already own the </a:t>
            </a:r>
            <a:r>
              <a:rPr lang="en-US" sz="2400" i="1" dirty="0" smtClean="0"/>
              <a:t>materials</a:t>
            </a:r>
            <a:r>
              <a:rPr lang="en-US" sz="2400" dirty="0" smtClean="0"/>
              <a:t>?</a:t>
            </a:r>
          </a:p>
          <a:p>
            <a:pPr lvl="2"/>
            <a:r>
              <a:rPr lang="en-US" sz="2400" dirty="0" smtClean="0"/>
              <a:t>Examples of what might </a:t>
            </a:r>
            <a:r>
              <a:rPr lang="en-US" sz="2400" i="1" dirty="0" smtClean="0"/>
              <a:t>change </a:t>
            </a:r>
            <a:r>
              <a:rPr lang="en-US" sz="2400" dirty="0" smtClean="0"/>
              <a:t>this?</a:t>
            </a:r>
            <a:endParaRPr lang="en-US" sz="2400" dirty="0"/>
          </a:p>
          <a:p>
            <a:pPr lvl="2"/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87927" y="5163692"/>
            <a:ext cx="829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aseline="30000" dirty="0" smtClean="0"/>
              <a:t>1</a:t>
            </a:r>
            <a:r>
              <a:rPr lang="en-US" dirty="0" smtClean="0"/>
              <a:t>  This used to lead into an elaborate “there’s always money in the banana stand” joke. Sadly, few Booth MBAs seem to have watched </a:t>
            </a:r>
            <a:r>
              <a:rPr lang="en-US" i="1" dirty="0" smtClean="0"/>
              <a:t>Arrested Development</a:t>
            </a:r>
            <a:r>
              <a:rPr lang="en-US" dirty="0" smtClean="0"/>
              <a:t>, so it fell flat. Thus, I removed it. To those of you who would have appreciated it, I am sorry. Your colleagues ruined it for you. </a:t>
            </a:r>
            <a:r>
              <a:rPr lang="en-US" dirty="0" err="1" smtClean="0"/>
              <a:t>Womp</a:t>
            </a:r>
            <a:r>
              <a:rPr lang="en-US" dirty="0" smtClean="0"/>
              <a:t> </a:t>
            </a:r>
            <a:r>
              <a:rPr lang="en-US" dirty="0" err="1" smtClean="0"/>
              <a:t>womp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Example: </a:t>
            </a:r>
            <a:r>
              <a:rPr lang="en-US" dirty="0" smtClean="0"/>
              <a:t>Economic Costs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Cost of Full-Time MBA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8872"/>
              </p:ext>
            </p:extLst>
          </p:nvPr>
        </p:nvGraphicFramePr>
        <p:xfrm>
          <a:off x="1209793" y="1095751"/>
          <a:ext cx="6934200" cy="4517251"/>
        </p:xfrm>
        <a:graphic>
          <a:graphicData uri="http://schemas.openxmlformats.org/drawingml/2006/table">
            <a:tbl>
              <a:tblPr/>
              <a:tblGrid>
                <a:gridCol w="298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2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2015-16 Estimated Cost of Attendance</a:t>
                      </a:r>
                    </a:p>
                    <a:p>
                      <a:pPr algn="ctr" font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Quarters (9 months)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$63,980 (10 courses)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Life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 Credentials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 (one time fee in fall of first year)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 Insurance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$3,636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$1,200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Rent and Utilities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$14,520 ($1,613 per month)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$5,400 ($600 per month)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Allowance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$1,200 (first year only)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$98,085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6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2666"/>
            <a:ext cx="8229600" cy="4762020"/>
          </a:xfrm>
        </p:spPr>
        <p:txBody>
          <a:bodyPr/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Are these costs </a:t>
            </a:r>
            <a:r>
              <a:rPr lang="en-US" sz="2400" i="1" dirty="0"/>
              <a:t>all</a:t>
            </a:r>
            <a:r>
              <a:rPr lang="en-US" sz="2400" dirty="0"/>
              <a:t> economic costs?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Cost of Full-Time MBA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28433"/>
              </p:ext>
            </p:extLst>
          </p:nvPr>
        </p:nvGraphicFramePr>
        <p:xfrm>
          <a:off x="1209793" y="1095751"/>
          <a:ext cx="6934200" cy="4517251"/>
        </p:xfrm>
        <a:graphic>
          <a:graphicData uri="http://schemas.openxmlformats.org/drawingml/2006/table">
            <a:tbl>
              <a:tblPr/>
              <a:tblGrid>
                <a:gridCol w="298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2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2015-16 Estimated Cost of Attendance</a:t>
                      </a:r>
                    </a:p>
                    <a:p>
                      <a:pPr algn="ctr" font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Quarters (9 months)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$63,980 (10 courses)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Life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 Credentials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 (one time fee in fall of first year)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 Insurance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$3,636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$1,200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Rent and Utilities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$14,520 ($1,613 per month)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$5,400 ($600 per month)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Allowance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$1,200 (first year only)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$98,085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28330"/>
            <a:ext cx="8229600" cy="4762020"/>
          </a:xfrm>
        </p:spPr>
        <p:txBody>
          <a:bodyPr/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Are these </a:t>
            </a:r>
            <a:r>
              <a:rPr lang="en-US" sz="2400" i="1" dirty="0"/>
              <a:t>all </a:t>
            </a:r>
            <a:r>
              <a:rPr lang="en-US" sz="2400" dirty="0"/>
              <a:t>the economic costs?</a:t>
            </a:r>
          </a:p>
        </p:txBody>
      </p:sp>
    </p:spTree>
    <p:extLst>
      <p:ext uri="{BB962C8B-B14F-4D97-AF65-F5344CB8AC3E}">
        <p14:creationId xmlns:p14="http://schemas.microsoft.com/office/powerpoint/2010/main" val="42431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Cost of Full-Time MBA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7923"/>
              </p:ext>
            </p:extLst>
          </p:nvPr>
        </p:nvGraphicFramePr>
        <p:xfrm>
          <a:off x="1209793" y="1095751"/>
          <a:ext cx="6934200" cy="4517251"/>
        </p:xfrm>
        <a:graphic>
          <a:graphicData uri="http://schemas.openxmlformats.org/drawingml/2006/table">
            <a:tbl>
              <a:tblPr/>
              <a:tblGrid>
                <a:gridCol w="298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2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2015-16 Estimated Cost of Attendance</a:t>
                      </a:r>
                    </a:p>
                    <a:p>
                      <a:pPr algn="ctr" font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Quarters (9 months)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$63,980 (10 courses)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Life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 Credentials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 (one time fee in fall of first year)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Health Insurance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$3,636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$1,200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Rent and Utilities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$14,520 ($1,613 per month)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$5,400 ($600 per month)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Allowance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$1,200 (first year only)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$98,085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/>
              <a:t>Hypothesis:</a:t>
            </a:r>
          </a:p>
          <a:p>
            <a:pPr marL="346075" lvl="2" indent="0">
              <a:buNone/>
            </a:pPr>
            <a:r>
              <a:rPr lang="en-US" sz="2400" dirty="0" smtClean="0"/>
              <a:t>Prospective </a:t>
            </a:r>
            <a:r>
              <a:rPr lang="en-US" sz="2400" dirty="0"/>
              <a:t>MBA students </a:t>
            </a:r>
            <a:r>
              <a:rPr lang="en-US" sz="2400" dirty="0" smtClean="0"/>
              <a:t>consider economic rather   than accounting costs in their enrollment decision</a:t>
            </a:r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r>
              <a:rPr lang="en-US" sz="2400" i="1" dirty="0" smtClean="0"/>
              <a:t>Q: How should we test this?</a:t>
            </a:r>
            <a:endParaRPr lang="en-US" sz="2400" i="1" dirty="0"/>
          </a:p>
          <a:p>
            <a:pPr lvl="1" algn="l"/>
            <a:r>
              <a:rPr lang="en-US" sz="2400" i="1" dirty="0" smtClean="0"/>
              <a:t>Q: What </a:t>
            </a:r>
            <a:r>
              <a:rPr lang="en-US" sz="2400" i="1" dirty="0"/>
              <a:t>would we look for in </a:t>
            </a:r>
            <a:r>
              <a:rPr lang="en-US" sz="2400" i="1" dirty="0" smtClean="0"/>
              <a:t>data</a:t>
            </a:r>
            <a:r>
              <a:rPr lang="en-US" sz="2400" i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MBA Applications &amp; the Business Cycle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90653"/>
              </p:ext>
            </p:extLst>
          </p:nvPr>
        </p:nvGraphicFramePr>
        <p:xfrm>
          <a:off x="237318" y="1098958"/>
          <a:ext cx="8669364" cy="485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Readings and Website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16758"/>
            <a:ext cx="8229600" cy="4762020"/>
          </a:xfrm>
        </p:spPr>
        <p:txBody>
          <a:bodyPr/>
          <a:lstStyle/>
          <a:p>
            <a:pPr lvl="1" eaLnBrk="1" hangingPunct="1"/>
            <a:r>
              <a:rPr lang="en-US" dirty="0"/>
              <a:t>REQUIRED</a:t>
            </a:r>
          </a:p>
          <a:p>
            <a:pPr lvl="2" eaLnBrk="1" hangingPunct="1"/>
            <a:r>
              <a:rPr lang="en-US" dirty="0" smtClean="0"/>
              <a:t>All material—including the syllabus—distributed via Canvas</a:t>
            </a:r>
            <a:endParaRPr lang="en-US" dirty="0"/>
          </a:p>
          <a:p>
            <a:pPr lvl="2" eaLnBrk="1" hangingPunct="1"/>
            <a:r>
              <a:rPr lang="en-US" dirty="0"/>
              <a:t>Everyone get </a:t>
            </a:r>
            <a:r>
              <a:rPr lang="en-US" dirty="0" smtClean="0"/>
              <a:t>announcements? Any </a:t>
            </a:r>
            <a:r>
              <a:rPr lang="en-US" dirty="0"/>
              <a:t>issues with Canvas</a:t>
            </a:r>
            <a:r>
              <a:rPr lang="en-US" dirty="0" smtClean="0"/>
              <a:t>?</a:t>
            </a:r>
          </a:p>
          <a:p>
            <a:pPr lvl="2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/>
              <a:t>OPTIONAL</a:t>
            </a:r>
          </a:p>
          <a:p>
            <a:pPr lvl="2" eaLnBrk="1" hangingPunct="1"/>
            <a:r>
              <a:rPr lang="en-US" dirty="0" err="1"/>
              <a:t>Luís</a:t>
            </a:r>
            <a:r>
              <a:rPr lang="en-US" dirty="0"/>
              <a:t> Cabral’s </a:t>
            </a:r>
            <a:r>
              <a:rPr lang="en-US" u="sng" dirty="0"/>
              <a:t>Introduction to Industrial </a:t>
            </a:r>
            <a:r>
              <a:rPr lang="en-US" u="sng" dirty="0" smtClean="0"/>
              <a:t>Organization</a:t>
            </a:r>
            <a:endParaRPr lang="en-US" u="sng" dirty="0"/>
          </a:p>
          <a:p>
            <a:pPr lvl="2" eaLnBrk="1" hangingPunct="1"/>
            <a:r>
              <a:rPr lang="en-US" dirty="0" smtClean="0"/>
              <a:t>Very </a:t>
            </a:r>
            <a:r>
              <a:rPr lang="en-US" dirty="0"/>
              <a:t>careful but nearly algebra free</a:t>
            </a:r>
          </a:p>
          <a:p>
            <a:pPr lvl="2" eaLnBrk="1" hangingPunct="1"/>
            <a:r>
              <a:rPr lang="en-US" dirty="0"/>
              <a:t>Recommended if you have not seen any IO / keeping up with lecture / have trouble unpacking </a:t>
            </a:r>
            <a:r>
              <a:rPr lang="en-US" dirty="0" smtClean="0"/>
              <a:t>cases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Redacted slides</a:t>
            </a:r>
          </a:p>
          <a:p>
            <a:pPr lvl="1" eaLnBrk="1" hangingPunct="1"/>
            <a:r>
              <a:rPr lang="en-US" dirty="0" smtClean="0"/>
              <a:t>Lists of key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2696"/>
            <a:ext cx="8229600" cy="4580784"/>
          </a:xfrm>
        </p:spPr>
        <p:txBody>
          <a:bodyPr/>
          <a:lstStyle/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/>
              <a:t>Last year I got a question about 1997/1998 drop</a:t>
            </a:r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 smtClean="0"/>
              <a:t>Q: What </a:t>
            </a:r>
            <a:r>
              <a:rPr lang="en-US" sz="2400" dirty="0"/>
              <a:t>might have happened? What prices changed?</a:t>
            </a:r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2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MBA Applications &amp; the Business Cycle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/>
          </p:nvPr>
        </p:nvGraphicFramePr>
        <p:xfrm>
          <a:off x="237318" y="1098958"/>
          <a:ext cx="8669364" cy="485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9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MBA Applications &amp; the Business Cycle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66565"/>
              </p:ext>
            </p:extLst>
          </p:nvPr>
        </p:nvGraphicFramePr>
        <p:xfrm>
          <a:off x="237318" y="1098958"/>
          <a:ext cx="8669364" cy="485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4122" y="3856896"/>
            <a:ext cx="2443298" cy="5878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1992: format change to 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GMAT, spike in exam-takers</a:t>
            </a:r>
          </a:p>
        </p:txBody>
      </p:sp>
    </p:spTree>
    <p:extLst>
      <p:ext uri="{BB962C8B-B14F-4D97-AF65-F5344CB8AC3E}">
        <p14:creationId xmlns:p14="http://schemas.microsoft.com/office/powerpoint/2010/main" val="40142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MBA Applications &amp; the Business Cycle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17952"/>
              </p:ext>
            </p:extLst>
          </p:nvPr>
        </p:nvGraphicFramePr>
        <p:xfrm>
          <a:off x="237318" y="1098958"/>
          <a:ext cx="8669364" cy="485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4122" y="3856896"/>
            <a:ext cx="2443298" cy="5878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1992: format change to 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GMAT, spike in exam-takers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4953" y="1787237"/>
            <a:ext cx="1725152" cy="58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1997: five years 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post-format change</a:t>
            </a:r>
          </a:p>
        </p:txBody>
      </p:sp>
    </p:spTree>
    <p:extLst>
      <p:ext uri="{BB962C8B-B14F-4D97-AF65-F5344CB8AC3E}">
        <p14:creationId xmlns:p14="http://schemas.microsoft.com/office/powerpoint/2010/main" val="25982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005840"/>
            <a:ext cx="8516679" cy="1115568"/>
          </a:xfrm>
        </p:spPr>
        <p:txBody>
          <a:bodyPr/>
          <a:lstStyle/>
          <a:p>
            <a:r>
              <a:rPr lang="en-US" dirty="0" smtClean="0"/>
              <a:t>Economic Profits in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Competition, arbitrage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51461"/>
            <a:ext cx="8229600" cy="4160811"/>
          </a:xfrm>
        </p:spPr>
        <p:txBody>
          <a:bodyPr/>
          <a:lstStyle/>
          <a:p>
            <a:pPr lvl="1"/>
            <a:r>
              <a:rPr lang="en-US" sz="2400" dirty="0" smtClean="0"/>
              <a:t>Well-defined </a:t>
            </a:r>
            <a:r>
              <a:rPr lang="en-US" sz="2400" dirty="0"/>
              <a:t>objective, i.e. make decisions to: </a:t>
            </a:r>
          </a:p>
          <a:p>
            <a:pPr marL="0" lvl="1" indent="0">
              <a:buNone/>
            </a:pPr>
            <a:r>
              <a:rPr lang="en-US" sz="2400" b="1" dirty="0"/>
              <a:t>	Max</a:t>
            </a:r>
            <a:r>
              <a:rPr lang="en-US" sz="2400" b="1" i="1" dirty="0"/>
              <a:t> </a:t>
            </a:r>
            <a:r>
              <a:rPr lang="en-US" sz="2400" b="1" dirty="0" smtClean="0"/>
              <a:t>{ dollar </a:t>
            </a:r>
            <a:r>
              <a:rPr lang="en-US" sz="2400" b="1" i="1" dirty="0" smtClean="0"/>
              <a:t>revenues </a:t>
            </a:r>
            <a:r>
              <a:rPr lang="en-US" sz="2400" b="1" i="1" dirty="0"/>
              <a:t>– economic costs </a:t>
            </a:r>
            <a:r>
              <a:rPr lang="en-US" sz="2400" b="1" dirty="0" smtClean="0"/>
              <a:t>}</a:t>
            </a:r>
          </a:p>
          <a:p>
            <a:pPr marL="0" lvl="1" indent="0">
              <a:buNone/>
            </a:pPr>
            <a:r>
              <a:rPr lang="en-US" sz="2400" b="1" i="1" dirty="0" smtClean="0"/>
              <a:t>	</a:t>
            </a:r>
            <a:r>
              <a:rPr lang="en-US" sz="2400" b="1" dirty="0" err="1" smtClean="0"/>
              <a:t>s.t.</a:t>
            </a:r>
            <a:r>
              <a:rPr lang="en-US" sz="2400" b="1" i="1" dirty="0" smtClean="0"/>
              <a:t> consumer preferences, production technology</a:t>
            </a:r>
            <a:endParaRPr lang="en-US" sz="2400" b="1" i="1" dirty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Note: accounting </a:t>
            </a:r>
            <a:r>
              <a:rPr lang="en-US" sz="2400" dirty="0"/>
              <a:t>profits </a:t>
            </a:r>
            <a:r>
              <a:rPr lang="en-US" sz="2400" dirty="0" smtClean="0"/>
              <a:t>can (clearly) be greater </a:t>
            </a:r>
            <a:r>
              <a:rPr lang="en-US" sz="2400" dirty="0"/>
              <a:t>than </a:t>
            </a:r>
            <a:r>
              <a:rPr lang="en-US" sz="2400" dirty="0" smtClean="0"/>
              <a:t>zero</a:t>
            </a:r>
          </a:p>
          <a:p>
            <a:pPr lvl="1"/>
            <a:r>
              <a:rPr lang="en-US" sz="2400" dirty="0" smtClean="0"/>
              <a:t>e.g., you can inherent a machine, produce and sell output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Less clear how economic </a:t>
            </a:r>
            <a:r>
              <a:rPr lang="en-US" sz="2400" dirty="0"/>
              <a:t>profits systematically vary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84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Competition, arbitrage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30036"/>
            <a:ext cx="8229600" cy="4482237"/>
          </a:xfrm>
        </p:spPr>
        <p:txBody>
          <a:bodyPr/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Example</a:t>
            </a:r>
          </a:p>
          <a:p>
            <a:pPr lvl="2"/>
            <a:r>
              <a:rPr lang="en-US" sz="2400" dirty="0" smtClean="0"/>
              <a:t>Cost of funds ~ 7%</a:t>
            </a:r>
          </a:p>
          <a:p>
            <a:pPr lvl="2"/>
            <a:r>
              <a:rPr lang="en-US" sz="2400" dirty="0" smtClean="0"/>
              <a:t>Machine perpetually generates net </a:t>
            </a:r>
            <a:r>
              <a:rPr lang="el-GR" sz="2400" dirty="0" smtClean="0"/>
              <a:t>π</a:t>
            </a:r>
            <a:r>
              <a:rPr lang="en-US" sz="2400" dirty="0" smtClean="0"/>
              <a:t> of </a:t>
            </a:r>
            <a:r>
              <a:rPr lang="en-US" sz="2400" dirty="0"/>
              <a:t>$575,000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i="1" dirty="0" smtClean="0"/>
              <a:t>As a potential buyer, what qualifies </a:t>
            </a:r>
            <a:r>
              <a:rPr lang="en-US" sz="2400" i="1" dirty="0"/>
              <a:t>as economic profit</a:t>
            </a:r>
            <a:r>
              <a:rPr lang="en-US" sz="2400" i="1" dirty="0" smtClean="0"/>
              <a:t>?</a:t>
            </a:r>
          </a:p>
          <a:p>
            <a:pPr lvl="1"/>
            <a:endParaRPr lang="en-US" sz="2400" dirty="0"/>
          </a:p>
          <a:p>
            <a:pPr lvl="1"/>
            <a:r>
              <a:rPr lang="en-US" sz="2400" i="1" dirty="0" smtClean="0"/>
              <a:t>What does this require of the seller? What else? 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2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5606"/>
            <a:ext cx="8229600" cy="5408815"/>
          </a:xfrm>
        </p:spPr>
        <p:txBody>
          <a:bodyPr/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“rest point” or “steady state” of a </a:t>
            </a:r>
            <a:r>
              <a:rPr lang="en-US" sz="2400" dirty="0" smtClean="0"/>
              <a:t>system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Suppose we observe that cheetahs consume only   gazelles and that the population ratio is roughly 1:1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2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5606"/>
            <a:ext cx="8229600" cy="5408815"/>
          </a:xfrm>
        </p:spPr>
        <p:txBody>
          <a:bodyPr/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“rest point” or “steady state” of a system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Suppose we observe that cheetahs consume only   gazelles and that the population ratio is roughly 1:1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Now </a:t>
            </a:r>
            <a:r>
              <a:rPr lang="en-US" sz="2400" dirty="0"/>
              <a:t>suppose a virus eliminates half the gazelle stock</a:t>
            </a:r>
          </a:p>
          <a:p>
            <a:pPr lvl="2"/>
            <a:r>
              <a:rPr lang="en-US" sz="2400" i="1" dirty="0" smtClean="0"/>
              <a:t>What </a:t>
            </a:r>
            <a:r>
              <a:rPr lang="en-US" sz="2400" i="1" dirty="0"/>
              <a:t>happens to the ratio? 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394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4306"/>
            <a:ext cx="8229600" cy="5140115"/>
          </a:xfrm>
        </p:spPr>
        <p:txBody>
          <a:bodyPr/>
          <a:lstStyle/>
          <a:p>
            <a:pPr lvl="1"/>
            <a:r>
              <a:rPr lang="en-US" sz="2400" dirty="0" smtClean="0"/>
              <a:t>A </a:t>
            </a:r>
            <a:r>
              <a:rPr lang="en-US" sz="2400" dirty="0"/>
              <a:t>“rest point” or “steady state” of a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Idea extends beyond economics to biology, chemistry, etc.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Suppose we observe that cheetahs consume only   gazelles and that the population ratio is roughly 1:1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Suppose </a:t>
            </a:r>
            <a:r>
              <a:rPr lang="en-US" sz="2400" dirty="0"/>
              <a:t>a virus eliminates half the gazelle stock</a:t>
            </a:r>
          </a:p>
          <a:p>
            <a:pPr lvl="2"/>
            <a:r>
              <a:rPr lang="en-US" sz="2400" i="1" dirty="0" smtClean="0"/>
              <a:t>What </a:t>
            </a:r>
            <a:r>
              <a:rPr lang="en-US" sz="2400" i="1" dirty="0"/>
              <a:t>happens to the ratio? </a:t>
            </a:r>
            <a:endParaRPr lang="en-US" sz="2400" i="1" dirty="0" smtClean="0"/>
          </a:p>
          <a:p>
            <a:pPr lvl="2"/>
            <a:endParaRPr lang="en-US" sz="2400" i="1" dirty="0"/>
          </a:p>
          <a:p>
            <a:pPr lvl="2"/>
            <a:r>
              <a:rPr lang="en-US" sz="2400" dirty="0" smtClean="0"/>
              <a:t>Suppose a cheetah can choose a </a:t>
            </a:r>
            <a:r>
              <a:rPr lang="en-US" sz="2400" dirty="0" smtClean="0"/>
              <a:t>gazelle-rich </a:t>
            </a:r>
            <a:r>
              <a:rPr lang="en-US" sz="2400" dirty="0" smtClean="0"/>
              <a:t>area/not</a:t>
            </a:r>
            <a:endParaRPr lang="en-US" sz="2400" dirty="0" smtClean="0"/>
          </a:p>
          <a:p>
            <a:pPr lvl="2"/>
            <a:r>
              <a:rPr lang="en-US" sz="2400" i="1" dirty="0" smtClean="0"/>
              <a:t>How important is careful selection?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394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Weekly assignment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/>
              <a:t>Download the reading guide / study questions</a:t>
            </a:r>
          </a:p>
          <a:p>
            <a:pPr lvl="2" eaLnBrk="1" hangingPunct="1">
              <a:defRPr/>
            </a:pPr>
            <a:r>
              <a:rPr lang="en-US" dirty="0"/>
              <a:t>Distributed ~ </a:t>
            </a:r>
            <a:r>
              <a:rPr lang="en-US" dirty="0" smtClean="0"/>
              <a:t>Thursday for </a:t>
            </a:r>
            <a:r>
              <a:rPr lang="en-US" dirty="0"/>
              <a:t>the following week</a:t>
            </a:r>
          </a:p>
          <a:p>
            <a:pPr lvl="1" eaLnBrk="1" hangingPunct="1">
              <a:defRPr/>
            </a:pPr>
            <a:r>
              <a:rPr lang="en-US" dirty="0"/>
              <a:t>Read the papers / notes / cases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Write a two </a:t>
            </a:r>
            <a:r>
              <a:rPr lang="en-US" dirty="0" smtClean="0"/>
              <a:t>page </a:t>
            </a:r>
            <a:r>
              <a:rPr lang="en-US" dirty="0"/>
              <a:t>or less response to study questions</a:t>
            </a:r>
          </a:p>
          <a:p>
            <a:pPr lvl="2" eaLnBrk="1" hangingPunct="1">
              <a:defRPr/>
            </a:pPr>
            <a:r>
              <a:rPr lang="en-US" dirty="0">
                <a:ea typeface="+mn-ea"/>
                <a:cs typeface="+mn-cs"/>
              </a:rPr>
              <a:t>Submit via </a:t>
            </a:r>
            <a:r>
              <a:rPr lang="en-US" dirty="0" smtClean="0">
                <a:ea typeface="+mn-ea"/>
                <a:cs typeface="+mn-cs"/>
              </a:rPr>
              <a:t>Canvas prior to class</a:t>
            </a:r>
            <a:endParaRPr lang="en-US" dirty="0">
              <a:ea typeface="+mn-ea"/>
              <a:cs typeface="+mn-cs"/>
            </a:endParaRPr>
          </a:p>
          <a:p>
            <a:pPr lvl="2" eaLnBrk="1" hangingPunct="1">
              <a:defRPr/>
            </a:pPr>
            <a:r>
              <a:rPr lang="en-US" dirty="0"/>
              <a:t>Study groups of ≤ 3 students OK with me</a:t>
            </a:r>
          </a:p>
          <a:p>
            <a:pPr lvl="3" eaLnBrk="1" hangingPunct="1">
              <a:defRPr/>
            </a:pPr>
            <a:r>
              <a:rPr lang="en-US" dirty="0"/>
              <a:t>You should do your own write-up</a:t>
            </a:r>
          </a:p>
          <a:p>
            <a:pPr lvl="3" eaLnBrk="1" hangingPunct="1">
              <a:defRPr/>
            </a:pPr>
            <a:r>
              <a:rPr lang="en-US" dirty="0"/>
              <a:t>All members participate in discussion</a:t>
            </a:r>
          </a:p>
          <a:p>
            <a:pPr lvl="2" eaLnBrk="1" hangingPunct="1">
              <a:defRPr/>
            </a:pPr>
            <a:r>
              <a:rPr lang="en-US" dirty="0"/>
              <a:t>Mostly graded for completeness and some coherence</a:t>
            </a:r>
          </a:p>
          <a:p>
            <a:pPr lvl="3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i="1" dirty="0">
                <a:ea typeface="+mn-ea"/>
                <a:cs typeface="+mn-cs"/>
              </a:rPr>
              <a:t>Prepare to discuss in class (more on this in a few slides)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43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5606"/>
            <a:ext cx="8229600" cy="5408815"/>
          </a:xfrm>
        </p:spPr>
        <p:txBody>
          <a:bodyPr/>
          <a:lstStyle/>
          <a:p>
            <a:pPr lvl="2"/>
            <a:endParaRPr lang="en-US" sz="2400" dirty="0"/>
          </a:p>
          <a:p>
            <a:pPr lvl="2"/>
            <a:endParaRPr lang="en-US" sz="2400" i="1" dirty="0"/>
          </a:p>
          <a:p>
            <a:pPr lvl="1"/>
            <a:r>
              <a:rPr lang="en-US" sz="2400" i="1" dirty="0" smtClean="0"/>
              <a:t>Environmental changes </a:t>
            </a:r>
            <a:r>
              <a:rPr lang="en-US" sz="2400" dirty="0" smtClean="0"/>
              <a:t>create threats / </a:t>
            </a:r>
            <a:r>
              <a:rPr lang="en-US" sz="2400" dirty="0"/>
              <a:t>opportunities</a:t>
            </a:r>
          </a:p>
          <a:p>
            <a:pPr lvl="1"/>
            <a:endParaRPr lang="en-US" sz="2400" dirty="0" smtClean="0"/>
          </a:p>
          <a:p>
            <a:pPr marL="0" lvl="1" indent="0">
              <a:buNone/>
            </a:pPr>
            <a:r>
              <a:rPr lang="en-US" sz="2400" dirty="0" smtClean="0"/>
              <a:t>→ Drive </a:t>
            </a:r>
            <a:r>
              <a:rPr lang="en-US" sz="2400" i="1" dirty="0" smtClean="0"/>
              <a:t>entry</a:t>
            </a:r>
            <a:r>
              <a:rPr lang="en-US" sz="2400" dirty="0" smtClean="0"/>
              <a:t> / </a:t>
            </a:r>
            <a:r>
              <a:rPr lang="en-US" sz="2400" i="1" dirty="0" smtClean="0"/>
              <a:t>exit</a:t>
            </a:r>
            <a:r>
              <a:rPr lang="en-US" sz="2400" dirty="0" smtClean="0"/>
              <a:t> </a:t>
            </a:r>
            <a:r>
              <a:rPr lang="en-US" sz="2400" dirty="0"/>
              <a:t>of market </a:t>
            </a:r>
            <a:r>
              <a:rPr lang="en-US" sz="2400" dirty="0" smtClean="0"/>
              <a:t>participants</a:t>
            </a:r>
          </a:p>
          <a:p>
            <a:pPr lvl="1"/>
            <a:endParaRPr lang="en-US" sz="2400" dirty="0"/>
          </a:p>
          <a:p>
            <a:pPr marL="0" lvl="1" indent="0">
              <a:buNone/>
            </a:pPr>
            <a:r>
              <a:rPr lang="en-US" sz="2400" dirty="0" smtClean="0"/>
              <a:t>→</a:t>
            </a:r>
            <a:r>
              <a:rPr lang="en-US" sz="2400" dirty="0"/>
              <a:t> </a:t>
            </a:r>
            <a:r>
              <a:rPr lang="en-US" sz="2400" dirty="0" smtClean="0"/>
              <a:t>→ Competition pushes the market </a:t>
            </a:r>
            <a:r>
              <a:rPr lang="en-US" sz="2400" i="1" dirty="0" smtClean="0"/>
              <a:t>back into equilibrium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Endless “real world” examples…</a:t>
            </a:r>
          </a:p>
        </p:txBody>
      </p:sp>
    </p:spTree>
    <p:extLst>
      <p:ext uri="{BB962C8B-B14F-4D97-AF65-F5344CB8AC3E}">
        <p14:creationId xmlns:p14="http://schemas.microsoft.com/office/powerpoint/2010/main" val="37711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Example: Commercial vehicles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big trucks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Entry and exit among commercial vehicles</a:t>
            </a:r>
          </a:p>
          <a:p>
            <a:pPr lvl="1"/>
            <a:endParaRPr lang="en-US" sz="2400" i="1" dirty="0" smtClean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4" r="833" b="7893"/>
          <a:stretch/>
        </p:blipFill>
        <p:spPr bwMode="auto">
          <a:xfrm>
            <a:off x="95250" y="1678673"/>
            <a:ext cx="8953500" cy="23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big trucks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Entry and exit among commercial vehicles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r>
              <a:rPr lang="en-US" sz="2400" i="1" dirty="0" smtClean="0"/>
              <a:t>Highlighted </a:t>
            </a:r>
            <a:r>
              <a:rPr lang="en-US" sz="2400" i="1" dirty="0"/>
              <a:t>vehicles </a:t>
            </a:r>
            <a:r>
              <a:rPr lang="en-US" sz="2400" i="1" dirty="0" smtClean="0"/>
              <a:t>appeal to </a:t>
            </a:r>
            <a:r>
              <a:rPr lang="en-US" sz="2400" i="1" dirty="0"/>
              <a:t>construction </a:t>
            </a:r>
            <a:r>
              <a:rPr lang="en-US" sz="2400" i="1" dirty="0" smtClean="0"/>
              <a:t>buyers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4" r="833" b="7893"/>
          <a:stretch/>
        </p:blipFill>
        <p:spPr bwMode="auto">
          <a:xfrm>
            <a:off x="95250" y="1678673"/>
            <a:ext cx="8953500" cy="23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921135" y="1535083"/>
            <a:ext cx="1934094" cy="26822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1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big trucks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Entry and exit among commercial vehicles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lvl="1"/>
            <a:r>
              <a:rPr lang="en-US" sz="2400" i="1" dirty="0" smtClean="0"/>
              <a:t>Highlighted </a:t>
            </a:r>
            <a:r>
              <a:rPr lang="en-US" sz="2400" i="1" dirty="0"/>
              <a:t>vehicles </a:t>
            </a:r>
            <a:r>
              <a:rPr lang="en-US" sz="2400" i="1" dirty="0" smtClean="0"/>
              <a:t>appeal to </a:t>
            </a:r>
            <a:r>
              <a:rPr lang="en-US" sz="2400" i="1" dirty="0"/>
              <a:t>construction </a:t>
            </a:r>
            <a:r>
              <a:rPr lang="en-US" sz="2400" i="1" dirty="0" smtClean="0"/>
              <a:t>buyers</a:t>
            </a:r>
          </a:p>
          <a:p>
            <a:pPr lvl="1"/>
            <a:r>
              <a:rPr lang="en-US" sz="2400" i="1" dirty="0" smtClean="0"/>
              <a:t>Q: What happens to </a:t>
            </a:r>
            <a:r>
              <a:rPr lang="el-GR" sz="2400" i="1" dirty="0" smtClean="0"/>
              <a:t>π</a:t>
            </a:r>
            <a:r>
              <a:rPr lang="en-US" sz="2400" i="1" dirty="0" smtClean="0"/>
              <a:t> during </a:t>
            </a:r>
            <a:r>
              <a:rPr lang="en-US" sz="2400" i="1" dirty="0"/>
              <a:t>construction </a:t>
            </a:r>
            <a:r>
              <a:rPr lang="en-US" sz="2400" i="1" dirty="0" smtClean="0"/>
              <a:t>boom/busts…</a:t>
            </a:r>
          </a:p>
          <a:p>
            <a:pPr marL="0" lvl="1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holding products fixed? Allowing them to adjust?  </a:t>
            </a:r>
          </a:p>
          <a:p>
            <a:pPr lvl="1"/>
            <a:endParaRPr lang="en-US" sz="24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4" r="833" b="7893"/>
          <a:stretch/>
        </p:blipFill>
        <p:spPr bwMode="auto">
          <a:xfrm>
            <a:off x="95250" y="1678673"/>
            <a:ext cx="8953500" cy="23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921135" y="1535083"/>
            <a:ext cx="1934094" cy="26822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55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2724150"/>
            <a:ext cx="9144000" cy="41338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“Equilibrium” product offerings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214438"/>
            <a:ext cx="74961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7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Trucks </a:t>
            </a:r>
            <a:r>
              <a:rPr lang="en-US" i="1" dirty="0"/>
              <a:t>without </a:t>
            </a:r>
            <a:r>
              <a:rPr lang="en-US" dirty="0"/>
              <a:t>bailouts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60"/>
            <a:ext cx="8229600" cy="5272962"/>
          </a:xfrm>
        </p:spPr>
        <p:txBody>
          <a:bodyPr/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Suppose </a:t>
            </a:r>
            <a:r>
              <a:rPr lang="en-US" sz="2400" dirty="0" smtClean="0"/>
              <a:t>some commercial </a:t>
            </a:r>
            <a:r>
              <a:rPr lang="en-US" sz="2400" dirty="0"/>
              <a:t>vehicle sellers need a </a:t>
            </a:r>
            <a:r>
              <a:rPr lang="en-US" sz="2400" dirty="0" smtClean="0"/>
              <a:t>   “</a:t>
            </a:r>
            <a:r>
              <a:rPr lang="en-US" sz="2400" dirty="0"/>
              <a:t>bailout” in 2009, and suppose they do not get </a:t>
            </a:r>
            <a:r>
              <a:rPr lang="en-US" sz="2400" dirty="0" smtClean="0"/>
              <a:t>one</a:t>
            </a:r>
            <a:endParaRPr lang="en-US" sz="2400" dirty="0"/>
          </a:p>
          <a:p>
            <a:pPr lvl="1"/>
            <a:endParaRPr lang="en-US" sz="2400" i="1" dirty="0" smtClean="0"/>
          </a:p>
          <a:p>
            <a:pPr lvl="1"/>
            <a:r>
              <a:rPr lang="en-US" sz="2400" i="1" dirty="0" smtClean="0"/>
              <a:t>Q: What </a:t>
            </a:r>
            <a:r>
              <a:rPr lang="en-US" sz="2400" i="1" dirty="0"/>
              <a:t>does this mean for profits of rival firms? </a:t>
            </a:r>
          </a:p>
          <a:p>
            <a:pPr lvl="1"/>
            <a:endParaRPr lang="en-US" sz="2400" i="1" dirty="0" smtClean="0"/>
          </a:p>
          <a:p>
            <a:pPr lvl="1"/>
            <a:r>
              <a:rPr lang="en-US" sz="2400" i="1" dirty="0" smtClean="0"/>
              <a:t>Q: How large, on avg., </a:t>
            </a:r>
            <a:r>
              <a:rPr lang="en-US" sz="2400" i="1" dirty="0"/>
              <a:t>are equilibrium economic profits</a:t>
            </a:r>
            <a:r>
              <a:rPr lang="en-US" sz="2400" i="1" dirty="0" smtClean="0"/>
              <a:t>?*</a:t>
            </a:r>
          </a:p>
          <a:p>
            <a:pPr lvl="1"/>
            <a:endParaRPr lang="en-US" sz="2400" i="1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741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Example: Taxi Medallions</a:t>
            </a:r>
          </a:p>
        </p:txBody>
      </p:sp>
    </p:spTree>
    <p:extLst>
      <p:ext uri="{BB962C8B-B14F-4D97-AF65-F5344CB8AC3E}">
        <p14:creationId xmlns:p14="http://schemas.microsoft.com/office/powerpoint/2010/main" val="12861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7842"/>
            <a:ext cx="8229600" cy="4762020"/>
          </a:xfrm>
        </p:spPr>
        <p:txBody>
          <a:bodyPr/>
          <a:lstStyle/>
          <a:p>
            <a:pPr lvl="1"/>
            <a:r>
              <a:rPr lang="en-US" sz="2400" dirty="0"/>
              <a:t>NYC strictly limits the number of operating taxis</a:t>
            </a:r>
          </a:p>
          <a:p>
            <a:pPr lvl="2"/>
            <a:r>
              <a:rPr lang="en-US" sz="2400" dirty="0"/>
              <a:t>License to operate is called a “medallion”</a:t>
            </a:r>
          </a:p>
          <a:p>
            <a:pPr lvl="2"/>
            <a:r>
              <a:rPr lang="en-US" sz="2400" dirty="0"/>
              <a:t>Must be displayed on hood</a:t>
            </a:r>
          </a:p>
          <a:p>
            <a:pPr lvl="1"/>
            <a:r>
              <a:rPr lang="en-US" sz="2400" dirty="0" smtClean="0"/>
              <a:t>11,787 taxi </a:t>
            </a:r>
            <a:r>
              <a:rPr lang="en-US" sz="2400" dirty="0" smtClean="0"/>
              <a:t>medallions </a:t>
            </a:r>
            <a:r>
              <a:rPr lang="en-US" sz="2400" dirty="0" smtClean="0"/>
              <a:t>in 1969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How many medallions today?</a:t>
            </a: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2736" r="3718" b="5144"/>
          <a:stretch/>
        </p:blipFill>
        <p:spPr bwMode="auto">
          <a:xfrm>
            <a:off x="5979627" y="2522603"/>
            <a:ext cx="2820785" cy="31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Income and Medallion Supply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8676"/>
              </p:ext>
            </p:extLst>
          </p:nvPr>
        </p:nvGraphicFramePr>
        <p:xfrm>
          <a:off x="225508" y="1291710"/>
          <a:ext cx="8671719" cy="434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0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Midterm and Final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Short answer questions, e.g. one to four sentence responses</a:t>
            </a:r>
          </a:p>
          <a:p>
            <a:pPr lvl="1" eaLnBrk="1" hangingPunct="1"/>
            <a:r>
              <a:rPr lang="en-US" dirty="0"/>
              <a:t>Case distributed one week in advance</a:t>
            </a:r>
          </a:p>
          <a:p>
            <a:pPr lvl="1" eaLnBrk="1" hangingPunct="1"/>
            <a:r>
              <a:rPr lang="en-US" dirty="0" smtClean="0"/>
              <a:t>Should </a:t>
            </a:r>
            <a:r>
              <a:rPr lang="en-US" dirty="0"/>
              <a:t>roughly mirror </a:t>
            </a:r>
            <a:r>
              <a:rPr lang="en-US" dirty="0" smtClean="0"/>
              <a:t>mini-cases and/or </a:t>
            </a:r>
            <a:r>
              <a:rPr lang="en-US" dirty="0"/>
              <a:t>full cases you would receive in a consulting interview (if I do a good job writing)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b="1" dirty="0"/>
              <a:t>Students should take exam during </a:t>
            </a:r>
            <a:r>
              <a:rPr lang="en-US" b="1" dirty="0" smtClean="0"/>
              <a:t>“scheduled time”</a:t>
            </a:r>
            <a:endParaRPr lang="en-US" b="1" dirty="0"/>
          </a:p>
          <a:p>
            <a:pPr lvl="2" eaLnBrk="1" hangingPunct="1"/>
            <a:r>
              <a:rPr lang="en-US" dirty="0" smtClean="0"/>
              <a:t>Midterm held in/around week 5</a:t>
            </a:r>
          </a:p>
          <a:p>
            <a:pPr lvl="2" eaLnBrk="1" hangingPunct="1"/>
            <a:r>
              <a:rPr lang="en-US" dirty="0" smtClean="0"/>
              <a:t>Final held post-Thanksgiving</a:t>
            </a:r>
          </a:p>
          <a:p>
            <a:pPr lvl="2" eaLnBrk="1" hangingPunct="1"/>
            <a:r>
              <a:rPr lang="en-US" dirty="0" smtClean="0"/>
              <a:t>Update on exam administration forthcoming…</a:t>
            </a:r>
            <a:endParaRPr lang="en-US" dirty="0"/>
          </a:p>
          <a:p>
            <a:pPr lvl="2" eaLnBrk="1" hangingPunct="1"/>
            <a:r>
              <a:rPr lang="en-US" dirty="0" smtClean="0"/>
              <a:t>Please </a:t>
            </a:r>
            <a:r>
              <a:rPr lang="en-US" dirty="0"/>
              <a:t>exhaust options before asking for </a:t>
            </a:r>
            <a:r>
              <a:rPr lang="en-US" dirty="0" smtClean="0"/>
              <a:t>exceptions…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trike="sngStrike" dirty="0" smtClean="0"/>
              <a:t>If </a:t>
            </a:r>
            <a:r>
              <a:rPr lang="en-US" strike="sngStrike" dirty="0"/>
              <a:t>we spoke about alternate test date, remind me several times</a:t>
            </a:r>
          </a:p>
        </p:txBody>
      </p:sp>
    </p:spTree>
    <p:extLst>
      <p:ext uri="{BB962C8B-B14F-4D97-AF65-F5344CB8AC3E}">
        <p14:creationId xmlns:p14="http://schemas.microsoft.com/office/powerpoint/2010/main" val="2467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7842"/>
            <a:ext cx="8229600" cy="4762020"/>
          </a:xfrm>
        </p:spPr>
        <p:txBody>
          <a:bodyPr/>
          <a:lstStyle/>
          <a:p>
            <a:pPr lvl="1"/>
            <a:r>
              <a:rPr lang="en-US" sz="2400" dirty="0"/>
              <a:t>NYC strictly limits the number of operating taxis</a:t>
            </a:r>
          </a:p>
          <a:p>
            <a:pPr lvl="2"/>
            <a:r>
              <a:rPr lang="en-US" sz="2400" dirty="0"/>
              <a:t>License to operate is called a “medallion”</a:t>
            </a:r>
          </a:p>
          <a:p>
            <a:pPr lvl="2"/>
            <a:r>
              <a:rPr lang="en-US" sz="2400" dirty="0"/>
              <a:t>Must be displayed on hood</a:t>
            </a:r>
          </a:p>
          <a:p>
            <a:pPr lvl="1"/>
            <a:r>
              <a:rPr lang="en-US" sz="2400" dirty="0" smtClean="0"/>
              <a:t>11,787 taxi </a:t>
            </a:r>
            <a:r>
              <a:rPr lang="en-US" sz="2400" dirty="0" smtClean="0"/>
              <a:t>medallions </a:t>
            </a:r>
            <a:r>
              <a:rPr lang="en-US" sz="2400" dirty="0" smtClean="0"/>
              <a:t>in 1969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13,605 today—but why?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2736" r="3718" b="5144"/>
          <a:stretch/>
        </p:blipFill>
        <p:spPr bwMode="auto">
          <a:xfrm>
            <a:off x="5979627" y="2522603"/>
            <a:ext cx="2820785" cy="31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7842"/>
            <a:ext cx="8229600" cy="4762020"/>
          </a:xfrm>
        </p:spPr>
        <p:txBody>
          <a:bodyPr/>
          <a:lstStyle/>
          <a:p>
            <a:pPr lvl="1"/>
            <a:r>
              <a:rPr lang="en-US" sz="2400" dirty="0"/>
              <a:t>NYC strictly limits the number of operating taxis</a:t>
            </a:r>
          </a:p>
          <a:p>
            <a:pPr lvl="2"/>
            <a:r>
              <a:rPr lang="en-US" sz="2400" dirty="0"/>
              <a:t>License to operate is called a “medallion”</a:t>
            </a:r>
          </a:p>
          <a:p>
            <a:pPr lvl="2"/>
            <a:r>
              <a:rPr lang="en-US" sz="2400" dirty="0"/>
              <a:t>Must be displayed on hood</a:t>
            </a:r>
          </a:p>
          <a:p>
            <a:pPr lvl="1"/>
            <a:r>
              <a:rPr lang="en-US" sz="2400" dirty="0" smtClean="0"/>
              <a:t>11,787 taxi </a:t>
            </a:r>
            <a:r>
              <a:rPr lang="en-US" sz="2400" dirty="0" smtClean="0"/>
              <a:t>medallions </a:t>
            </a:r>
            <a:r>
              <a:rPr lang="en-US" sz="2400" dirty="0" smtClean="0"/>
              <a:t>in 1969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13,605 today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16,763 taxis </a:t>
            </a:r>
            <a:r>
              <a:rPr lang="en-US" sz="2400" dirty="0" smtClean="0"/>
              <a:t>in 1932!?</a:t>
            </a: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2736" r="3718" b="5144"/>
          <a:stretch/>
        </p:blipFill>
        <p:spPr bwMode="auto">
          <a:xfrm>
            <a:off x="5979627" y="2522603"/>
            <a:ext cx="2820785" cy="31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Medallions in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3584"/>
            <a:ext cx="8229600" cy="4529896"/>
          </a:xfrm>
        </p:spPr>
        <p:txBody>
          <a:bodyPr/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As a result, what happened </a:t>
            </a:r>
            <a:r>
              <a:rPr lang="en-US" sz="2400" dirty="0"/>
              <a:t>to </a:t>
            </a:r>
            <a:r>
              <a:rPr lang="en-US" sz="2400" dirty="0" smtClean="0"/>
              <a:t>medallion </a:t>
            </a:r>
            <a:r>
              <a:rPr lang="en-US" sz="2400" dirty="0" smtClean="0"/>
              <a:t>prices…             until about 2010?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8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Medallion Prices</a:t>
            </a:r>
          </a:p>
        </p:txBody>
      </p:sp>
      <p:pic>
        <p:nvPicPr>
          <p:cNvPr id="12290" name="Picture 2" descr="1021-met-TAXI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544" y="1751958"/>
            <a:ext cx="7468844" cy="3970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02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Medallion Prices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86" y="1024200"/>
            <a:ext cx="844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-- 2011</a:t>
            </a:r>
            <a:r>
              <a:rPr lang="en-US" sz="2000" b="1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medallion </a:t>
            </a:r>
            <a:r>
              <a:rPr lang="en-US" sz="2000" b="1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sells @ $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1MM --</a:t>
            </a:r>
            <a:endParaRPr lang="en-US" sz="2000" b="1" i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290" name="Picture 2" descr="1021-met-TAXI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544" y="1751958"/>
            <a:ext cx="7468844" cy="3970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5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Medallion Prices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2246" y="2747709"/>
            <a:ext cx="4355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000" b="1" i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Did 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this last forever?</a:t>
            </a:r>
          </a:p>
          <a:p>
            <a:pPr marL="342900" indent="-342900">
              <a:buFont typeface="Arial" charset="0"/>
              <a:buChar char="•"/>
            </a:pPr>
            <a:endParaRPr lang="en-US" sz="2000" b="1" i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Was U/L opp. around forever? </a:t>
            </a:r>
          </a:p>
        </p:txBody>
      </p:sp>
      <p:pic>
        <p:nvPicPr>
          <p:cNvPr id="6" name="Picture 2" descr="1021-met-TAXIweb.jpg"/>
          <p:cNvPicPr>
            <a:picLocks noChangeAspect="1" noChangeArrowheads="1"/>
          </p:cNvPicPr>
          <p:nvPr/>
        </p:nvPicPr>
        <p:blipFill rotWithShape="1">
          <a:blip r:embed="rId2" cstate="print"/>
          <a:srcRect r="51027"/>
          <a:stretch/>
        </p:blipFill>
        <p:spPr bwMode="auto">
          <a:xfrm>
            <a:off x="742498" y="1713164"/>
            <a:ext cx="3657702" cy="3970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02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Medallion Prices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2246" y="2747709"/>
            <a:ext cx="4355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000" b="1" i="1" dirty="0" smtClean="0">
              <a:solidFill>
                <a:schemeClr val="tx2">
                  <a:lumMod val="20000"/>
                  <a:lumOff val="80000"/>
                </a:schemeClr>
              </a:solidFill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Did </a:t>
            </a:r>
            <a:r>
              <a:rPr lang="en-US" sz="2000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this last forever?</a:t>
            </a:r>
          </a:p>
          <a:p>
            <a:pPr marL="342900" indent="-342900">
              <a:buFont typeface="Arial" charset="0"/>
              <a:buChar char="•"/>
            </a:pPr>
            <a:endParaRPr lang="en-US" sz="2000" b="1" i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Was U/L opp. around forever?  </a:t>
            </a:r>
            <a:endParaRPr lang="en-US" sz="2000" b="1" i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2" descr="1021-met-TAXIweb.jpg"/>
          <p:cNvPicPr>
            <a:picLocks noChangeAspect="1" noChangeArrowheads="1"/>
          </p:cNvPicPr>
          <p:nvPr/>
        </p:nvPicPr>
        <p:blipFill rotWithShape="1">
          <a:blip r:embed="rId2" cstate="print"/>
          <a:srcRect r="51027"/>
          <a:stretch/>
        </p:blipFill>
        <p:spPr bwMode="auto">
          <a:xfrm>
            <a:off x="742498" y="1713164"/>
            <a:ext cx="3657702" cy="39709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2386" y="1024200"/>
            <a:ext cx="844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-- 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2020: medallion rumored @ ~ $65,000 --</a:t>
            </a:r>
            <a:endParaRPr lang="en-US" sz="2000" b="1" i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Economic </a:t>
            </a:r>
            <a:r>
              <a:rPr lang="en-US" dirty="0" smtClean="0"/>
              <a:t>profits in Course 42001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9324"/>
            <a:ext cx="8229600" cy="4604156"/>
          </a:xfrm>
        </p:spPr>
        <p:txBody>
          <a:bodyPr/>
          <a:lstStyle/>
          <a:p>
            <a:pPr lvl="1"/>
            <a:r>
              <a:rPr lang="en-US" sz="2400" dirty="0" smtClean="0"/>
              <a:t>Well-defined problem = constrained optimization of profits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Market attributes fixed</a:t>
            </a:r>
          </a:p>
          <a:p>
            <a:pPr lvl="1"/>
            <a:r>
              <a:rPr lang="en-US" sz="2400" dirty="0" smtClean="0"/>
              <a:t>Environmental change</a:t>
            </a:r>
          </a:p>
          <a:p>
            <a:pPr lvl="1"/>
            <a:r>
              <a:rPr lang="en-US" sz="2400" dirty="0" smtClean="0"/>
              <a:t>Opportunities, threats</a:t>
            </a:r>
          </a:p>
          <a:p>
            <a:pPr lvl="1"/>
            <a:r>
              <a:rPr lang="en-US" sz="2400" dirty="0" smtClean="0"/>
              <a:t>Recognize, formulate response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Need a framework, turn to economics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Yet, profits invite entry, rivalry, imitation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372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for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75112"/>
            <a:ext cx="8229600" cy="4698367"/>
          </a:xfrm>
        </p:spPr>
        <p:txBody>
          <a:bodyPr/>
          <a:lstStyle/>
          <a:p>
            <a:pPr lvl="1"/>
            <a:r>
              <a:rPr lang="en-US" sz="2400" dirty="0" smtClean="0"/>
              <a:t>This creates tension: </a:t>
            </a:r>
            <a:r>
              <a:rPr lang="en-US" sz="2400" i="1" dirty="0" smtClean="0"/>
              <a:t>If all markets are in equilibrium</a:t>
            </a:r>
            <a:r>
              <a:rPr lang="en-US" sz="2400" i="1" dirty="0"/>
              <a:t>, </a:t>
            </a:r>
            <a:r>
              <a:rPr lang="en-US" sz="2400" i="1" dirty="0" smtClean="0"/>
              <a:t>	    then what </a:t>
            </a:r>
            <a:r>
              <a:rPr lang="en-US" sz="2400" i="1" dirty="0"/>
              <a:t>is the point of CS?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All markets are not in equilibrium—they are only driving towards it, adjusting after changes in the environment</a:t>
            </a:r>
          </a:p>
          <a:p>
            <a:pPr lvl="1"/>
            <a:r>
              <a:rPr lang="en-US" sz="2400" dirty="0"/>
              <a:t>The market forces—the “drivers”—are entrepreneurs, managers, etc., i.e. students enrolled in this course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This course </a:t>
            </a:r>
            <a:r>
              <a:rPr lang="en-US" sz="2400" i="1" dirty="0"/>
              <a:t>is not</a:t>
            </a:r>
            <a:r>
              <a:rPr lang="en-US" sz="2400" dirty="0"/>
              <a:t> about picking dollar bills off the ground</a:t>
            </a:r>
          </a:p>
          <a:p>
            <a:pPr lvl="1"/>
            <a:r>
              <a:rPr lang="en-US" sz="2400" dirty="0"/>
              <a:t>This course </a:t>
            </a:r>
            <a:r>
              <a:rPr lang="en-US" sz="2400" i="1" dirty="0"/>
              <a:t>is </a:t>
            </a:r>
            <a:r>
              <a:rPr lang="en-US" sz="2400" dirty="0"/>
              <a:t>about exploiting opportunities that arise from unexpected changes in the market </a:t>
            </a:r>
            <a:r>
              <a:rPr lang="en-US" sz="2400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9335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Grading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74864"/>
            <a:ext cx="8229600" cy="4598615"/>
          </a:xfrm>
        </p:spPr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Class </a:t>
            </a:r>
            <a:r>
              <a:rPr lang="en-US" dirty="0"/>
              <a:t>participation 				</a:t>
            </a:r>
            <a:r>
              <a:rPr lang="en-US" dirty="0" smtClean="0"/>
              <a:t>30%</a:t>
            </a:r>
            <a:endParaRPr lang="en-US" dirty="0"/>
          </a:p>
          <a:p>
            <a:pPr lvl="1" eaLnBrk="1" hangingPunct="1"/>
            <a:r>
              <a:rPr lang="en-US" dirty="0"/>
              <a:t>Reading guide responses 			</a:t>
            </a:r>
            <a:r>
              <a:rPr lang="en-US" dirty="0" smtClean="0"/>
              <a:t>  5</a:t>
            </a:r>
            <a:r>
              <a:rPr lang="en-US" dirty="0"/>
              <a:t>%</a:t>
            </a:r>
          </a:p>
          <a:p>
            <a:pPr lvl="1" eaLnBrk="1" hangingPunct="1"/>
            <a:r>
              <a:rPr lang="en-US" dirty="0" smtClean="0"/>
              <a:t>Midterm </a:t>
            </a:r>
            <a:r>
              <a:rPr lang="en-US" dirty="0"/>
              <a:t>				</a:t>
            </a:r>
            <a:r>
              <a:rPr lang="en-US" dirty="0" smtClean="0"/>
              <a:t>	25</a:t>
            </a:r>
            <a:r>
              <a:rPr lang="en-US" dirty="0"/>
              <a:t>%</a:t>
            </a:r>
          </a:p>
          <a:p>
            <a:pPr lvl="1" eaLnBrk="1" hangingPunct="1"/>
            <a:r>
              <a:rPr lang="en-US" dirty="0"/>
              <a:t>Final exam 					</a:t>
            </a:r>
            <a:r>
              <a:rPr lang="en-US" dirty="0" smtClean="0"/>
              <a:t>40%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All may vary up to +/- 2% based on how class plays out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Maybe midterm is down-weighted and memos up-weighted (?)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4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8704"/>
            <a:ext cx="8229600" cy="4354775"/>
          </a:xfrm>
        </p:spPr>
        <p:txBody>
          <a:bodyPr/>
          <a:lstStyle/>
          <a:p>
            <a:pPr lvl="1"/>
            <a:endParaRPr lang="en-US" sz="2400" dirty="0" smtClean="0"/>
          </a:p>
          <a:p>
            <a:pPr lvl="1"/>
            <a:endParaRPr lang="en-US" sz="2400" i="1" dirty="0" smtClean="0"/>
          </a:p>
          <a:p>
            <a:pPr lvl="1"/>
            <a:r>
              <a:rPr lang="en-US" sz="2400" i="1" dirty="0" smtClean="0"/>
              <a:t>Great question from 2019:</a:t>
            </a:r>
          </a:p>
          <a:p>
            <a:pPr lvl="2"/>
            <a:r>
              <a:rPr lang="en-US" sz="2400" i="1" dirty="0" smtClean="0"/>
              <a:t>Do </a:t>
            </a:r>
            <a:r>
              <a:rPr lang="en-US" sz="2400" i="1" dirty="0" smtClean="0"/>
              <a:t>I really </a:t>
            </a:r>
            <a:r>
              <a:rPr lang="en-US" sz="2400" i="1" dirty="0" smtClean="0"/>
              <a:t>need economics today?</a:t>
            </a:r>
          </a:p>
          <a:p>
            <a:pPr lvl="2"/>
            <a:r>
              <a:rPr lang="en-US" sz="2400" i="1" dirty="0" smtClean="0"/>
              <a:t>What about “big data,” machine learning, etc.? </a:t>
            </a:r>
          </a:p>
          <a:p>
            <a:pPr lvl="2"/>
            <a:r>
              <a:rPr lang="en-US" sz="2400" i="1" dirty="0" smtClean="0"/>
              <a:t>Can’t I “A/B” test my way through these problems? </a:t>
            </a:r>
          </a:p>
        </p:txBody>
      </p:sp>
    </p:spTree>
    <p:extLst>
      <p:ext uri="{BB962C8B-B14F-4D97-AF65-F5344CB8AC3E}">
        <p14:creationId xmlns:p14="http://schemas.microsoft.com/office/powerpoint/2010/main" val="28819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Questions?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hitney\Documents\CHICAGO GSB\PPT-Large-Logo-with-Tag-N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6695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Participation [</a:t>
            </a:r>
            <a:r>
              <a:rPr lang="en-US" dirty="0" smtClean="0"/>
              <a:t>1/3]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Some background on the approach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Classroom ~ boardroom</a:t>
            </a:r>
            <a:endParaRPr lang="en-US" dirty="0"/>
          </a:p>
          <a:p>
            <a:pPr lvl="2" eaLnBrk="1" hangingPunct="1"/>
            <a:r>
              <a:rPr lang="en-US" i="1" dirty="0"/>
              <a:t>Concise </a:t>
            </a:r>
            <a:r>
              <a:rPr lang="en-US" dirty="0"/>
              <a:t>answers</a:t>
            </a:r>
          </a:p>
          <a:p>
            <a:pPr lvl="2" eaLnBrk="1" hangingPunct="1"/>
            <a:r>
              <a:rPr lang="en-US" dirty="0"/>
              <a:t>Backed up by </a:t>
            </a:r>
            <a:r>
              <a:rPr lang="en-US" i="1" dirty="0"/>
              <a:t>evidence</a:t>
            </a:r>
          </a:p>
          <a:p>
            <a:pPr lvl="2" eaLnBrk="1" hangingPunct="1"/>
            <a:r>
              <a:rPr lang="en-US" dirty="0"/>
              <a:t>Quantity </a:t>
            </a:r>
            <a:r>
              <a:rPr lang="en-US" i="1" dirty="0"/>
              <a:t>and</a:t>
            </a:r>
            <a:r>
              <a:rPr lang="en-US" dirty="0"/>
              <a:t> quality matter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dirty="0"/>
              <a:t>Too slow for some, too fast for others</a:t>
            </a:r>
          </a:p>
          <a:p>
            <a:pPr lvl="2" eaLnBrk="1" hangingPunct="1"/>
            <a:r>
              <a:rPr lang="en-US" dirty="0"/>
              <a:t>Probably a feature rather than a bug of the course</a:t>
            </a:r>
          </a:p>
          <a:p>
            <a:pPr lvl="2" eaLnBrk="1" hangingPunct="1"/>
            <a:r>
              <a:rPr lang="en-US" dirty="0" smtClean="0"/>
              <a:t>Endlessly </a:t>
            </a:r>
            <a:r>
              <a:rPr lang="en-US" dirty="0"/>
              <a:t>hard </a:t>
            </a:r>
            <a:r>
              <a:rPr lang="en-US" dirty="0" smtClean="0"/>
              <a:t>subject, littered with subtleties and ample opportunities to impress </a:t>
            </a:r>
            <a:r>
              <a:rPr lang="en-US" dirty="0"/>
              <a:t>the </a:t>
            </a:r>
            <a:r>
              <a:rPr lang="en-US" dirty="0" smtClean="0"/>
              <a:t>room</a:t>
            </a:r>
            <a:endParaRPr lang="en-US" dirty="0"/>
          </a:p>
          <a:p>
            <a:pPr lvl="2" eaLnBrk="1" hangingPunct="1"/>
            <a:r>
              <a:rPr lang="en-US" dirty="0" smtClean="0"/>
              <a:t>Yet, a </a:t>
            </a:r>
            <a:r>
              <a:rPr lang="en-US" dirty="0"/>
              <a:t>lot of </a:t>
            </a:r>
            <a:r>
              <a:rPr lang="en-US" dirty="0" smtClean="0"/>
              <a:t>ways to </a:t>
            </a:r>
            <a:r>
              <a:rPr lang="en-US" dirty="0"/>
              <a:t>prepare and </a:t>
            </a:r>
            <a:r>
              <a:rPr lang="en-US" dirty="0" smtClean="0"/>
              <a:t>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Participation [</a:t>
            </a:r>
            <a:r>
              <a:rPr lang="en-US" dirty="0" smtClean="0"/>
              <a:t>2/3]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11459"/>
            <a:ext cx="8229600" cy="5106707"/>
          </a:xfrm>
        </p:spPr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University </a:t>
            </a:r>
            <a:r>
              <a:rPr lang="en-US" dirty="0"/>
              <a:t>of Chicago decorum—or lack thereof</a:t>
            </a:r>
          </a:p>
          <a:p>
            <a:pPr lvl="2" eaLnBrk="1" hangingPunct="1"/>
            <a:r>
              <a:rPr lang="en-US" dirty="0"/>
              <a:t>Interrupt me if I am unclear</a:t>
            </a:r>
          </a:p>
          <a:p>
            <a:pPr lvl="2" eaLnBrk="1" hangingPunct="1"/>
            <a:r>
              <a:rPr lang="en-US" dirty="0"/>
              <a:t>Challenge me if you disagree</a:t>
            </a:r>
          </a:p>
          <a:p>
            <a:pPr lvl="2" eaLnBrk="1" hangingPunct="1"/>
            <a:r>
              <a:rPr lang="en-US" dirty="0"/>
              <a:t>Challenge </a:t>
            </a:r>
            <a:r>
              <a:rPr lang="en-US" dirty="0" smtClean="0"/>
              <a:t>others (but politely)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Aside</a:t>
            </a:r>
            <a:r>
              <a:rPr lang="en-US" dirty="0"/>
              <a:t>: for stuff that has an airplane </a:t>
            </a:r>
            <a:r>
              <a:rPr lang="en-US" dirty="0" smtClean="0"/>
              <a:t>mode…</a:t>
            </a:r>
            <a:r>
              <a:rPr lang="en-US" dirty="0"/>
              <a:t>			       try to restrict to case materials, slides, and notes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No </a:t>
            </a:r>
            <a:r>
              <a:rPr lang="en-US" dirty="0"/>
              <a:t>problem if you come late / leave early / </a:t>
            </a:r>
            <a:r>
              <a:rPr lang="en-US" i="1" dirty="0"/>
              <a:t>et cetera, </a:t>
            </a:r>
            <a:r>
              <a:rPr lang="en-US" dirty="0"/>
              <a:t>or even have to take a call during </a:t>
            </a:r>
            <a:r>
              <a:rPr lang="en-US" dirty="0" smtClean="0"/>
              <a:t>class (but probably leave the room…)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31076</TotalTime>
  <Words>2761</Words>
  <Application>Microsoft Office PowerPoint</Application>
  <PresentationFormat>On-screen Show (4:3)</PresentationFormat>
  <Paragraphs>606</Paragraphs>
  <Slides>72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Arial Unicode MS</vt:lpstr>
      <vt:lpstr>Calibri</vt:lpstr>
      <vt:lpstr>Symbol</vt:lpstr>
      <vt:lpstr>Times</vt:lpstr>
      <vt:lpstr>Wingdings</vt:lpstr>
      <vt:lpstr>Blank</vt:lpstr>
      <vt:lpstr>42001: Competitive Strategy</vt:lpstr>
      <vt:lpstr>Logistics</vt:lpstr>
      <vt:lpstr>TAs, Office Hours</vt:lpstr>
      <vt:lpstr>Readings and Website</vt:lpstr>
      <vt:lpstr>Weekly assignment</vt:lpstr>
      <vt:lpstr>Midterm and Final</vt:lpstr>
      <vt:lpstr>Grading</vt:lpstr>
      <vt:lpstr>Participation [1/3]</vt:lpstr>
      <vt:lpstr>Participation [2/3]</vt:lpstr>
      <vt:lpstr>Participation [3/3]</vt:lpstr>
      <vt:lpstr>Virtual attendance notes</vt:lpstr>
      <vt:lpstr>Honor code</vt:lpstr>
      <vt:lpstr>Questions?</vt:lpstr>
      <vt:lpstr>Some introductions…</vt:lpstr>
      <vt:lpstr>Topics and methods</vt:lpstr>
      <vt:lpstr>Agenda</vt:lpstr>
      <vt:lpstr>Re: Industrial organization</vt:lpstr>
      <vt:lpstr>The economic way of thinking (1/3)</vt:lpstr>
      <vt:lpstr>The economic way of thinking (2/3)</vt:lpstr>
      <vt:lpstr>The economic way of thinking (3/3)</vt:lpstr>
      <vt:lpstr>Course material split</vt:lpstr>
      <vt:lpstr>Course layout (1/2)</vt:lpstr>
      <vt:lpstr>Course layout (2/2) </vt:lpstr>
      <vt:lpstr>Course style</vt:lpstr>
      <vt:lpstr>Constrained optimization</vt:lpstr>
      <vt:lpstr>Constraints</vt:lpstr>
      <vt:lpstr>Shifts</vt:lpstr>
      <vt:lpstr>Objective function</vt:lpstr>
      <vt:lpstr>Objective function</vt:lpstr>
      <vt:lpstr>Objective function</vt:lpstr>
      <vt:lpstr>Shadow prices, opportunity costs</vt:lpstr>
      <vt:lpstr>In-class Example: Economic Costs</vt:lpstr>
      <vt:lpstr>Accounting Cost of Full-Time MBA</vt:lpstr>
      <vt:lpstr>Question</vt:lpstr>
      <vt:lpstr>Accounting Cost of Full-Time MBA</vt:lpstr>
      <vt:lpstr>Question</vt:lpstr>
      <vt:lpstr>Accounting Cost of Full-Time MBA</vt:lpstr>
      <vt:lpstr>Predictions</vt:lpstr>
      <vt:lpstr>MBA Applications &amp; the Business Cycle</vt:lpstr>
      <vt:lpstr>More Predictions</vt:lpstr>
      <vt:lpstr>MBA Applications &amp; the Business Cycle</vt:lpstr>
      <vt:lpstr>MBA Applications &amp; the Business Cycle</vt:lpstr>
      <vt:lpstr>MBA Applications &amp; the Business Cycle</vt:lpstr>
      <vt:lpstr>Economic Profits in Equilibrium</vt:lpstr>
      <vt:lpstr>Competition, arbitrage (1/2)</vt:lpstr>
      <vt:lpstr>Competition, arbitrage (2/2)</vt:lpstr>
      <vt:lpstr>Equilibrium (1/2)</vt:lpstr>
      <vt:lpstr>Equilibrium (1/2)</vt:lpstr>
      <vt:lpstr>Equilibrium (1/2)</vt:lpstr>
      <vt:lpstr>Equilibrium (2/2)</vt:lpstr>
      <vt:lpstr>In-Class Example: Commercial vehicles </vt:lpstr>
      <vt:lpstr>The market for big trucks</vt:lpstr>
      <vt:lpstr>The market for big trucks</vt:lpstr>
      <vt:lpstr>The market for big trucks</vt:lpstr>
      <vt:lpstr>“Equilibrium” product offerings</vt:lpstr>
      <vt:lpstr>Trucks without bailouts</vt:lpstr>
      <vt:lpstr>In-Class Example: Taxi Medallions</vt:lpstr>
      <vt:lpstr>Background</vt:lpstr>
      <vt:lpstr>Trends in Income and Medallion Supply</vt:lpstr>
      <vt:lpstr>Background</vt:lpstr>
      <vt:lpstr>Background</vt:lpstr>
      <vt:lpstr>Medallions in equilibrium</vt:lpstr>
      <vt:lpstr>Trends in Medallion Prices</vt:lpstr>
      <vt:lpstr>Trends in Medallion Prices</vt:lpstr>
      <vt:lpstr>Trends in Medallion Prices</vt:lpstr>
      <vt:lpstr>Trends in Medallion Prices</vt:lpstr>
      <vt:lpstr>Economic profits in Course 42001</vt:lpstr>
      <vt:lpstr>Recap</vt:lpstr>
      <vt:lpstr>The challenge for this course</vt:lpstr>
      <vt:lpstr>One final point</vt:lpstr>
      <vt:lpstr>Questions?</vt:lpstr>
      <vt:lpstr>PowerPoint Presentation</vt:lpstr>
    </vt:vector>
  </TitlesOfParts>
  <Company>Cafe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Wollmann, Thomas</cp:lastModifiedBy>
  <cp:revision>1289</cp:revision>
  <cp:lastPrinted>2019-01-09T17:51:37Z</cp:lastPrinted>
  <dcterms:created xsi:type="dcterms:W3CDTF">2003-03-03T21:10:07Z</dcterms:created>
  <dcterms:modified xsi:type="dcterms:W3CDTF">2020-09-23T16:12:12Z</dcterms:modified>
</cp:coreProperties>
</file>