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1" r:id="rId2"/>
    <p:sldId id="413" r:id="rId3"/>
    <p:sldId id="452" r:id="rId4"/>
    <p:sldId id="432" r:id="rId5"/>
    <p:sldId id="414" r:id="rId6"/>
    <p:sldId id="415" r:id="rId7"/>
    <p:sldId id="421" r:id="rId8"/>
    <p:sldId id="459" r:id="rId9"/>
    <p:sldId id="458" r:id="rId10"/>
    <p:sldId id="433" r:id="rId11"/>
    <p:sldId id="450" r:id="rId12"/>
    <p:sldId id="455" r:id="rId13"/>
    <p:sldId id="457" r:id="rId14"/>
    <p:sldId id="456" r:id="rId15"/>
    <p:sldId id="451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orient="horz" pos="328">
          <p15:clr>
            <a:srgbClr val="A4A3A4"/>
          </p15:clr>
        </p15:guide>
        <p15:guide id="3" orient="horz" pos="438">
          <p15:clr>
            <a:srgbClr val="A4A3A4"/>
          </p15:clr>
        </p15:guide>
        <p15:guide id="4" orient="horz" pos="685">
          <p15:clr>
            <a:srgbClr val="A4A3A4"/>
          </p15:clr>
        </p15:guide>
        <p15:guide id="5" orient="horz" pos="1095">
          <p15:clr>
            <a:srgbClr val="A4A3A4"/>
          </p15:clr>
        </p15:guide>
        <p15:guide id="6" orient="horz" pos="2163">
          <p15:clr>
            <a:srgbClr val="A4A3A4"/>
          </p15:clr>
        </p15:guide>
        <p15:guide id="7" orient="horz" pos="124">
          <p15:clr>
            <a:srgbClr val="A4A3A4"/>
          </p15:clr>
        </p15:guide>
        <p15:guide id="8" pos="2880">
          <p15:clr>
            <a:srgbClr val="A4A3A4"/>
          </p15:clr>
        </p15:guide>
        <p15:guide id="9" pos="5472">
          <p15:clr>
            <a:srgbClr val="A4A3A4"/>
          </p15:clr>
        </p15:guide>
        <p15:guide id="10" pos="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85"/>
    <a:srgbClr val="6E0000"/>
    <a:srgbClr val="000000"/>
    <a:srgbClr val="CCCAFF"/>
    <a:srgbClr val="428740"/>
    <a:srgbClr val="424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2975" autoAdjust="0"/>
  </p:normalViewPr>
  <p:slideViewPr>
    <p:cSldViewPr snapToGrid="0">
      <p:cViewPr varScale="1">
        <p:scale>
          <a:sx n="183" d="100"/>
          <a:sy n="183" d="100"/>
        </p:scale>
        <p:origin x="1086" y="150"/>
      </p:cViewPr>
      <p:guideLst>
        <p:guide orient="horz" pos="4032"/>
        <p:guide orient="horz" pos="328"/>
        <p:guide orient="horz" pos="438"/>
        <p:guide orient="horz" pos="685"/>
        <p:guide orient="horz" pos="1095"/>
        <p:guide orient="horz" pos="2163"/>
        <p:guide orient="horz" pos="124"/>
        <p:guide pos="2880"/>
        <p:guide pos="5472"/>
        <p:guide pos="3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290" y="954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0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8543" y="4415790"/>
            <a:ext cx="5139898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94" tIns="45287" rIns="92194" bIns="45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1E960D75-6EA9-4F2B-9A0D-424C1433B96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6281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509E4D9D-1755-4ED2-BD3A-0220F34A871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81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EE5F29C3-5FAB-40AF-A2F4-FADAE5038B7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316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999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69" y="8830371"/>
            <a:ext cx="3038072" cy="464013"/>
          </a:xfrm>
          <a:prstGeom prst="rect">
            <a:avLst/>
          </a:prstGeom>
          <a:noFill/>
        </p:spPr>
        <p:txBody>
          <a:bodyPr/>
          <a:lstStyle/>
          <a:p>
            <a:fld id="{68BACD5F-E719-4A38-8197-38CB4DE84B8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9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3321"/>
            <a:ext cx="8229600" cy="111252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6015"/>
            <a:ext cx="6400800" cy="1180465"/>
          </a:xfrm>
        </p:spPr>
        <p:txBody>
          <a:bodyPr lIns="0" tIns="0" rIns="0" bIns="0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C:\Users\Whitney\Documents\CHICAGO GSB\PPT-Large-Logo-with-Tag-P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275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2652"/>
            <a:ext cx="8229600" cy="2717799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="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Whitney\Documents\CHICAGO GSB\PPT-Large-Logo-with-Tag-Ne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32980"/>
            <a:ext cx="8229600" cy="227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6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PPT-Large-Logo-with-Tag-Ne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61288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4872"/>
            <a:ext cx="6400800" cy="1179576"/>
          </a:xfrm>
        </p:spPr>
        <p:txBody>
          <a:bodyPr lIns="0" tIns="0" rIns="0" bIns="0"/>
          <a:lstStyle>
            <a:lvl1pPr marL="0" indent="0" algn="l">
              <a:lnSpc>
                <a:spcPct val="113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4233672"/>
            <a:ext cx="8229600" cy="2275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05840"/>
            <a:ext cx="8229600" cy="1115568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rgbClr val="6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Logo-for-gray-bg-ppt-whitemaro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71616"/>
            <a:ext cx="2395728" cy="662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77"/>
            <a:ext cx="8229600" cy="547056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3200" b="1" kern="1200" spc="-7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11460"/>
            <a:ext cx="8229600" cy="476202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528"/>
              </a:spcBef>
              <a:defRPr sz="2200">
                <a:latin typeface="Arial" pitchFamily="34" charset="0"/>
                <a:cs typeface="Arial" pitchFamily="34" charset="0"/>
              </a:defRPr>
            </a:lvl1pPr>
            <a:lvl2pPr marL="228600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574675" indent="-228600" algn="l">
              <a:lnSpc>
                <a:spcPct val="100000"/>
              </a:lnSpc>
              <a:spcBef>
                <a:spcPts val="528"/>
              </a:spcBef>
              <a:buFont typeface="Arial" pitchFamily="34" charset="0"/>
              <a:buChar char="−"/>
              <a:defRPr sz="2200">
                <a:latin typeface="Arial" pitchFamily="34" charset="0"/>
                <a:cs typeface="Arial" pitchFamily="34" charset="0"/>
              </a:defRPr>
            </a:lvl3pPr>
            <a:lvl4pPr marL="9715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1314450" indent="-228600" algn="l">
              <a:lnSpc>
                <a:spcPct val="100000"/>
              </a:lnSpc>
              <a:spcBef>
                <a:spcPts val="528"/>
              </a:spcBef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5943600"/>
            <a:ext cx="9144000" cy="1588"/>
          </a:xfrm>
          <a:prstGeom prst="line">
            <a:avLst/>
          </a:prstGeom>
          <a:noFill/>
          <a:ln w="3175" cap="flat" cmpd="sng" algn="ctr">
            <a:solidFill>
              <a:srgbClr val="6E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Picture 12" descr="PPT-Large-Logo-with-Tag-P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91072" y="6069908"/>
            <a:ext cx="2395728" cy="661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  <p:sldLayoutId id="2147483672" r:id="rId3"/>
    <p:sldLayoutId id="2147483688" r:id="rId4"/>
    <p:sldLayoutId id="2147483673" r:id="rId5"/>
    <p:sldLayoutId id="2147483691" r:id="rId6"/>
    <p:sldLayoutId id="2147483661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f6LNWY9AI&amp;t=2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gyy_rlma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BcwGOvO8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WEEK 1 CASE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20588" y="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/>
              <a:t>Copyright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2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1743740"/>
            <a:ext cx="9144000" cy="5114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Markets </a:t>
            </a:r>
            <a:r>
              <a:rPr lang="en-US" i="1" dirty="0" smtClean="0"/>
              <a:t>equilibrate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F5970CE-0AA7-4A92-9F39-3AEED96DA773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2" y="955864"/>
            <a:ext cx="6705598" cy="558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99106" y="1600200"/>
            <a:ext cx="685800" cy="4038600"/>
          </a:xfrm>
          <a:prstGeom prst="rect">
            <a:avLst/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5500" y="1600200"/>
            <a:ext cx="685800" cy="4038600"/>
          </a:xfrm>
          <a:prstGeom prst="rect">
            <a:avLst/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market: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" y="3715077"/>
            <a:ext cx="8229600" cy="2219115"/>
          </a:xfrm>
        </p:spPr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dirty="0"/>
              <a:t>2000, it was much cheaper to get wins from on-base percentage than from slugging percentage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2004, this was no longer </a:t>
            </a:r>
            <a:r>
              <a:rPr lang="en-US" dirty="0" smtClean="0"/>
              <a:t>true—much closer, maybe inverted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Note: if you’re minting $$, don’t talk to reporters (esp. M. Lewis)</a:t>
            </a:r>
            <a:endParaRPr lang="en-US" i="1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960738"/>
              </p:ext>
            </p:extLst>
          </p:nvPr>
        </p:nvGraphicFramePr>
        <p:xfrm>
          <a:off x="1231602" y="1189070"/>
          <a:ext cx="4648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per win (2000)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per win (2004)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On-base 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$0.17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$1.36 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Slugging percentage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$1.41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$0.68 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“Zero economic profits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How long have excess profits persisted?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3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storage, sharing, and computational power…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endParaRPr lang="en-US" i="1" dirty="0">
              <a:hlinkClick r:id="rId3"/>
            </a:endParaRPr>
          </a:p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endParaRPr lang="en-US" i="1" dirty="0">
              <a:hlinkClick r:id="rId3"/>
            </a:endParaRPr>
          </a:p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endParaRPr lang="en-US" i="1" dirty="0">
              <a:hlinkClick r:id="rId3"/>
            </a:endParaRPr>
          </a:p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endParaRPr lang="en-US" i="1" dirty="0">
              <a:hlinkClick r:id="rId3"/>
            </a:endParaRPr>
          </a:p>
          <a:p>
            <a:pPr lvl="1" eaLnBrk="1" hangingPunct="1"/>
            <a:endParaRPr lang="en-US" i="1" dirty="0" smtClean="0">
              <a:hlinkClick r:id="rId3"/>
            </a:endParaRPr>
          </a:p>
          <a:p>
            <a:pPr lvl="1" eaLnBrk="1" hangingPunct="1"/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www.youtube.com/watch?v=yGf6LNWY9AI&amp;t=2s</a:t>
            </a:r>
            <a:endParaRPr lang="en-US" i="1" dirty="0" smtClean="0"/>
          </a:p>
          <a:p>
            <a:pPr lvl="1" eaLnBrk="1" hangingPunct="1"/>
            <a:endParaRPr lang="en-US" i="1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F5970CE-0AA7-4A92-9F39-3AEED96DA773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5" name="Picture 2" descr="Image result for growth of 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70" y="1411909"/>
            <a:ext cx="3094932" cy="308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growth of digital data 1980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95" y="1517207"/>
            <a:ext cx="3383281" cy="27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13411"/>
            <a:ext cx="8229600" cy="3995656"/>
          </a:xfrm>
        </p:spPr>
        <p:txBody>
          <a:bodyPr/>
          <a:lstStyle/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Assuming markets are wrong is a bit of a dicey business…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Any reservations w/r/t the Hakes-Sauer </a:t>
            </a:r>
            <a:r>
              <a:rPr lang="en-US" i="1" dirty="0" smtClean="0"/>
              <a:t>[2006]  argument? </a:t>
            </a:r>
            <a:endParaRPr lang="en-US" i="1" dirty="0"/>
          </a:p>
          <a:p>
            <a:pPr lvl="1" eaLnBrk="1" hangingPunct="1"/>
            <a:endParaRPr lang="en-US" i="1" dirty="0" smtClean="0"/>
          </a:p>
          <a:p>
            <a:pPr marL="0" lvl="1" indent="0" eaLnBrk="1" hangingPunct="1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237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Markets are tending to equilibrium—still, vast sums of money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Key = taking advantage of structural, environmental shifts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Next week</a:t>
            </a:r>
          </a:p>
          <a:p>
            <a:pPr lvl="2"/>
            <a:r>
              <a:rPr lang="en-US" dirty="0" smtClean="0"/>
              <a:t>Framework for assessing these opportunities</a:t>
            </a:r>
          </a:p>
          <a:p>
            <a:pPr lvl="2"/>
            <a:r>
              <a:rPr lang="en-US" u="sng" dirty="0" smtClean="0"/>
              <a:t>Cola Wars</a:t>
            </a:r>
            <a:r>
              <a:rPr lang="en-US" dirty="0" smtClean="0"/>
              <a:t> case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850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a team…</a:t>
            </a:r>
          </a:p>
        </p:txBody>
      </p:sp>
      <p:pic>
        <p:nvPicPr>
          <p:cNvPr id="1028" name="Picture 4" descr="Image result for pittsburgh pirat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21" y="1634061"/>
            <a:ext cx="2998123" cy="23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yankees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6" r="21825"/>
          <a:stretch/>
        </p:blipFill>
        <p:spPr bwMode="auto">
          <a:xfrm>
            <a:off x="915905" y="1447370"/>
            <a:ext cx="266411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of baseball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“Revenues – costs</a:t>
            </a:r>
            <a:r>
              <a:rPr lang="en-US" dirty="0" smtClean="0"/>
              <a:t>”?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“Excess profits</a:t>
            </a:r>
            <a:r>
              <a:rPr lang="en-US" dirty="0" smtClean="0"/>
              <a:t>”?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Image result for oakland athletic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96" y="2040696"/>
            <a:ext cx="2265305" cy="22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1743740"/>
            <a:ext cx="9144000" cy="5114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Cheap wins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DBC62CC-14A2-4835-BF85-B3FAD7087336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015037"/>
            <a:ext cx="7315200" cy="568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23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76"/>
            <a:ext cx="8229600" cy="595117"/>
          </a:xfrm>
        </p:spPr>
        <p:txBody>
          <a:bodyPr/>
          <a:lstStyle/>
          <a:p>
            <a:pPr eaLnBrk="1" hangingPunct="1"/>
            <a:r>
              <a:rPr lang="en-US" dirty="0" smtClean="0"/>
              <a:t>Production function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0080" y="972872"/>
            <a:ext cx="7467600" cy="491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8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1743740"/>
            <a:ext cx="9144000" cy="511426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909" tIns="45147" rIns="91909" bIns="4514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Cost curve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66ACF0E-2095-4C33-B285-6D118FA1CB62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15407"/>
          <a:stretch/>
        </p:blipFill>
        <p:spPr bwMode="auto">
          <a:xfrm>
            <a:off x="1219202" y="1161369"/>
            <a:ext cx="6705598" cy="472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23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Broader issues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 smtClean="0"/>
              <a:t>What determines player price? </a:t>
            </a:r>
            <a:endParaRPr lang="en-US" i="1" dirty="0" smtClean="0"/>
          </a:p>
          <a:p>
            <a:pPr lvl="1" eaLnBrk="1" hangingPunct="1"/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</a:t>
            </a:r>
            <a:r>
              <a:rPr lang="en-US" i="1" dirty="0" smtClean="0">
                <a:hlinkClick r:id="rId3"/>
              </a:rPr>
              <a:t>www.youtube.com/watch?v=pWgyy_rlmag</a:t>
            </a:r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>
              <a:buClr>
                <a:schemeClr val="bg1">
                  <a:lumMod val="85000"/>
                </a:schemeClr>
              </a:buClr>
            </a:pP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Forget about the specific fact… what broad </a:t>
            </a:r>
            <a:r>
              <a:rPr lang="en-US" i="1" dirty="0" err="1" smtClean="0">
                <a:solidFill>
                  <a:schemeClr val="bg1">
                    <a:lumMod val="85000"/>
                  </a:schemeClr>
                </a:solidFill>
              </a:rPr>
              <a:t>strat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. outperforms?</a:t>
            </a:r>
            <a:endParaRPr lang="en-US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buClr>
                <a:schemeClr val="bg1">
                  <a:lumMod val="85000"/>
                </a:schemeClr>
              </a:buClr>
            </a:pP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https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://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www.youtube.com/watch?v=TpBcwGOvO80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F5970CE-0AA7-4A92-9F39-3AEED96DA773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08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Broader issues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Clr>
                <a:schemeClr val="bg1">
                  <a:lumMod val="85000"/>
                </a:schemeClr>
              </a:buClr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determines player price?</a:t>
            </a:r>
            <a:endParaRPr lang="en-US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buClr>
                <a:schemeClr val="bg1">
                  <a:lumMod val="85000"/>
                </a:schemeClr>
              </a:buClr>
            </a:pP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https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://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www.youtube.com/watch?v=pWgyy_rlmag</a:t>
            </a:r>
          </a:p>
          <a:p>
            <a:pPr lvl="1" eaLnBrk="1" hangingPunct="1"/>
            <a:endParaRPr lang="en-US" i="1" dirty="0" smtClean="0"/>
          </a:p>
          <a:p>
            <a:pPr lvl="1" eaLnBrk="1" hangingPunct="1"/>
            <a:endParaRPr lang="en-US" i="1" dirty="0" smtClean="0"/>
          </a:p>
          <a:p>
            <a:pPr lvl="1" eaLnBrk="1" hangingPunct="1"/>
            <a:r>
              <a:rPr lang="en-US" i="1" dirty="0"/>
              <a:t>Forget about the specific fact… what broad </a:t>
            </a:r>
            <a:r>
              <a:rPr lang="en-US" i="1" dirty="0" err="1"/>
              <a:t>strat</a:t>
            </a:r>
            <a:r>
              <a:rPr lang="en-US" i="1" dirty="0"/>
              <a:t>. outperforms</a:t>
            </a:r>
            <a:r>
              <a:rPr lang="en-US" i="1" dirty="0" smtClean="0"/>
              <a:t>?</a:t>
            </a:r>
            <a:endParaRPr lang="en-US" i="1" dirty="0" smtClean="0"/>
          </a:p>
          <a:p>
            <a:pPr lvl="1" eaLnBrk="1" hangingPunct="1"/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www.youtube.com/watch?v=TpBcwGOvO80</a:t>
            </a:r>
            <a:endParaRPr lang="en-US" i="1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F5970CE-0AA7-4A92-9F39-3AEED96DA773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92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Equilibrium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i="1" dirty="0"/>
              <a:t>What does </a:t>
            </a:r>
            <a:r>
              <a:rPr lang="en-US" i="1" dirty="0" smtClean="0"/>
              <a:t>it look </a:t>
            </a:r>
            <a:r>
              <a:rPr lang="en-US" i="1" dirty="0"/>
              <a:t>like?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i="1" dirty="0" smtClean="0"/>
              <a:t>Do we get there? </a:t>
            </a:r>
            <a:endParaRPr lang="en-US" i="1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909" tIns="45147" rIns="91909" bIns="4514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22998</TotalTime>
  <Words>265</Words>
  <Application>Microsoft Office PowerPoint</Application>
  <PresentationFormat>On-screen Show (4:3)</PresentationFormat>
  <Paragraphs>112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Times</vt:lpstr>
      <vt:lpstr>Wingdings</vt:lpstr>
      <vt:lpstr>Blank</vt:lpstr>
      <vt:lpstr>MONEYBALL</vt:lpstr>
      <vt:lpstr>Buying a team…</vt:lpstr>
      <vt:lpstr>The business of baseball</vt:lpstr>
      <vt:lpstr>Cheap wins</vt:lpstr>
      <vt:lpstr>Production function</vt:lpstr>
      <vt:lpstr>Cost curve</vt:lpstr>
      <vt:lpstr>Broader issues</vt:lpstr>
      <vt:lpstr>Broader issues</vt:lpstr>
      <vt:lpstr>Equilibrium</vt:lpstr>
      <vt:lpstr>Markets equilibrate</vt:lpstr>
      <vt:lpstr>Factor market: equilibrium</vt:lpstr>
      <vt:lpstr>“Zero economic profits”</vt:lpstr>
      <vt:lpstr>Data storage, sharing, and computational power…</vt:lpstr>
      <vt:lpstr>Questions</vt:lpstr>
      <vt:lpstr>Takeaways</vt:lpstr>
    </vt:vector>
  </TitlesOfParts>
  <Company>Cafe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</dc:creator>
  <cp:lastModifiedBy>Wollmann, Thomas</cp:lastModifiedBy>
  <cp:revision>1129</cp:revision>
  <cp:lastPrinted>2018-01-02T23:02:46Z</cp:lastPrinted>
  <dcterms:created xsi:type="dcterms:W3CDTF">2003-03-03T21:10:07Z</dcterms:created>
  <dcterms:modified xsi:type="dcterms:W3CDTF">2020-09-23T14:39:46Z</dcterms:modified>
</cp:coreProperties>
</file>